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335" r:id="rId2"/>
    <p:sldId id="257" r:id="rId3"/>
    <p:sldId id="259" r:id="rId4"/>
    <p:sldId id="260" r:id="rId5"/>
    <p:sldId id="308" r:id="rId6"/>
    <p:sldId id="309" r:id="rId7"/>
    <p:sldId id="310" r:id="rId8"/>
    <p:sldId id="265" r:id="rId9"/>
    <p:sldId id="319" r:id="rId10"/>
    <p:sldId id="327" r:id="rId11"/>
    <p:sldId id="268" r:id="rId12"/>
    <p:sldId id="269" r:id="rId13"/>
    <p:sldId id="311" r:id="rId14"/>
    <p:sldId id="317" r:id="rId15"/>
    <p:sldId id="331" r:id="rId16"/>
    <p:sldId id="334" r:id="rId17"/>
    <p:sldId id="313" r:id="rId18"/>
    <p:sldId id="320" r:id="rId19"/>
    <p:sldId id="312" r:id="rId20"/>
    <p:sldId id="333" r:id="rId21"/>
    <p:sldId id="314" r:id="rId22"/>
    <p:sldId id="315" r:id="rId23"/>
    <p:sldId id="274" r:id="rId24"/>
    <p:sldId id="275" r:id="rId25"/>
    <p:sldId id="280" r:id="rId26"/>
    <p:sldId id="302" r:id="rId27"/>
    <p:sldId id="301" r:id="rId28"/>
    <p:sldId id="284" r:id="rId29"/>
    <p:sldId id="328" r:id="rId30"/>
    <p:sldId id="285" r:id="rId31"/>
    <p:sldId id="326" r:id="rId32"/>
    <p:sldId id="278" r:id="rId33"/>
    <p:sldId id="286" r:id="rId34"/>
    <p:sldId id="316" r:id="rId35"/>
    <p:sldId id="323" r:id="rId36"/>
    <p:sldId id="290" r:id="rId37"/>
    <p:sldId id="291" r:id="rId38"/>
    <p:sldId id="329" r:id="rId39"/>
    <p:sldId id="303" r:id="rId40"/>
    <p:sldId id="307" r:id="rId41"/>
    <p:sldId id="304" r:id="rId42"/>
    <p:sldId id="325" r:id="rId43"/>
    <p:sldId id="305" r:id="rId44"/>
    <p:sldId id="306" r:id="rId4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A0A4"/>
    <a:srgbClr val="FBDEDF"/>
    <a:srgbClr val="B2BAC2"/>
    <a:srgbClr val="B2B5B7"/>
    <a:srgbClr val="DBE9F7"/>
    <a:srgbClr val="EAF4E2"/>
    <a:srgbClr val="499BCC"/>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23" autoAdjust="0"/>
    <p:restoredTop sz="96370" autoAdjust="0"/>
  </p:normalViewPr>
  <p:slideViewPr>
    <p:cSldViewPr snapToGrid="0">
      <p:cViewPr varScale="1">
        <p:scale>
          <a:sx n="111" d="100"/>
          <a:sy n="111" d="100"/>
        </p:scale>
        <p:origin x="259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F649DF-1BAB-4EF9-928B-C79BE650117D}" type="datetimeFigureOut">
              <a:rPr lang="ko-KR" altLang="en-US" smtClean="0"/>
              <a:t>2018-08-14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0C5D72-F2C1-470D-8213-F3731521C85E}" type="slidenum">
              <a:rPr lang="ko-KR" altLang="en-US" smtClean="0"/>
              <a:t>‹#›</a:t>
            </a:fld>
            <a:endParaRPr lang="ko-KR" altLang="en-US"/>
          </a:p>
        </p:txBody>
      </p:sp>
    </p:spTree>
    <p:extLst>
      <p:ext uri="{BB962C8B-B14F-4D97-AF65-F5344CB8AC3E}">
        <p14:creationId xmlns:p14="http://schemas.microsoft.com/office/powerpoint/2010/main" val="385674341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00C5D72-F2C1-470D-8213-F3731521C85E}" type="slidenum">
              <a:rPr lang="ko-KR" altLang="en-US" smtClean="0"/>
              <a:t>5</a:t>
            </a:fld>
            <a:endParaRPr lang="ko-KR" altLang="en-US"/>
          </a:p>
        </p:txBody>
      </p:sp>
    </p:spTree>
    <p:extLst>
      <p:ext uri="{BB962C8B-B14F-4D97-AF65-F5344CB8AC3E}">
        <p14:creationId xmlns:p14="http://schemas.microsoft.com/office/powerpoint/2010/main" val="2665449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00C5D72-F2C1-470D-8213-F3731521C85E}" type="slidenum">
              <a:rPr lang="ko-KR" altLang="en-US" smtClean="0"/>
              <a:t>6</a:t>
            </a:fld>
            <a:endParaRPr lang="ko-KR" altLang="en-US"/>
          </a:p>
        </p:txBody>
      </p:sp>
    </p:spTree>
    <p:extLst>
      <p:ext uri="{BB962C8B-B14F-4D97-AF65-F5344CB8AC3E}">
        <p14:creationId xmlns:p14="http://schemas.microsoft.com/office/powerpoint/2010/main" val="2506285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D585EC26-6672-4645-98A4-CE8463AD6087}" type="datetimeFigureOut">
              <a:rPr lang="ko-KR" altLang="en-US" smtClean="0"/>
              <a:t>2018-08-14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DB74A595-AF52-4E31-8285-13783D8A13D9}" type="slidenum">
              <a:rPr lang="ko-KR" altLang="en-US" smtClean="0"/>
              <a:t>‹#›</a:t>
            </a:fld>
            <a:endParaRPr lang="ko-KR" altLang="en-US"/>
          </a:p>
        </p:txBody>
      </p:sp>
    </p:spTree>
    <p:extLst>
      <p:ext uri="{BB962C8B-B14F-4D97-AF65-F5344CB8AC3E}">
        <p14:creationId xmlns:p14="http://schemas.microsoft.com/office/powerpoint/2010/main" val="1451555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D585EC26-6672-4645-98A4-CE8463AD6087}" type="datetimeFigureOut">
              <a:rPr lang="ko-KR" altLang="en-US" smtClean="0"/>
              <a:t>2018-08-14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DB74A595-AF52-4E31-8285-13783D8A13D9}" type="slidenum">
              <a:rPr lang="ko-KR" altLang="en-US" smtClean="0"/>
              <a:t>‹#›</a:t>
            </a:fld>
            <a:endParaRPr lang="ko-KR" altLang="en-US"/>
          </a:p>
        </p:txBody>
      </p:sp>
    </p:spTree>
    <p:extLst>
      <p:ext uri="{BB962C8B-B14F-4D97-AF65-F5344CB8AC3E}">
        <p14:creationId xmlns:p14="http://schemas.microsoft.com/office/powerpoint/2010/main" val="1323682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D585EC26-6672-4645-98A4-CE8463AD6087}" type="datetimeFigureOut">
              <a:rPr lang="ko-KR" altLang="en-US" smtClean="0"/>
              <a:t>2018-08-14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DB74A595-AF52-4E31-8285-13783D8A13D9}" type="slidenum">
              <a:rPr lang="ko-KR" altLang="en-US" smtClean="0"/>
              <a:t>‹#›</a:t>
            </a:fld>
            <a:endParaRPr lang="ko-KR" altLang="en-US"/>
          </a:p>
        </p:txBody>
      </p:sp>
    </p:spTree>
    <p:extLst>
      <p:ext uri="{BB962C8B-B14F-4D97-AF65-F5344CB8AC3E}">
        <p14:creationId xmlns:p14="http://schemas.microsoft.com/office/powerpoint/2010/main" val="2941156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D585EC26-6672-4645-98A4-CE8463AD6087}" type="datetimeFigureOut">
              <a:rPr lang="ko-KR" altLang="en-US" smtClean="0"/>
              <a:t>2018-08-14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DB74A595-AF52-4E31-8285-13783D8A13D9}" type="slidenum">
              <a:rPr lang="ko-KR" altLang="en-US" smtClean="0"/>
              <a:t>‹#›</a:t>
            </a:fld>
            <a:endParaRPr lang="ko-KR" altLang="en-US"/>
          </a:p>
        </p:txBody>
      </p:sp>
    </p:spTree>
    <p:extLst>
      <p:ext uri="{BB962C8B-B14F-4D97-AF65-F5344CB8AC3E}">
        <p14:creationId xmlns:p14="http://schemas.microsoft.com/office/powerpoint/2010/main" val="250611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D585EC26-6672-4645-98A4-CE8463AD6087}" type="datetimeFigureOut">
              <a:rPr lang="ko-KR" altLang="en-US" smtClean="0"/>
              <a:t>2018-08-14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DB74A595-AF52-4E31-8285-13783D8A13D9}" type="slidenum">
              <a:rPr lang="ko-KR" altLang="en-US" smtClean="0"/>
              <a:t>‹#›</a:t>
            </a:fld>
            <a:endParaRPr lang="ko-KR" altLang="en-US"/>
          </a:p>
        </p:txBody>
      </p:sp>
    </p:spTree>
    <p:extLst>
      <p:ext uri="{BB962C8B-B14F-4D97-AF65-F5344CB8AC3E}">
        <p14:creationId xmlns:p14="http://schemas.microsoft.com/office/powerpoint/2010/main" val="790729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D585EC26-6672-4645-98A4-CE8463AD6087}" type="datetimeFigureOut">
              <a:rPr lang="ko-KR" altLang="en-US" smtClean="0"/>
              <a:t>2018-08-14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DB74A595-AF52-4E31-8285-13783D8A13D9}" type="slidenum">
              <a:rPr lang="ko-KR" altLang="en-US" smtClean="0"/>
              <a:t>‹#›</a:t>
            </a:fld>
            <a:endParaRPr lang="ko-KR" altLang="en-US"/>
          </a:p>
        </p:txBody>
      </p:sp>
    </p:spTree>
    <p:extLst>
      <p:ext uri="{BB962C8B-B14F-4D97-AF65-F5344CB8AC3E}">
        <p14:creationId xmlns:p14="http://schemas.microsoft.com/office/powerpoint/2010/main" val="3409414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D585EC26-6672-4645-98A4-CE8463AD6087}" type="datetimeFigureOut">
              <a:rPr lang="ko-KR" altLang="en-US" smtClean="0"/>
              <a:t>2018-08-14</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DB74A595-AF52-4E31-8285-13783D8A13D9}" type="slidenum">
              <a:rPr lang="ko-KR" altLang="en-US" smtClean="0"/>
              <a:t>‹#›</a:t>
            </a:fld>
            <a:endParaRPr lang="ko-KR" altLang="en-US"/>
          </a:p>
        </p:txBody>
      </p:sp>
    </p:spTree>
    <p:extLst>
      <p:ext uri="{BB962C8B-B14F-4D97-AF65-F5344CB8AC3E}">
        <p14:creationId xmlns:p14="http://schemas.microsoft.com/office/powerpoint/2010/main" val="1750086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D585EC26-6672-4645-98A4-CE8463AD6087}" type="datetimeFigureOut">
              <a:rPr lang="ko-KR" altLang="en-US" smtClean="0"/>
              <a:t>2018-08-14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DB74A595-AF52-4E31-8285-13783D8A13D9}" type="slidenum">
              <a:rPr lang="ko-KR" altLang="en-US" smtClean="0"/>
              <a:t>‹#›</a:t>
            </a:fld>
            <a:endParaRPr lang="ko-KR" altLang="en-US"/>
          </a:p>
        </p:txBody>
      </p:sp>
    </p:spTree>
    <p:extLst>
      <p:ext uri="{BB962C8B-B14F-4D97-AF65-F5344CB8AC3E}">
        <p14:creationId xmlns:p14="http://schemas.microsoft.com/office/powerpoint/2010/main" val="3659516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D585EC26-6672-4645-98A4-CE8463AD6087}" type="datetimeFigureOut">
              <a:rPr lang="ko-KR" altLang="en-US" smtClean="0"/>
              <a:t>2018-08-14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DB74A595-AF52-4E31-8285-13783D8A13D9}" type="slidenum">
              <a:rPr lang="ko-KR" altLang="en-US" smtClean="0"/>
              <a:t>‹#›</a:t>
            </a:fld>
            <a:endParaRPr lang="ko-KR" altLang="en-US"/>
          </a:p>
        </p:txBody>
      </p:sp>
    </p:spTree>
    <p:extLst>
      <p:ext uri="{BB962C8B-B14F-4D97-AF65-F5344CB8AC3E}">
        <p14:creationId xmlns:p14="http://schemas.microsoft.com/office/powerpoint/2010/main" val="1193969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D585EC26-6672-4645-98A4-CE8463AD6087}" type="datetimeFigureOut">
              <a:rPr lang="ko-KR" altLang="en-US" smtClean="0"/>
              <a:t>2018-08-14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DB74A595-AF52-4E31-8285-13783D8A13D9}" type="slidenum">
              <a:rPr lang="ko-KR" altLang="en-US" smtClean="0"/>
              <a:t>‹#›</a:t>
            </a:fld>
            <a:endParaRPr lang="ko-KR" altLang="en-US"/>
          </a:p>
        </p:txBody>
      </p:sp>
    </p:spTree>
    <p:extLst>
      <p:ext uri="{BB962C8B-B14F-4D97-AF65-F5344CB8AC3E}">
        <p14:creationId xmlns:p14="http://schemas.microsoft.com/office/powerpoint/2010/main" val="4289126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D585EC26-6672-4645-98A4-CE8463AD6087}" type="datetimeFigureOut">
              <a:rPr lang="ko-KR" altLang="en-US" smtClean="0"/>
              <a:t>2018-08-14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DB74A595-AF52-4E31-8285-13783D8A13D9}" type="slidenum">
              <a:rPr lang="ko-KR" altLang="en-US" smtClean="0"/>
              <a:t>‹#›</a:t>
            </a:fld>
            <a:endParaRPr lang="ko-KR" altLang="en-US"/>
          </a:p>
        </p:txBody>
      </p:sp>
    </p:spTree>
    <p:extLst>
      <p:ext uri="{BB962C8B-B14F-4D97-AF65-F5344CB8AC3E}">
        <p14:creationId xmlns:p14="http://schemas.microsoft.com/office/powerpoint/2010/main" val="1481984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85EC26-6672-4645-98A4-CE8463AD6087}" type="datetimeFigureOut">
              <a:rPr lang="ko-KR" altLang="en-US" smtClean="0"/>
              <a:t>2018-08-14</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74A595-AF52-4E31-8285-13783D8A13D9}" type="slidenum">
              <a:rPr lang="ko-KR" altLang="en-US" smtClean="0"/>
              <a:t>‹#›</a:t>
            </a:fld>
            <a:endParaRPr lang="ko-KR" altLang="en-US"/>
          </a:p>
        </p:txBody>
      </p:sp>
    </p:spTree>
    <p:extLst>
      <p:ext uri="{BB962C8B-B14F-4D97-AF65-F5344CB8AC3E}">
        <p14:creationId xmlns:p14="http://schemas.microsoft.com/office/powerpoint/2010/main" val="2958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37.png"/><Relationship Id="rId3" Type="http://schemas.openxmlformats.org/officeDocument/2006/relationships/image" Target="../media/image23.jpeg"/><Relationship Id="rId7" Type="http://schemas.openxmlformats.org/officeDocument/2006/relationships/image" Target="../media/image27.png"/><Relationship Id="rId12" Type="http://schemas.openxmlformats.org/officeDocument/2006/relationships/image" Target="../media/image41.png"/><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image" Target="../media/image26.jpeg"/><Relationship Id="rId11" Type="http://schemas.openxmlformats.org/officeDocument/2006/relationships/image" Target="../media/image38.png"/><Relationship Id="rId5" Type="http://schemas.openxmlformats.org/officeDocument/2006/relationships/image" Target="../media/image25.png"/><Relationship Id="rId10" Type="http://schemas.openxmlformats.org/officeDocument/2006/relationships/image" Target="../media/image40.png"/><Relationship Id="rId4" Type="http://schemas.openxmlformats.org/officeDocument/2006/relationships/image" Target="../media/image24.png"/><Relationship Id="rId9" Type="http://schemas.openxmlformats.org/officeDocument/2006/relationships/image" Target="../media/image29.jpeg"/></Relationships>
</file>

<file path=ppt/slides/_rels/slide1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3.png"/><Relationship Id="rId7" Type="http://schemas.openxmlformats.org/officeDocument/2006/relationships/image" Target="../media/image45.png"/><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34.png"/><Relationship Id="rId9"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26.jpeg"/><Relationship Id="rId7" Type="http://schemas.openxmlformats.org/officeDocument/2006/relationships/image" Target="../media/image43.jpe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9.jpeg"/><Relationship Id="rId11" Type="http://schemas.openxmlformats.org/officeDocument/2006/relationships/image" Target="../media/image49.jpeg"/><Relationship Id="rId5" Type="http://schemas.openxmlformats.org/officeDocument/2006/relationships/image" Target="../media/image28.jpeg"/><Relationship Id="rId10" Type="http://schemas.openxmlformats.org/officeDocument/2006/relationships/image" Target="../media/image45.png"/><Relationship Id="rId4" Type="http://schemas.openxmlformats.org/officeDocument/2006/relationships/image" Target="../media/image27.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6.jpeg"/><Relationship Id="rId7" Type="http://schemas.openxmlformats.org/officeDocument/2006/relationships/image" Target="../media/image43.jpe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 Id="rId9"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5.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55.jpeg"/><Relationship Id="rId4" Type="http://schemas.openxmlformats.org/officeDocument/2006/relationships/image" Target="../media/image5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8.jpeg"/><Relationship Id="rId13" Type="http://schemas.openxmlformats.org/officeDocument/2006/relationships/image" Target="../media/image29.jpeg"/><Relationship Id="rId3" Type="http://schemas.openxmlformats.org/officeDocument/2006/relationships/image" Target="../media/image46.png"/><Relationship Id="rId7" Type="http://schemas.openxmlformats.org/officeDocument/2006/relationships/image" Target="../media/image43.jpeg"/><Relationship Id="rId12" Type="http://schemas.openxmlformats.org/officeDocument/2006/relationships/image" Target="../media/image28.jpeg"/><Relationship Id="rId2" Type="http://schemas.openxmlformats.org/officeDocument/2006/relationships/image" Target="../media/image53.jpeg"/><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7.jpeg"/><Relationship Id="rId11" Type="http://schemas.openxmlformats.org/officeDocument/2006/relationships/image" Target="../media/image27.png"/><Relationship Id="rId5" Type="http://schemas.openxmlformats.org/officeDocument/2006/relationships/image" Target="../media/image56.gif"/><Relationship Id="rId15" Type="http://schemas.openxmlformats.org/officeDocument/2006/relationships/image" Target="../media/image59.png"/><Relationship Id="rId10" Type="http://schemas.openxmlformats.org/officeDocument/2006/relationships/image" Target="../media/image26.jpeg"/><Relationship Id="rId4" Type="http://schemas.openxmlformats.org/officeDocument/2006/relationships/image" Target="../media/image7.png"/><Relationship Id="rId9" Type="http://schemas.openxmlformats.org/officeDocument/2006/relationships/image" Target="../media/image23.jpeg"/><Relationship Id="rId14" Type="http://schemas.openxmlformats.org/officeDocument/2006/relationships/image" Target="../media/image54.jpeg"/></Relationships>
</file>

<file path=ppt/slides/_rels/slide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jpeg"/><Relationship Id="rId7" Type="http://schemas.openxmlformats.org/officeDocument/2006/relationships/image" Target="../media/image7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jpeg"/></Relationships>
</file>

<file path=ppt/slides/_rels/slide3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4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AD95C454-071F-40E9-973C-5207635ECD1D}"/>
              </a:ext>
            </a:extLst>
          </p:cNvPr>
          <p:cNvPicPr>
            <a:picLocks noChangeAspect="1"/>
          </p:cNvPicPr>
          <p:nvPr/>
        </p:nvPicPr>
        <p:blipFill>
          <a:blip r:embed="rId2"/>
          <a:stretch>
            <a:fillRect/>
          </a:stretch>
        </p:blipFill>
        <p:spPr>
          <a:xfrm>
            <a:off x="94657" y="0"/>
            <a:ext cx="1823514" cy="6858000"/>
          </a:xfrm>
          <a:prstGeom prst="rect">
            <a:avLst/>
          </a:prstGeom>
        </p:spPr>
      </p:pic>
      <p:sp>
        <p:nvSpPr>
          <p:cNvPr id="6" name="직사각형 5">
            <a:extLst>
              <a:ext uri="{FF2B5EF4-FFF2-40B4-BE49-F238E27FC236}">
                <a16:creationId xmlns:a16="http://schemas.microsoft.com/office/drawing/2014/main" id="{66E892C1-61CF-483A-B4A8-9DE97CAB72CB}"/>
              </a:ext>
            </a:extLst>
          </p:cNvPr>
          <p:cNvSpPr/>
          <p:nvPr/>
        </p:nvSpPr>
        <p:spPr>
          <a:xfrm>
            <a:off x="267419" y="0"/>
            <a:ext cx="1380226" cy="1733909"/>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5DC521AA-C554-4873-815B-09289755B4EA}"/>
              </a:ext>
            </a:extLst>
          </p:cNvPr>
          <p:cNvSpPr/>
          <p:nvPr/>
        </p:nvSpPr>
        <p:spPr>
          <a:xfrm>
            <a:off x="267419" y="1802921"/>
            <a:ext cx="1380226" cy="1733909"/>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3D06C9E7-AB4A-4067-920E-64E43FFEA85B}"/>
              </a:ext>
            </a:extLst>
          </p:cNvPr>
          <p:cNvSpPr/>
          <p:nvPr/>
        </p:nvSpPr>
        <p:spPr>
          <a:xfrm>
            <a:off x="267419" y="3571336"/>
            <a:ext cx="1380226" cy="819509"/>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C6E4FEA4-AF45-436E-AF48-6EC6295EA04D}"/>
              </a:ext>
            </a:extLst>
          </p:cNvPr>
          <p:cNvSpPr/>
          <p:nvPr/>
        </p:nvSpPr>
        <p:spPr>
          <a:xfrm>
            <a:off x="267419" y="4425351"/>
            <a:ext cx="1380226" cy="1742536"/>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ADA0E235-AFEF-4D27-9CE6-77B1CCB213D7}"/>
              </a:ext>
            </a:extLst>
          </p:cNvPr>
          <p:cNvSpPr txBox="1"/>
          <p:nvPr/>
        </p:nvSpPr>
        <p:spPr>
          <a:xfrm>
            <a:off x="1647645" y="0"/>
            <a:ext cx="6784230" cy="369332"/>
          </a:xfrm>
          <a:prstGeom prst="rect">
            <a:avLst/>
          </a:prstGeom>
          <a:noFill/>
        </p:spPr>
        <p:txBody>
          <a:bodyPr wrap="none" rtlCol="0">
            <a:spAutoFit/>
          </a:bodyPr>
          <a:lstStyle/>
          <a:p>
            <a:r>
              <a:rPr lang="en-US" altLang="ko-KR" dirty="0">
                <a:highlight>
                  <a:srgbClr val="FFFF00"/>
                </a:highlight>
              </a:rPr>
              <a:t>1Page -&gt; </a:t>
            </a:r>
            <a:r>
              <a:rPr lang="ko-KR" altLang="en-US" dirty="0">
                <a:highlight>
                  <a:srgbClr val="FFFF00"/>
                </a:highlight>
              </a:rPr>
              <a:t>페이지 하단의 </a:t>
            </a:r>
            <a:r>
              <a:rPr lang="ko-KR" altLang="en-US" dirty="0" err="1">
                <a:highlight>
                  <a:srgbClr val="FFFF00"/>
                </a:highlight>
              </a:rPr>
              <a:t>파랑색</a:t>
            </a:r>
            <a:r>
              <a:rPr lang="ko-KR" altLang="en-US" dirty="0">
                <a:highlight>
                  <a:srgbClr val="FFFF00"/>
                </a:highlight>
              </a:rPr>
              <a:t> 바 가 </a:t>
            </a:r>
            <a:r>
              <a:rPr lang="en-US" altLang="ko-KR" dirty="0">
                <a:highlight>
                  <a:srgbClr val="FFFF00"/>
                </a:highlight>
              </a:rPr>
              <a:t>1</a:t>
            </a:r>
            <a:r>
              <a:rPr lang="ko-KR" altLang="en-US" dirty="0">
                <a:highlight>
                  <a:srgbClr val="FFFF00"/>
                </a:highlight>
              </a:rPr>
              <a:t>페이지 끝을 나타냅니다</a:t>
            </a:r>
            <a:r>
              <a:rPr lang="en-US" altLang="ko-KR" dirty="0">
                <a:highlight>
                  <a:srgbClr val="FFFF00"/>
                </a:highlight>
              </a:rPr>
              <a:t>.</a:t>
            </a:r>
            <a:endParaRPr lang="ko-KR" altLang="en-US" dirty="0">
              <a:highlight>
                <a:srgbClr val="FFFF00"/>
              </a:highlight>
            </a:endParaRPr>
          </a:p>
        </p:txBody>
      </p:sp>
      <p:sp>
        <p:nvSpPr>
          <p:cNvPr id="11" name="TextBox 10">
            <a:extLst>
              <a:ext uri="{FF2B5EF4-FFF2-40B4-BE49-F238E27FC236}">
                <a16:creationId xmlns:a16="http://schemas.microsoft.com/office/drawing/2014/main" id="{96656006-15AE-4C8C-A943-021145EEECA8}"/>
              </a:ext>
            </a:extLst>
          </p:cNvPr>
          <p:cNvSpPr txBox="1"/>
          <p:nvPr/>
        </p:nvSpPr>
        <p:spPr>
          <a:xfrm>
            <a:off x="1647645" y="1802921"/>
            <a:ext cx="817853" cy="369332"/>
          </a:xfrm>
          <a:prstGeom prst="rect">
            <a:avLst/>
          </a:prstGeom>
          <a:noFill/>
        </p:spPr>
        <p:txBody>
          <a:bodyPr wrap="none" rtlCol="0">
            <a:spAutoFit/>
          </a:bodyPr>
          <a:lstStyle/>
          <a:p>
            <a:r>
              <a:rPr lang="en-US" altLang="ko-KR" dirty="0">
                <a:highlight>
                  <a:srgbClr val="FFFF00"/>
                </a:highlight>
              </a:rPr>
              <a:t>1Page</a:t>
            </a:r>
            <a:endParaRPr lang="ko-KR" altLang="en-US" dirty="0">
              <a:highlight>
                <a:srgbClr val="FFFF00"/>
              </a:highlight>
            </a:endParaRPr>
          </a:p>
        </p:txBody>
      </p:sp>
      <p:sp>
        <p:nvSpPr>
          <p:cNvPr id="12" name="TextBox 11">
            <a:extLst>
              <a:ext uri="{FF2B5EF4-FFF2-40B4-BE49-F238E27FC236}">
                <a16:creationId xmlns:a16="http://schemas.microsoft.com/office/drawing/2014/main" id="{72BB7D71-FEF3-4F33-8C24-4DC521F6273E}"/>
              </a:ext>
            </a:extLst>
          </p:cNvPr>
          <p:cNvSpPr txBox="1"/>
          <p:nvPr/>
        </p:nvSpPr>
        <p:spPr>
          <a:xfrm>
            <a:off x="1647645" y="3611758"/>
            <a:ext cx="817853" cy="369332"/>
          </a:xfrm>
          <a:prstGeom prst="rect">
            <a:avLst/>
          </a:prstGeom>
          <a:noFill/>
        </p:spPr>
        <p:txBody>
          <a:bodyPr wrap="none" rtlCol="0">
            <a:spAutoFit/>
          </a:bodyPr>
          <a:lstStyle/>
          <a:p>
            <a:r>
              <a:rPr lang="en-US" altLang="ko-KR" dirty="0">
                <a:highlight>
                  <a:srgbClr val="FFFF00"/>
                </a:highlight>
              </a:rPr>
              <a:t>1Page</a:t>
            </a:r>
            <a:endParaRPr lang="ko-KR" altLang="en-US" dirty="0">
              <a:highlight>
                <a:srgbClr val="FFFF00"/>
              </a:highlight>
            </a:endParaRPr>
          </a:p>
        </p:txBody>
      </p:sp>
      <p:sp>
        <p:nvSpPr>
          <p:cNvPr id="13" name="TextBox 12">
            <a:extLst>
              <a:ext uri="{FF2B5EF4-FFF2-40B4-BE49-F238E27FC236}">
                <a16:creationId xmlns:a16="http://schemas.microsoft.com/office/drawing/2014/main" id="{5344EDB3-329E-4A9E-90D0-E94572C86E78}"/>
              </a:ext>
            </a:extLst>
          </p:cNvPr>
          <p:cNvSpPr txBox="1"/>
          <p:nvPr/>
        </p:nvSpPr>
        <p:spPr>
          <a:xfrm>
            <a:off x="1647645" y="4425351"/>
            <a:ext cx="817853" cy="369332"/>
          </a:xfrm>
          <a:prstGeom prst="rect">
            <a:avLst/>
          </a:prstGeom>
          <a:noFill/>
        </p:spPr>
        <p:txBody>
          <a:bodyPr wrap="none" rtlCol="0">
            <a:spAutoFit/>
          </a:bodyPr>
          <a:lstStyle/>
          <a:p>
            <a:r>
              <a:rPr lang="en-US" altLang="ko-KR" dirty="0">
                <a:highlight>
                  <a:srgbClr val="FFFF00"/>
                </a:highlight>
              </a:rPr>
              <a:t>1Page</a:t>
            </a:r>
            <a:endParaRPr lang="ko-KR" altLang="en-US" dirty="0">
              <a:highlight>
                <a:srgbClr val="FFFF00"/>
              </a:highlight>
            </a:endParaRPr>
          </a:p>
        </p:txBody>
      </p:sp>
      <p:pic>
        <p:nvPicPr>
          <p:cNvPr id="14" name="그림 13">
            <a:extLst>
              <a:ext uri="{FF2B5EF4-FFF2-40B4-BE49-F238E27FC236}">
                <a16:creationId xmlns:a16="http://schemas.microsoft.com/office/drawing/2014/main" id="{A770138A-220B-472E-9812-EB73EAEB096B}"/>
              </a:ext>
            </a:extLst>
          </p:cNvPr>
          <p:cNvPicPr>
            <a:picLocks noChangeAspect="1"/>
          </p:cNvPicPr>
          <p:nvPr/>
        </p:nvPicPr>
        <p:blipFill rotWithShape="1">
          <a:blip r:embed="rId3"/>
          <a:srcRect l="28160" t="18793" r="19339" b="5962"/>
          <a:stretch/>
        </p:blipFill>
        <p:spPr>
          <a:xfrm>
            <a:off x="3993229" y="1557067"/>
            <a:ext cx="6400801" cy="3743865"/>
          </a:xfrm>
          <a:prstGeom prst="rect">
            <a:avLst/>
          </a:prstGeom>
        </p:spPr>
      </p:pic>
      <p:sp>
        <p:nvSpPr>
          <p:cNvPr id="15" name="직사각형 14">
            <a:extLst>
              <a:ext uri="{FF2B5EF4-FFF2-40B4-BE49-F238E27FC236}">
                <a16:creationId xmlns:a16="http://schemas.microsoft.com/office/drawing/2014/main" id="{57BEE772-0FA5-4A5A-BE62-A3EA7AD6DD61}"/>
              </a:ext>
            </a:extLst>
          </p:cNvPr>
          <p:cNvSpPr/>
          <p:nvPr/>
        </p:nvSpPr>
        <p:spPr>
          <a:xfrm>
            <a:off x="3993229" y="1557067"/>
            <a:ext cx="1963948" cy="666390"/>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86D26FD4-1E42-4716-9DAD-FDF312DE3C44}"/>
              </a:ext>
            </a:extLst>
          </p:cNvPr>
          <p:cNvSpPr txBox="1"/>
          <p:nvPr/>
        </p:nvSpPr>
        <p:spPr>
          <a:xfrm>
            <a:off x="3845724" y="910736"/>
            <a:ext cx="6280887" cy="646331"/>
          </a:xfrm>
          <a:prstGeom prst="rect">
            <a:avLst/>
          </a:prstGeom>
          <a:noFill/>
        </p:spPr>
        <p:txBody>
          <a:bodyPr wrap="none" rtlCol="0">
            <a:spAutoFit/>
          </a:bodyPr>
          <a:lstStyle/>
          <a:p>
            <a:r>
              <a:rPr lang="ko-KR" altLang="en-US" dirty="0">
                <a:highlight>
                  <a:srgbClr val="FFFF00"/>
                </a:highlight>
              </a:rPr>
              <a:t>페이지 좌측 상단의 큰 글씨가 어떤 페이지 인지 뜻 합니다</a:t>
            </a:r>
            <a:r>
              <a:rPr lang="en-US" altLang="ko-KR" dirty="0">
                <a:highlight>
                  <a:srgbClr val="FFFF00"/>
                </a:highlight>
              </a:rPr>
              <a:t>.</a:t>
            </a:r>
          </a:p>
          <a:p>
            <a:r>
              <a:rPr lang="ko-KR" altLang="en-US" dirty="0">
                <a:highlight>
                  <a:srgbClr val="FFFF00"/>
                </a:highlight>
              </a:rPr>
              <a:t>이 페이지는 </a:t>
            </a:r>
            <a:r>
              <a:rPr lang="en-US" altLang="ko-KR" dirty="0">
                <a:highlight>
                  <a:srgbClr val="FFFF00"/>
                </a:highlight>
              </a:rPr>
              <a:t>LabVIEW </a:t>
            </a:r>
            <a:r>
              <a:rPr lang="ko-KR" altLang="en-US" dirty="0">
                <a:highlight>
                  <a:srgbClr val="FFFF00"/>
                </a:highlight>
              </a:rPr>
              <a:t>페이지에 연결 하시면 됩니다</a:t>
            </a:r>
            <a:r>
              <a:rPr lang="en-US" altLang="ko-KR" dirty="0">
                <a:highlight>
                  <a:srgbClr val="FFFF00"/>
                </a:highlight>
              </a:rPr>
              <a:t>.</a:t>
            </a:r>
            <a:endParaRPr lang="ko-KR" altLang="en-US" dirty="0">
              <a:highlight>
                <a:srgbClr val="FFFF00"/>
              </a:highlight>
            </a:endParaRPr>
          </a:p>
        </p:txBody>
      </p:sp>
      <p:sp>
        <p:nvSpPr>
          <p:cNvPr id="17" name="TextBox 16">
            <a:extLst>
              <a:ext uri="{FF2B5EF4-FFF2-40B4-BE49-F238E27FC236}">
                <a16:creationId xmlns:a16="http://schemas.microsoft.com/office/drawing/2014/main" id="{487B1E6D-7555-40BA-9411-926857B4518B}"/>
              </a:ext>
            </a:extLst>
          </p:cNvPr>
          <p:cNvSpPr txBox="1"/>
          <p:nvPr/>
        </p:nvSpPr>
        <p:spPr>
          <a:xfrm>
            <a:off x="4751498" y="5296619"/>
            <a:ext cx="6229590" cy="646331"/>
          </a:xfrm>
          <a:prstGeom prst="rect">
            <a:avLst/>
          </a:prstGeom>
          <a:noFill/>
        </p:spPr>
        <p:txBody>
          <a:bodyPr wrap="none" rtlCol="0">
            <a:spAutoFit/>
          </a:bodyPr>
          <a:lstStyle/>
          <a:p>
            <a:r>
              <a:rPr lang="ko-KR" altLang="en-US" dirty="0">
                <a:highlight>
                  <a:srgbClr val="FFFF00"/>
                </a:highlight>
              </a:rPr>
              <a:t>디자인 하는 부분이 다소 부족하여 이미지 배치를 했으나  </a:t>
            </a:r>
            <a:endParaRPr lang="en-US" altLang="ko-KR" dirty="0">
              <a:highlight>
                <a:srgbClr val="FFFF00"/>
              </a:highlight>
            </a:endParaRPr>
          </a:p>
          <a:p>
            <a:r>
              <a:rPr lang="ko-KR" altLang="en-US" dirty="0">
                <a:highlight>
                  <a:srgbClr val="FFFF00"/>
                </a:highlight>
              </a:rPr>
              <a:t>정렬 및 디자인을 부탁드리겠습니다</a:t>
            </a:r>
            <a:r>
              <a:rPr lang="en-US" altLang="ko-KR" dirty="0">
                <a:highlight>
                  <a:srgbClr val="FFFF00"/>
                </a:highlight>
              </a:rPr>
              <a:t>.</a:t>
            </a:r>
            <a:endParaRPr lang="ko-KR" altLang="en-US" dirty="0">
              <a:highlight>
                <a:srgbClr val="FFFF00"/>
              </a:highlight>
            </a:endParaRPr>
          </a:p>
        </p:txBody>
      </p:sp>
    </p:spTree>
    <p:extLst>
      <p:ext uri="{BB962C8B-B14F-4D97-AF65-F5344CB8AC3E}">
        <p14:creationId xmlns:p14="http://schemas.microsoft.com/office/powerpoint/2010/main" val="4095203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64644087-1D1E-4F26-B627-EF1506D426BE}"/>
              </a:ext>
            </a:extLst>
          </p:cNvPr>
          <p:cNvSpPr txBox="1"/>
          <p:nvPr/>
        </p:nvSpPr>
        <p:spPr>
          <a:xfrm>
            <a:off x="6975187" y="2490872"/>
            <a:ext cx="2037737" cy="369332"/>
          </a:xfrm>
          <a:prstGeom prst="rect">
            <a:avLst/>
          </a:prstGeom>
          <a:noFill/>
        </p:spPr>
        <p:txBody>
          <a:bodyPr wrap="none" rtlCol="0">
            <a:spAutoFit/>
          </a:bodyPr>
          <a:lstStyle/>
          <a:p>
            <a:r>
              <a:rPr lang="en-US" altLang="ko-KR" dirty="0"/>
              <a:t>( </a:t>
            </a:r>
            <a:r>
              <a:rPr lang="ko-KR" altLang="en-US" dirty="0">
                <a:highlight>
                  <a:srgbClr val="FFFF00"/>
                </a:highlight>
              </a:rPr>
              <a:t>견적 요청하기 </a:t>
            </a:r>
            <a:r>
              <a:rPr lang="en-US" altLang="ko-KR" dirty="0"/>
              <a:t>) </a:t>
            </a:r>
            <a:endParaRPr lang="ko-KR" altLang="en-US" dirty="0"/>
          </a:p>
        </p:txBody>
      </p:sp>
      <p:sp>
        <p:nvSpPr>
          <p:cNvPr id="46" name="TextBox 45">
            <a:extLst>
              <a:ext uri="{FF2B5EF4-FFF2-40B4-BE49-F238E27FC236}">
                <a16:creationId xmlns:a16="http://schemas.microsoft.com/office/drawing/2014/main" id="{CD90F8B4-FC77-4D24-825B-211C8E8B8807}"/>
              </a:ext>
            </a:extLst>
          </p:cNvPr>
          <p:cNvSpPr txBox="1"/>
          <p:nvPr/>
        </p:nvSpPr>
        <p:spPr>
          <a:xfrm>
            <a:off x="698895" y="2937132"/>
            <a:ext cx="3474734" cy="369332"/>
          </a:xfrm>
          <a:prstGeom prst="rect">
            <a:avLst/>
          </a:prstGeom>
          <a:noFill/>
        </p:spPr>
        <p:txBody>
          <a:bodyPr wrap="none" rtlCol="0">
            <a:spAutoFit/>
          </a:bodyPr>
          <a:lstStyle/>
          <a:p>
            <a:r>
              <a:rPr lang="en-US" altLang="ko-KR" u="sng" dirty="0"/>
              <a:t>PCI Express</a:t>
            </a:r>
            <a:r>
              <a:rPr lang="ko-KR" altLang="en-US" u="sng" dirty="0"/>
              <a:t>용 </a:t>
            </a:r>
            <a:r>
              <a:rPr lang="en-US" altLang="ko-KR" u="sng" dirty="0"/>
              <a:t>DAQ ( X </a:t>
            </a:r>
            <a:r>
              <a:rPr lang="ko-KR" altLang="en-US" u="sng" dirty="0"/>
              <a:t>시리즈 </a:t>
            </a:r>
            <a:r>
              <a:rPr lang="en-US" altLang="ko-KR" u="sng" dirty="0"/>
              <a:t>)</a:t>
            </a:r>
            <a:endParaRPr lang="ko-KR" altLang="en-US" u="sng" dirty="0"/>
          </a:p>
        </p:txBody>
      </p:sp>
      <p:sp>
        <p:nvSpPr>
          <p:cNvPr id="47" name="TextBox 46">
            <a:extLst>
              <a:ext uri="{FF2B5EF4-FFF2-40B4-BE49-F238E27FC236}">
                <a16:creationId xmlns:a16="http://schemas.microsoft.com/office/drawing/2014/main" id="{A6DEB542-B54B-4C81-B7E8-77F99E217878}"/>
              </a:ext>
            </a:extLst>
          </p:cNvPr>
          <p:cNvSpPr txBox="1"/>
          <p:nvPr/>
        </p:nvSpPr>
        <p:spPr>
          <a:xfrm>
            <a:off x="698895" y="3318710"/>
            <a:ext cx="3295261" cy="369332"/>
          </a:xfrm>
          <a:prstGeom prst="rect">
            <a:avLst/>
          </a:prstGeom>
          <a:noFill/>
        </p:spPr>
        <p:txBody>
          <a:bodyPr wrap="none" rtlCol="0">
            <a:spAutoFit/>
          </a:bodyPr>
          <a:lstStyle/>
          <a:p>
            <a:r>
              <a:rPr lang="en-US" altLang="ko-KR" u="sng" dirty="0"/>
              <a:t>PCI/USB </a:t>
            </a:r>
            <a:r>
              <a:rPr lang="ko-KR" altLang="en-US" u="sng" dirty="0"/>
              <a:t>용 </a:t>
            </a:r>
            <a:r>
              <a:rPr lang="en-US" altLang="ko-KR" u="sng" dirty="0"/>
              <a:t>DAQ ( M </a:t>
            </a:r>
            <a:r>
              <a:rPr lang="ko-KR" altLang="en-US" u="sng" dirty="0"/>
              <a:t>시리즈 </a:t>
            </a:r>
            <a:r>
              <a:rPr lang="en-US" altLang="ko-KR" u="sng" dirty="0"/>
              <a:t>)</a:t>
            </a:r>
            <a:endParaRPr lang="ko-KR" altLang="en-US" u="sng" dirty="0"/>
          </a:p>
        </p:txBody>
      </p:sp>
      <p:sp>
        <p:nvSpPr>
          <p:cNvPr id="48" name="직사각형 47">
            <a:extLst>
              <a:ext uri="{FF2B5EF4-FFF2-40B4-BE49-F238E27FC236}">
                <a16:creationId xmlns:a16="http://schemas.microsoft.com/office/drawing/2014/main" id="{12DECA04-BF7C-4396-B73A-E7F2B990E088}"/>
              </a:ext>
            </a:extLst>
          </p:cNvPr>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E76BECB-1B61-445E-9A77-7ED4665B21C9}"/>
              </a:ext>
            </a:extLst>
          </p:cNvPr>
          <p:cNvSpPr txBox="1"/>
          <p:nvPr/>
        </p:nvSpPr>
        <p:spPr>
          <a:xfrm>
            <a:off x="304882" y="3958878"/>
            <a:ext cx="5923481" cy="369332"/>
          </a:xfrm>
          <a:prstGeom prst="rect">
            <a:avLst/>
          </a:prstGeom>
          <a:noFill/>
        </p:spPr>
        <p:txBody>
          <a:bodyPr wrap="none" rtlCol="0">
            <a:spAutoFit/>
          </a:bodyPr>
          <a:lstStyle/>
          <a:p>
            <a:r>
              <a:rPr lang="en-US" altLang="ko-KR" dirty="0">
                <a:highlight>
                  <a:srgbClr val="FFFF00"/>
                </a:highlight>
              </a:rPr>
              <a:t>Table </a:t>
            </a:r>
            <a:r>
              <a:rPr lang="ko-KR" altLang="en-US" dirty="0">
                <a:highlight>
                  <a:srgbClr val="FFFF00"/>
                </a:highlight>
              </a:rPr>
              <a:t>폴더 </a:t>
            </a:r>
            <a:r>
              <a:rPr lang="en-US" altLang="ko-KR" dirty="0">
                <a:highlight>
                  <a:srgbClr val="FFFF00"/>
                </a:highlight>
              </a:rPr>
              <a:t>-&gt; NI</a:t>
            </a:r>
            <a:r>
              <a:rPr lang="ko-KR" altLang="en-US" dirty="0">
                <a:highlight>
                  <a:srgbClr val="FFFF00"/>
                </a:highlight>
              </a:rPr>
              <a:t> </a:t>
            </a:r>
            <a:r>
              <a:rPr lang="en-US" altLang="ko-KR" dirty="0">
                <a:highlight>
                  <a:srgbClr val="FFFF00"/>
                </a:highlight>
              </a:rPr>
              <a:t>HW Spec table -&gt; PC</a:t>
            </a:r>
            <a:r>
              <a:rPr lang="ko-KR" altLang="en-US" dirty="0">
                <a:highlight>
                  <a:srgbClr val="FFFF00"/>
                </a:highlight>
              </a:rPr>
              <a:t>형</a:t>
            </a:r>
            <a:r>
              <a:rPr lang="en-US" altLang="ko-KR" dirty="0">
                <a:highlight>
                  <a:srgbClr val="FFFF00"/>
                </a:highlight>
              </a:rPr>
              <a:t> DAQ </a:t>
            </a:r>
            <a:r>
              <a:rPr lang="ko-KR" altLang="en-US" dirty="0">
                <a:highlight>
                  <a:srgbClr val="FFFF00"/>
                </a:highlight>
              </a:rPr>
              <a:t>탭 삽입</a:t>
            </a:r>
          </a:p>
        </p:txBody>
      </p:sp>
    </p:spTree>
    <p:extLst>
      <p:ext uri="{BB962C8B-B14F-4D97-AF65-F5344CB8AC3E}">
        <p14:creationId xmlns:p14="http://schemas.microsoft.com/office/powerpoint/2010/main" val="1208829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3050219" cy="558153"/>
          </a:xfrm>
        </p:spPr>
        <p:txBody>
          <a:bodyPr>
            <a:noAutofit/>
          </a:bodyPr>
          <a:lstStyle/>
          <a:p>
            <a:r>
              <a:rPr lang="ko-KR" altLang="en-US" sz="3200" dirty="0"/>
              <a:t>모듈형</a:t>
            </a:r>
            <a:r>
              <a:rPr lang="en-US" altLang="ko-KR" sz="3200" dirty="0"/>
              <a:t> DAQ</a:t>
            </a:r>
            <a:endParaRPr lang="ko-KR" altLang="en-US" sz="3200" dirty="0"/>
          </a:p>
        </p:txBody>
      </p:sp>
      <p:sp>
        <p:nvSpPr>
          <p:cNvPr id="3" name="TextBox 2"/>
          <p:cNvSpPr txBox="1"/>
          <p:nvPr/>
        </p:nvSpPr>
        <p:spPr>
          <a:xfrm>
            <a:off x="644326" y="1413497"/>
            <a:ext cx="4127862" cy="1077218"/>
          </a:xfrm>
          <a:prstGeom prst="rect">
            <a:avLst/>
          </a:prstGeom>
          <a:noFill/>
        </p:spPr>
        <p:txBody>
          <a:bodyPr wrap="square" rtlCol="0">
            <a:spAutoFit/>
          </a:bodyPr>
          <a:lstStyle/>
          <a:p>
            <a:r>
              <a:rPr lang="en-US" altLang="ko-KR" sz="1600" dirty="0">
                <a:latin typeface="+mn-ea"/>
              </a:rPr>
              <a:t>NI </a:t>
            </a:r>
            <a:r>
              <a:rPr lang="en-US" altLang="ko-KR" sz="1600" dirty="0" err="1">
                <a:latin typeface="+mn-ea"/>
              </a:rPr>
              <a:t>CompactDAQ</a:t>
            </a:r>
            <a:r>
              <a:rPr lang="ko-KR" altLang="en-US" sz="1600" dirty="0">
                <a:latin typeface="+mn-ea"/>
              </a:rPr>
              <a:t>은 연결과 신호 </a:t>
            </a:r>
            <a:r>
              <a:rPr lang="ko-KR" altLang="en-US" sz="1600" dirty="0" err="1">
                <a:latin typeface="+mn-ea"/>
              </a:rPr>
              <a:t>컨디셔닝을</a:t>
            </a:r>
            <a:r>
              <a:rPr lang="ko-KR" altLang="en-US" sz="1600" dirty="0">
                <a:latin typeface="+mn-ea"/>
              </a:rPr>
              <a:t> 모듈형 </a:t>
            </a:r>
            <a:r>
              <a:rPr lang="en-US" altLang="ko-KR" sz="1600" dirty="0">
                <a:latin typeface="+mn-ea"/>
              </a:rPr>
              <a:t>I/O</a:t>
            </a:r>
            <a:r>
              <a:rPr lang="ko-KR" altLang="en-US" sz="1600" dirty="0">
                <a:latin typeface="+mn-ea"/>
              </a:rPr>
              <a:t>에 통합하여 다양한 센서로 부터의 신호를 직접 수집하는 견고한 데이터 입출력 플랫폼입니다</a:t>
            </a:r>
            <a:r>
              <a:rPr lang="en-US" altLang="ko-KR" sz="1600" dirty="0">
                <a:latin typeface="+mn-ea"/>
              </a:rPr>
              <a:t>. </a:t>
            </a:r>
            <a:endParaRPr lang="ko-KR" altLang="en-US" sz="1600" dirty="0">
              <a:latin typeface="+mn-ea"/>
            </a:endParaRPr>
          </a:p>
        </p:txBody>
      </p:sp>
      <p:sp>
        <p:nvSpPr>
          <p:cNvPr id="5" name="직사각형 4"/>
          <p:cNvSpPr/>
          <p:nvPr/>
        </p:nvSpPr>
        <p:spPr>
          <a:xfrm>
            <a:off x="8134998" y="1087920"/>
            <a:ext cx="2965659" cy="2341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동영상 </a:t>
            </a:r>
            <a:r>
              <a:rPr lang="en-US" altLang="ko-KR" dirty="0"/>
              <a:t>1</a:t>
            </a:r>
          </a:p>
          <a:p>
            <a:pPr algn="ctr"/>
            <a:r>
              <a:rPr lang="en-US" altLang="ko-KR" dirty="0">
                <a:solidFill>
                  <a:schemeClr val="tx1">
                    <a:lumMod val="75000"/>
                    <a:lumOff val="25000"/>
                  </a:schemeClr>
                </a:solidFill>
                <a:highlight>
                  <a:srgbClr val="FFFF00"/>
                </a:highlight>
              </a:rPr>
              <a:t>( Compact DAQ </a:t>
            </a:r>
            <a:r>
              <a:rPr lang="ko-KR" altLang="en-US" dirty="0">
                <a:solidFill>
                  <a:schemeClr val="tx1">
                    <a:lumMod val="75000"/>
                    <a:lumOff val="25000"/>
                  </a:schemeClr>
                </a:solidFill>
                <a:highlight>
                  <a:srgbClr val="FFFF00"/>
                </a:highlight>
              </a:rPr>
              <a:t> </a:t>
            </a:r>
            <a:r>
              <a:rPr lang="en-US" altLang="ko-KR" dirty="0">
                <a:solidFill>
                  <a:schemeClr val="tx1">
                    <a:lumMod val="75000"/>
                    <a:lumOff val="25000"/>
                  </a:schemeClr>
                </a:solidFill>
                <a:highlight>
                  <a:srgbClr val="FFFF00"/>
                </a:highlight>
              </a:rPr>
              <a:t>)</a:t>
            </a:r>
          </a:p>
          <a:p>
            <a:r>
              <a:rPr lang="ko-KR" altLang="en-US" sz="1400" dirty="0">
                <a:solidFill>
                  <a:schemeClr val="tx1"/>
                </a:solidFill>
                <a:highlight>
                  <a:srgbClr val="FFFF00"/>
                </a:highlight>
              </a:rPr>
              <a:t>https://youtu.be/_VNBZsZku6k</a:t>
            </a:r>
          </a:p>
        </p:txBody>
      </p:sp>
      <p:pic>
        <p:nvPicPr>
          <p:cNvPr id="6" name="그림 5"/>
          <p:cNvPicPr>
            <a:picLocks noChangeAspect="1"/>
          </p:cNvPicPr>
          <p:nvPr/>
        </p:nvPicPr>
        <p:blipFill>
          <a:blip r:embed="rId2"/>
          <a:stretch>
            <a:fillRect/>
          </a:stretch>
        </p:blipFill>
        <p:spPr>
          <a:xfrm>
            <a:off x="4410561" y="4791247"/>
            <a:ext cx="1280870" cy="1184452"/>
          </a:xfrm>
          <a:prstGeom prst="rect">
            <a:avLst/>
          </a:prstGeom>
        </p:spPr>
      </p:pic>
      <p:pic>
        <p:nvPicPr>
          <p:cNvPr id="7" name="그림 6"/>
          <p:cNvPicPr>
            <a:picLocks noChangeAspect="1"/>
          </p:cNvPicPr>
          <p:nvPr/>
        </p:nvPicPr>
        <p:blipFill>
          <a:blip r:embed="rId3"/>
          <a:stretch>
            <a:fillRect/>
          </a:stretch>
        </p:blipFill>
        <p:spPr>
          <a:xfrm>
            <a:off x="5776902" y="4791246"/>
            <a:ext cx="1336683" cy="1184453"/>
          </a:xfrm>
          <a:prstGeom prst="rect">
            <a:avLst/>
          </a:prstGeom>
        </p:spPr>
      </p:pic>
      <p:sp>
        <p:nvSpPr>
          <p:cNvPr id="10" name="TextBox 9"/>
          <p:cNvSpPr txBox="1"/>
          <p:nvPr/>
        </p:nvSpPr>
        <p:spPr>
          <a:xfrm>
            <a:off x="633174" y="4309923"/>
            <a:ext cx="2656496" cy="369332"/>
          </a:xfrm>
          <a:prstGeom prst="rect">
            <a:avLst/>
          </a:prstGeom>
          <a:noFill/>
        </p:spPr>
        <p:txBody>
          <a:bodyPr wrap="none" rtlCol="0">
            <a:spAutoFit/>
          </a:bodyPr>
          <a:lstStyle/>
          <a:p>
            <a:r>
              <a:rPr lang="ko-KR" altLang="en-US" dirty="0"/>
              <a:t>다양한 신호타입의 모듈</a:t>
            </a:r>
          </a:p>
        </p:txBody>
      </p:sp>
      <p:grpSp>
        <p:nvGrpSpPr>
          <p:cNvPr id="12" name="그룹 11"/>
          <p:cNvGrpSpPr/>
          <p:nvPr/>
        </p:nvGrpSpPr>
        <p:grpSpPr>
          <a:xfrm>
            <a:off x="532188" y="4791247"/>
            <a:ext cx="2489364" cy="1185580"/>
            <a:chOff x="155222" y="4001300"/>
            <a:chExt cx="3255466" cy="1834987"/>
          </a:xfrm>
        </p:grpSpPr>
        <p:pic>
          <p:nvPicPr>
            <p:cNvPr id="9" name="그림 8"/>
            <p:cNvPicPr>
              <a:picLocks noChangeAspect="1"/>
            </p:cNvPicPr>
            <p:nvPr/>
          </p:nvPicPr>
          <p:blipFill>
            <a:blip r:embed="rId4"/>
            <a:stretch>
              <a:fillRect/>
            </a:stretch>
          </p:blipFill>
          <p:spPr>
            <a:xfrm>
              <a:off x="155222" y="4001300"/>
              <a:ext cx="2264866" cy="1653352"/>
            </a:xfrm>
            <a:prstGeom prst="rect">
              <a:avLst/>
            </a:prstGeom>
          </p:spPr>
        </p:pic>
        <p:pic>
          <p:nvPicPr>
            <p:cNvPr id="11" name="그림 10"/>
            <p:cNvPicPr>
              <a:picLocks noChangeAspect="1"/>
            </p:cNvPicPr>
            <p:nvPr/>
          </p:nvPicPr>
          <p:blipFill>
            <a:blip r:embed="rId5"/>
            <a:stretch>
              <a:fillRect/>
            </a:stretch>
          </p:blipFill>
          <p:spPr>
            <a:xfrm>
              <a:off x="1429488" y="5112387"/>
              <a:ext cx="1981200" cy="723900"/>
            </a:xfrm>
            <a:prstGeom prst="rect">
              <a:avLst/>
            </a:prstGeom>
          </p:spPr>
        </p:pic>
      </p:grpSp>
      <p:sp>
        <p:nvSpPr>
          <p:cNvPr id="14" name="TextBox 13"/>
          <p:cNvSpPr txBox="1"/>
          <p:nvPr/>
        </p:nvSpPr>
        <p:spPr>
          <a:xfrm>
            <a:off x="4410561" y="4287328"/>
            <a:ext cx="4055919" cy="369332"/>
          </a:xfrm>
          <a:prstGeom prst="rect">
            <a:avLst/>
          </a:prstGeom>
          <a:noFill/>
        </p:spPr>
        <p:txBody>
          <a:bodyPr wrap="none" rtlCol="0">
            <a:spAutoFit/>
          </a:bodyPr>
          <a:lstStyle/>
          <a:p>
            <a:r>
              <a:rPr lang="ko-KR" altLang="en-US" dirty="0"/>
              <a:t>통신방식</a:t>
            </a:r>
            <a:r>
              <a:rPr lang="en-US" altLang="ko-KR" dirty="0"/>
              <a:t> </a:t>
            </a:r>
            <a:r>
              <a:rPr lang="ko-KR" altLang="en-US" dirty="0"/>
              <a:t>및 채널에 따른 다양한 </a:t>
            </a:r>
            <a:r>
              <a:rPr lang="ko-KR" altLang="en-US" dirty="0" err="1"/>
              <a:t>섀시</a:t>
            </a:r>
            <a:endParaRPr lang="ko-KR" altLang="en-US" dirty="0"/>
          </a:p>
        </p:txBody>
      </p:sp>
      <p:pic>
        <p:nvPicPr>
          <p:cNvPr id="13" name="그림 12"/>
          <p:cNvPicPr>
            <a:picLocks noChangeAspect="1"/>
          </p:cNvPicPr>
          <p:nvPr/>
        </p:nvPicPr>
        <p:blipFill>
          <a:blip r:embed="rId6"/>
          <a:stretch>
            <a:fillRect/>
          </a:stretch>
        </p:blipFill>
        <p:spPr>
          <a:xfrm>
            <a:off x="7199056" y="4791247"/>
            <a:ext cx="1296207" cy="1184452"/>
          </a:xfrm>
          <a:prstGeom prst="rect">
            <a:avLst/>
          </a:prstGeom>
        </p:spPr>
      </p:pic>
      <p:sp>
        <p:nvSpPr>
          <p:cNvPr id="15" name="TextBox 14"/>
          <p:cNvSpPr txBox="1"/>
          <p:nvPr/>
        </p:nvSpPr>
        <p:spPr>
          <a:xfrm>
            <a:off x="4567867" y="6199102"/>
            <a:ext cx="3711337" cy="369332"/>
          </a:xfrm>
          <a:prstGeom prst="rect">
            <a:avLst/>
          </a:prstGeom>
          <a:noFill/>
        </p:spPr>
        <p:txBody>
          <a:bodyPr wrap="none" rtlCol="0">
            <a:spAutoFit/>
          </a:bodyPr>
          <a:lstStyle/>
          <a:p>
            <a:r>
              <a:rPr lang="en-US" altLang="ko-KR" dirty="0"/>
              <a:t>TCP/IP    USB    </a:t>
            </a:r>
            <a:r>
              <a:rPr lang="en-US" altLang="ko-KR" dirty="0" err="1"/>
              <a:t>Wifi</a:t>
            </a:r>
            <a:r>
              <a:rPr lang="en-US" altLang="ko-KR" dirty="0"/>
              <a:t>   Embedded</a:t>
            </a:r>
            <a:endParaRPr lang="ko-KR" altLang="en-US" dirty="0"/>
          </a:p>
        </p:txBody>
      </p:sp>
      <p:sp>
        <p:nvSpPr>
          <p:cNvPr id="17" name="TextBox 16"/>
          <p:cNvSpPr txBox="1"/>
          <p:nvPr/>
        </p:nvSpPr>
        <p:spPr>
          <a:xfrm>
            <a:off x="921424" y="6073170"/>
            <a:ext cx="2339102" cy="784830"/>
          </a:xfrm>
          <a:prstGeom prst="rect">
            <a:avLst/>
          </a:prstGeom>
          <a:noFill/>
        </p:spPr>
        <p:txBody>
          <a:bodyPr wrap="none" rtlCol="0">
            <a:spAutoFit/>
          </a:bodyPr>
          <a:lstStyle/>
          <a:p>
            <a:pPr marL="285750" indent="-285750">
              <a:buFont typeface="Arial" panose="020B0604020202020204" pitchFamily="34" charset="0"/>
              <a:buChar char="•"/>
            </a:pPr>
            <a:r>
              <a:rPr lang="ko-KR" altLang="en-US" sz="1500" dirty="0"/>
              <a:t>아날로그 입출력</a:t>
            </a:r>
            <a:endParaRPr lang="en-US" altLang="ko-KR" sz="1500" dirty="0"/>
          </a:p>
          <a:p>
            <a:pPr marL="285750" indent="-285750">
              <a:buFont typeface="Arial" panose="020B0604020202020204" pitchFamily="34" charset="0"/>
              <a:buChar char="•"/>
            </a:pPr>
            <a:r>
              <a:rPr lang="ko-KR" altLang="en-US" sz="1500" dirty="0"/>
              <a:t>산업용 디지털 입출력</a:t>
            </a:r>
            <a:endParaRPr lang="en-US" altLang="ko-KR" sz="1500" dirty="0"/>
          </a:p>
          <a:p>
            <a:pPr marL="285750" indent="-285750">
              <a:buFont typeface="Arial" panose="020B0604020202020204" pitchFamily="34" charset="0"/>
              <a:buChar char="•"/>
            </a:pPr>
            <a:r>
              <a:rPr lang="ko-KR" altLang="en-US" sz="1500" dirty="0"/>
              <a:t>센서기반의 입력</a:t>
            </a:r>
          </a:p>
        </p:txBody>
      </p:sp>
      <p:sp>
        <p:nvSpPr>
          <p:cNvPr id="18" name="TextBox 17"/>
          <p:cNvSpPr txBox="1"/>
          <p:nvPr/>
        </p:nvSpPr>
        <p:spPr>
          <a:xfrm>
            <a:off x="9617828" y="4308686"/>
            <a:ext cx="1338828" cy="369332"/>
          </a:xfrm>
          <a:prstGeom prst="rect">
            <a:avLst/>
          </a:prstGeom>
          <a:noFill/>
        </p:spPr>
        <p:txBody>
          <a:bodyPr wrap="none" rtlCol="0">
            <a:spAutoFit/>
          </a:bodyPr>
          <a:lstStyle/>
          <a:p>
            <a:r>
              <a:rPr lang="ko-KR" altLang="en-US" dirty="0"/>
              <a:t>소프트웨어</a:t>
            </a:r>
          </a:p>
        </p:txBody>
      </p:sp>
      <p:pic>
        <p:nvPicPr>
          <p:cNvPr id="20" name="그림 19"/>
          <p:cNvPicPr>
            <a:picLocks noChangeAspect="1"/>
          </p:cNvPicPr>
          <p:nvPr/>
        </p:nvPicPr>
        <p:blipFill>
          <a:blip r:embed="rId7"/>
          <a:stretch>
            <a:fillRect/>
          </a:stretch>
        </p:blipFill>
        <p:spPr>
          <a:xfrm>
            <a:off x="9204265" y="4615870"/>
            <a:ext cx="2215563" cy="1611823"/>
          </a:xfrm>
          <a:prstGeom prst="rect">
            <a:avLst/>
          </a:prstGeom>
        </p:spPr>
      </p:pic>
      <p:pic>
        <p:nvPicPr>
          <p:cNvPr id="19" name="그림 18"/>
          <p:cNvPicPr>
            <a:picLocks noChangeAspect="1"/>
          </p:cNvPicPr>
          <p:nvPr/>
        </p:nvPicPr>
        <p:blipFill>
          <a:blip r:embed="rId8"/>
          <a:stretch>
            <a:fillRect/>
          </a:stretch>
        </p:blipFill>
        <p:spPr>
          <a:xfrm>
            <a:off x="4962413" y="1119459"/>
            <a:ext cx="2965659" cy="1503780"/>
          </a:xfrm>
          <a:prstGeom prst="rect">
            <a:avLst/>
          </a:prstGeom>
        </p:spPr>
      </p:pic>
      <p:sp>
        <p:nvSpPr>
          <p:cNvPr id="4" name="직사각형 3"/>
          <p:cNvSpPr/>
          <p:nvPr/>
        </p:nvSpPr>
        <p:spPr>
          <a:xfrm>
            <a:off x="644326" y="2781968"/>
            <a:ext cx="7395884" cy="830997"/>
          </a:xfrm>
          <a:prstGeom prst="rect">
            <a:avLst/>
          </a:prstGeom>
        </p:spPr>
        <p:txBody>
          <a:bodyPr wrap="square">
            <a:spAutoFit/>
          </a:bodyPr>
          <a:lstStyle/>
          <a:p>
            <a:r>
              <a:rPr lang="ko-KR" altLang="en-US" sz="1600" dirty="0">
                <a:latin typeface="+mn-ea"/>
              </a:rPr>
              <a:t>다양한 종류의 입출력 신호를 가장 효과적으로 구성할 수 있는 </a:t>
            </a:r>
            <a:r>
              <a:rPr lang="en-US" altLang="ko-KR" sz="1600" dirty="0" err="1">
                <a:latin typeface="+mn-ea"/>
              </a:rPr>
              <a:t>CompactDAQ</a:t>
            </a:r>
            <a:r>
              <a:rPr lang="en-US" altLang="ko-KR" sz="1600" dirty="0">
                <a:latin typeface="+mn-ea"/>
              </a:rPr>
              <a:t> </a:t>
            </a:r>
            <a:r>
              <a:rPr lang="ko-KR" altLang="en-US" sz="1600" dirty="0">
                <a:latin typeface="+mn-ea"/>
              </a:rPr>
              <a:t>솔루션은 </a:t>
            </a:r>
            <a:r>
              <a:rPr lang="en-US" altLang="ko-KR" sz="1600" dirty="0">
                <a:latin typeface="+mn-ea"/>
              </a:rPr>
              <a:t>Ethernet </a:t>
            </a:r>
            <a:r>
              <a:rPr lang="ko-KR" altLang="en-US" sz="1600" dirty="0">
                <a:latin typeface="+mn-ea"/>
              </a:rPr>
              <a:t>또는 </a:t>
            </a:r>
            <a:r>
              <a:rPr lang="en-US" altLang="ko-KR" sz="1600" dirty="0">
                <a:latin typeface="+mn-ea"/>
              </a:rPr>
              <a:t>USB</a:t>
            </a:r>
            <a:r>
              <a:rPr lang="ko-KR" altLang="en-US" sz="1600" dirty="0">
                <a:latin typeface="+mn-ea"/>
              </a:rPr>
              <a:t>를 통하여</a:t>
            </a:r>
            <a:r>
              <a:rPr lang="en-US" altLang="ko-KR" sz="1600" dirty="0">
                <a:latin typeface="+mn-ea"/>
              </a:rPr>
              <a:t> </a:t>
            </a:r>
            <a:r>
              <a:rPr lang="ko-KR" altLang="en-US" sz="1600" dirty="0" err="1">
                <a:latin typeface="+mn-ea"/>
              </a:rPr>
              <a:t>섀시</a:t>
            </a:r>
            <a:r>
              <a:rPr lang="en-US" altLang="ko-KR" sz="1600" dirty="0">
                <a:latin typeface="+mn-ea"/>
              </a:rPr>
              <a:t>, </a:t>
            </a:r>
            <a:r>
              <a:rPr lang="ko-KR" altLang="en-US" sz="1600" dirty="0">
                <a:latin typeface="+mn-ea"/>
              </a:rPr>
              <a:t>컨트롤러 및 </a:t>
            </a:r>
            <a:r>
              <a:rPr lang="en-US" altLang="ko-KR" sz="1600" dirty="0">
                <a:latin typeface="+mn-ea"/>
              </a:rPr>
              <a:t>I/O </a:t>
            </a:r>
            <a:r>
              <a:rPr lang="ko-KR" altLang="en-US" sz="1600" dirty="0" err="1">
                <a:latin typeface="+mn-ea"/>
              </a:rPr>
              <a:t>컨디셔닝</a:t>
            </a:r>
            <a:r>
              <a:rPr lang="ko-KR" altLang="en-US" sz="1600" dirty="0">
                <a:latin typeface="+mn-ea"/>
              </a:rPr>
              <a:t> 모듈로 구성되며</a:t>
            </a:r>
            <a:r>
              <a:rPr lang="en-US" altLang="ko-KR" sz="1600" dirty="0">
                <a:latin typeface="+mn-ea"/>
              </a:rPr>
              <a:t>,</a:t>
            </a:r>
            <a:r>
              <a:rPr lang="ko-KR" altLang="en-US" sz="1600" dirty="0">
                <a:latin typeface="+mn-ea"/>
              </a:rPr>
              <a:t> 엔지니어의 요구와 편의성을 제공하는 효과적인 솔루션입니다</a:t>
            </a:r>
            <a:r>
              <a:rPr lang="en-US" altLang="ko-KR" sz="1600" dirty="0">
                <a:latin typeface="+mn-ea"/>
              </a:rPr>
              <a:t>.</a:t>
            </a:r>
            <a:endParaRPr lang="ko-KR" altLang="en-US" sz="1600" dirty="0"/>
          </a:p>
        </p:txBody>
      </p:sp>
      <p:sp>
        <p:nvSpPr>
          <p:cNvPr id="21" name="직사각형 20">
            <a:extLst>
              <a:ext uri="{FF2B5EF4-FFF2-40B4-BE49-F238E27FC236}">
                <a16:creationId xmlns:a16="http://schemas.microsoft.com/office/drawing/2014/main" id="{C807E976-B863-4039-BA8B-B52C12D522D1}"/>
              </a:ext>
            </a:extLst>
          </p:cNvPr>
          <p:cNvSpPr/>
          <p:nvPr/>
        </p:nvSpPr>
        <p:spPr>
          <a:xfrm>
            <a:off x="12192000" y="923278"/>
            <a:ext cx="3030430" cy="2157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동영상 </a:t>
            </a:r>
            <a:r>
              <a:rPr lang="en-US" altLang="ko-KR" dirty="0"/>
              <a:t>1</a:t>
            </a:r>
          </a:p>
          <a:p>
            <a:pPr algn="ctr"/>
            <a:r>
              <a:rPr lang="en-US" altLang="ko-KR" dirty="0">
                <a:solidFill>
                  <a:schemeClr val="tx1">
                    <a:lumMod val="75000"/>
                    <a:lumOff val="25000"/>
                  </a:schemeClr>
                </a:solidFill>
                <a:highlight>
                  <a:srgbClr val="FFFF00"/>
                </a:highlight>
              </a:rPr>
              <a:t>( Compact DAQ </a:t>
            </a:r>
            <a:r>
              <a:rPr lang="ko-KR" altLang="en-US" dirty="0">
                <a:solidFill>
                  <a:schemeClr val="tx1">
                    <a:lumMod val="75000"/>
                    <a:lumOff val="25000"/>
                  </a:schemeClr>
                </a:solidFill>
                <a:highlight>
                  <a:srgbClr val="FFFF00"/>
                </a:highlight>
              </a:rPr>
              <a:t> </a:t>
            </a:r>
            <a:r>
              <a:rPr lang="en-US" altLang="ko-KR" dirty="0">
                <a:solidFill>
                  <a:schemeClr val="tx1">
                    <a:lumMod val="75000"/>
                    <a:lumOff val="25000"/>
                  </a:schemeClr>
                </a:solidFill>
                <a:highlight>
                  <a:srgbClr val="FFFF00"/>
                </a:highlight>
              </a:rPr>
              <a:t>)</a:t>
            </a:r>
          </a:p>
          <a:p>
            <a:pPr algn="ctr"/>
            <a:r>
              <a:rPr lang="en-US" altLang="ko-KR" sz="1400" dirty="0">
                <a:solidFill>
                  <a:schemeClr val="tx1">
                    <a:lumMod val="75000"/>
                    <a:lumOff val="25000"/>
                  </a:schemeClr>
                </a:solidFill>
                <a:highlight>
                  <a:srgbClr val="FFFF00"/>
                </a:highlight>
              </a:rPr>
              <a:t>https://www.youtube.com/watch?v=BXgpw01oE9c&amp;list=PLAE1A45A948D809C4&amp;index=3</a:t>
            </a:r>
            <a:endParaRPr lang="ko-KR" altLang="en-US" sz="1400" dirty="0">
              <a:solidFill>
                <a:schemeClr val="tx1">
                  <a:lumMod val="75000"/>
                  <a:lumOff val="25000"/>
                </a:schemeClr>
              </a:solidFill>
              <a:highlight>
                <a:srgbClr val="FFFF00"/>
              </a:highlight>
            </a:endParaRPr>
          </a:p>
        </p:txBody>
      </p:sp>
      <p:pic>
        <p:nvPicPr>
          <p:cNvPr id="22" name="그림 21">
            <a:extLst>
              <a:ext uri="{FF2B5EF4-FFF2-40B4-BE49-F238E27FC236}">
                <a16:creationId xmlns:a16="http://schemas.microsoft.com/office/drawing/2014/main" id="{B486CC8F-949E-407D-AF5B-92C7458DCBDE}"/>
              </a:ext>
            </a:extLst>
          </p:cNvPr>
          <p:cNvPicPr>
            <a:picLocks noChangeAspect="1"/>
          </p:cNvPicPr>
          <p:nvPr/>
        </p:nvPicPr>
        <p:blipFill>
          <a:blip r:embed="rId9"/>
          <a:stretch>
            <a:fillRect/>
          </a:stretch>
        </p:blipFill>
        <p:spPr>
          <a:xfrm>
            <a:off x="-4583981" y="2020789"/>
            <a:ext cx="2765162" cy="1997062"/>
          </a:xfrm>
          <a:prstGeom prst="rect">
            <a:avLst/>
          </a:prstGeom>
        </p:spPr>
      </p:pic>
    </p:spTree>
    <p:extLst>
      <p:ext uri="{BB962C8B-B14F-4D97-AF65-F5344CB8AC3E}">
        <p14:creationId xmlns:p14="http://schemas.microsoft.com/office/powerpoint/2010/main" val="1194509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1048998" y="4230788"/>
            <a:ext cx="7864819" cy="615553"/>
          </a:xfrm>
          <a:prstGeom prst="rect">
            <a:avLst/>
          </a:prstGeom>
          <a:noFill/>
        </p:spPr>
        <p:txBody>
          <a:bodyPr wrap="square" rtlCol="0">
            <a:spAutoFit/>
          </a:bodyPr>
          <a:lstStyle/>
          <a:p>
            <a:r>
              <a:rPr lang="en-US" altLang="ko-KR" u="sng" dirty="0">
                <a:highlight>
                  <a:srgbClr val="FFFF00"/>
                </a:highlight>
              </a:rPr>
              <a:t>CDAQ </a:t>
            </a:r>
            <a:r>
              <a:rPr lang="ko-KR" altLang="en-US" u="sng" dirty="0">
                <a:highlight>
                  <a:srgbClr val="FFFF00"/>
                </a:highlight>
              </a:rPr>
              <a:t>플랫폼</a:t>
            </a:r>
            <a:r>
              <a:rPr lang="en-US" altLang="ko-KR" u="sng" dirty="0">
                <a:highlight>
                  <a:srgbClr val="FFFF00"/>
                </a:highlight>
              </a:rPr>
              <a:t>(</a:t>
            </a:r>
            <a:r>
              <a:rPr lang="ko-KR" altLang="en-US" u="sng" dirty="0" err="1">
                <a:highlight>
                  <a:srgbClr val="FFFF00"/>
                </a:highlight>
              </a:rPr>
              <a:t>섀시</a:t>
            </a:r>
            <a:r>
              <a:rPr lang="en-US" altLang="ko-KR" u="sng" dirty="0">
                <a:highlight>
                  <a:srgbClr val="FFFF00"/>
                </a:highlight>
              </a:rPr>
              <a:t>) </a:t>
            </a:r>
          </a:p>
          <a:p>
            <a:r>
              <a:rPr lang="en-US" altLang="ko-KR" sz="1600" dirty="0">
                <a:highlight>
                  <a:srgbClr val="FFFF00"/>
                </a:highlight>
              </a:rPr>
              <a:t>    (Table </a:t>
            </a:r>
            <a:r>
              <a:rPr lang="ko-KR" altLang="en-US" sz="1600" dirty="0">
                <a:highlight>
                  <a:srgbClr val="FFFF00"/>
                </a:highlight>
              </a:rPr>
              <a:t>폴더 </a:t>
            </a:r>
            <a:r>
              <a:rPr lang="en-US" altLang="ko-KR" sz="1600" dirty="0">
                <a:highlight>
                  <a:srgbClr val="FFFF00"/>
                </a:highlight>
              </a:rPr>
              <a:t>-&gt; NI</a:t>
            </a:r>
            <a:r>
              <a:rPr lang="ko-KR" altLang="en-US" sz="1600" dirty="0">
                <a:highlight>
                  <a:srgbClr val="FFFF00"/>
                </a:highlight>
              </a:rPr>
              <a:t> </a:t>
            </a:r>
            <a:r>
              <a:rPr lang="en-US" altLang="ko-KR" sz="1600" dirty="0">
                <a:highlight>
                  <a:srgbClr val="FFFF00"/>
                </a:highlight>
              </a:rPr>
              <a:t>HW Spec table -&gt; CDAQ </a:t>
            </a:r>
            <a:r>
              <a:rPr lang="ko-KR" altLang="en-US" sz="1600" dirty="0" err="1">
                <a:highlight>
                  <a:srgbClr val="FFFF00"/>
                </a:highlight>
              </a:rPr>
              <a:t>섀시</a:t>
            </a:r>
            <a:r>
              <a:rPr lang="ko-KR" altLang="en-US" sz="1600" dirty="0">
                <a:highlight>
                  <a:srgbClr val="FFFF00"/>
                </a:highlight>
              </a:rPr>
              <a:t> 컨트롤러 탭 삽입</a:t>
            </a:r>
            <a:r>
              <a:rPr lang="en-US" altLang="ko-KR" sz="1600" dirty="0">
                <a:highlight>
                  <a:srgbClr val="FFFF00"/>
                </a:highlight>
              </a:rPr>
              <a:t>)</a:t>
            </a:r>
            <a:endParaRPr lang="ko-KR" altLang="en-US" sz="1600" dirty="0">
              <a:highlight>
                <a:srgbClr val="FFFF00"/>
              </a:highlight>
            </a:endParaRPr>
          </a:p>
        </p:txBody>
      </p:sp>
      <p:sp>
        <p:nvSpPr>
          <p:cNvPr id="7" name="TextBox 6"/>
          <p:cNvSpPr txBox="1"/>
          <p:nvPr/>
        </p:nvSpPr>
        <p:spPr>
          <a:xfrm>
            <a:off x="1048999" y="5316457"/>
            <a:ext cx="8630696" cy="615553"/>
          </a:xfrm>
          <a:prstGeom prst="rect">
            <a:avLst/>
          </a:prstGeom>
          <a:noFill/>
        </p:spPr>
        <p:txBody>
          <a:bodyPr wrap="none" rtlCol="0">
            <a:spAutoFit/>
          </a:bodyPr>
          <a:lstStyle/>
          <a:p>
            <a:r>
              <a:rPr lang="en-US" altLang="ko-KR" u="sng" dirty="0">
                <a:highlight>
                  <a:srgbClr val="FFFF00"/>
                </a:highlight>
              </a:rPr>
              <a:t>Compact DAQ : </a:t>
            </a:r>
            <a:r>
              <a:rPr lang="ko-KR" altLang="en-US" u="sng" dirty="0">
                <a:highlight>
                  <a:srgbClr val="FFFF00"/>
                </a:highlight>
              </a:rPr>
              <a:t>모듈</a:t>
            </a:r>
            <a:endParaRPr lang="en-US" altLang="ko-KR" u="sng" dirty="0">
              <a:highlight>
                <a:srgbClr val="FFFF00"/>
              </a:highlight>
            </a:endParaRPr>
          </a:p>
          <a:p>
            <a:r>
              <a:rPr lang="en-US" altLang="ko-KR" sz="1600" dirty="0">
                <a:highlight>
                  <a:srgbClr val="FFFF00"/>
                </a:highlight>
              </a:rPr>
              <a:t>   (Table </a:t>
            </a:r>
            <a:r>
              <a:rPr lang="ko-KR" altLang="en-US" sz="1600" dirty="0">
                <a:highlight>
                  <a:srgbClr val="FFFF00"/>
                </a:highlight>
              </a:rPr>
              <a:t>폴더 </a:t>
            </a:r>
            <a:r>
              <a:rPr lang="en-US" altLang="ko-KR" sz="1600" dirty="0">
                <a:highlight>
                  <a:srgbClr val="FFFF00"/>
                </a:highlight>
              </a:rPr>
              <a:t>-&gt; NI</a:t>
            </a:r>
            <a:r>
              <a:rPr lang="ko-KR" altLang="en-US" sz="1600" dirty="0">
                <a:highlight>
                  <a:srgbClr val="FFFF00"/>
                </a:highlight>
              </a:rPr>
              <a:t> </a:t>
            </a:r>
            <a:r>
              <a:rPr lang="en-US" altLang="ko-KR" sz="1600" dirty="0">
                <a:highlight>
                  <a:srgbClr val="FFFF00"/>
                </a:highlight>
              </a:rPr>
              <a:t>HW Spec table CRIO,DAQ</a:t>
            </a:r>
            <a:r>
              <a:rPr lang="ko-KR" altLang="en-US" sz="1600" dirty="0">
                <a:highlight>
                  <a:srgbClr val="FFFF00"/>
                </a:highlight>
              </a:rPr>
              <a:t>호환 모듈 탭에서 </a:t>
            </a:r>
            <a:r>
              <a:rPr lang="en-US" altLang="ko-KR" sz="1600" dirty="0">
                <a:highlight>
                  <a:srgbClr val="FFFF00"/>
                </a:highlight>
              </a:rPr>
              <a:t>Compact DAQ : </a:t>
            </a:r>
            <a:r>
              <a:rPr lang="ko-KR" altLang="en-US" sz="1600" dirty="0">
                <a:highlight>
                  <a:srgbClr val="FFFF00"/>
                </a:highlight>
              </a:rPr>
              <a:t>모듈  삽입</a:t>
            </a:r>
            <a:r>
              <a:rPr lang="en-US" altLang="ko-KR" sz="1600" dirty="0">
                <a:highlight>
                  <a:srgbClr val="FFFF00"/>
                </a:highlight>
              </a:rPr>
              <a:t>)</a:t>
            </a:r>
            <a:endParaRPr lang="ko-KR" altLang="en-US" sz="1600" dirty="0">
              <a:highlight>
                <a:srgbClr val="FFFF00"/>
              </a:highlight>
            </a:endParaRPr>
          </a:p>
        </p:txBody>
      </p:sp>
      <p:sp>
        <p:nvSpPr>
          <p:cNvPr id="6" name="직사각형 5"/>
          <p:cNvSpPr/>
          <p:nvPr/>
        </p:nvSpPr>
        <p:spPr>
          <a:xfrm>
            <a:off x="12705290" y="637924"/>
            <a:ext cx="3020250" cy="1020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err="1"/>
              <a:t>온도측정및</a:t>
            </a:r>
            <a:r>
              <a:rPr lang="ko-KR" altLang="en-US" sz="1200" dirty="0"/>
              <a:t> </a:t>
            </a:r>
            <a:r>
              <a:rPr lang="ko-KR" altLang="en-US" sz="1200" dirty="0" err="1"/>
              <a:t>알라밍</a:t>
            </a:r>
            <a:r>
              <a:rPr lang="en-US" altLang="ko-KR" sz="1200" dirty="0"/>
              <a:t>https://www.youtube.com/watch?v=RCYr0df87A0&amp;list=PLAE1A45A948D809C4&amp;index=2</a:t>
            </a:r>
            <a:endParaRPr lang="ko-KR" altLang="en-US" sz="1200" dirty="0"/>
          </a:p>
        </p:txBody>
      </p:sp>
      <p:sp>
        <p:nvSpPr>
          <p:cNvPr id="9" name="직사각형 8"/>
          <p:cNvSpPr/>
          <p:nvPr/>
        </p:nvSpPr>
        <p:spPr>
          <a:xfrm>
            <a:off x="12816432" y="2210189"/>
            <a:ext cx="2945907" cy="1020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t>원격모니터링 </a:t>
            </a:r>
            <a:r>
              <a:rPr lang="en-US" altLang="ko-KR" sz="1200" dirty="0"/>
              <a:t>: </a:t>
            </a:r>
            <a:r>
              <a:rPr lang="ko-KR" altLang="en-US" sz="1200" dirty="0"/>
              <a:t>아이패드</a:t>
            </a:r>
            <a:r>
              <a:rPr lang="en-US" altLang="ko-KR" sz="1200" dirty="0"/>
              <a:t>+</a:t>
            </a:r>
            <a:r>
              <a:rPr lang="en-US" altLang="ko-KR" sz="1200" dirty="0" err="1"/>
              <a:t>CompactDAQ</a:t>
            </a:r>
            <a:endParaRPr lang="en-US" altLang="ko-KR" sz="800" dirty="0"/>
          </a:p>
          <a:p>
            <a:pPr algn="ctr"/>
            <a:endParaRPr lang="en-US" altLang="ko-KR" sz="800" dirty="0"/>
          </a:p>
          <a:p>
            <a:pPr algn="ctr"/>
            <a:r>
              <a:rPr lang="en-US" altLang="ko-KR" sz="1200" dirty="0"/>
              <a:t>https://www.youtube.com/watch?v=m6fAxHj2ZEE</a:t>
            </a:r>
          </a:p>
          <a:p>
            <a:pPr algn="ctr"/>
            <a:endParaRPr lang="ko-KR" altLang="en-US" dirty="0"/>
          </a:p>
        </p:txBody>
      </p:sp>
      <p:sp>
        <p:nvSpPr>
          <p:cNvPr id="10" name="직사각형 9"/>
          <p:cNvSpPr/>
          <p:nvPr/>
        </p:nvSpPr>
        <p:spPr>
          <a:xfrm>
            <a:off x="16130004" y="619405"/>
            <a:ext cx="3356121" cy="1020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t>독립형 </a:t>
            </a:r>
            <a:r>
              <a:rPr lang="en-US" altLang="ko-KR" sz="1200" dirty="0" err="1"/>
              <a:t>CompactDAQ</a:t>
            </a:r>
            <a:r>
              <a:rPr lang="en-US" altLang="ko-KR" sz="1200" dirty="0"/>
              <a:t> &amp; </a:t>
            </a:r>
            <a:r>
              <a:rPr lang="ko-KR" altLang="en-US" sz="1200" dirty="0" err="1"/>
              <a:t>스마트카</a:t>
            </a:r>
            <a:r>
              <a:rPr lang="ko-KR" altLang="en-US" sz="1200" dirty="0"/>
              <a:t> 트랙 로깅</a:t>
            </a:r>
            <a:endParaRPr lang="en-US" altLang="ko-KR" sz="1200" dirty="0"/>
          </a:p>
          <a:p>
            <a:pPr algn="ctr"/>
            <a:r>
              <a:rPr lang="en-US" altLang="ko-KR" sz="1200" dirty="0"/>
              <a:t>https://www.youtube.com/watch?v=QDh_JkAR6_o</a:t>
            </a:r>
            <a:endParaRPr lang="ko-KR" altLang="en-US" sz="1200" dirty="0"/>
          </a:p>
        </p:txBody>
      </p:sp>
      <p:pic>
        <p:nvPicPr>
          <p:cNvPr id="3074" name="Picture 2" descr="http://www.ni.com/cms/images/devzone/tut/big9188.jpg">
            <a:extLst>
              <a:ext uri="{FF2B5EF4-FFF2-40B4-BE49-F238E27FC236}">
                <a16:creationId xmlns:a16="http://schemas.microsoft.com/office/drawing/2014/main" id="{33348CC6-92F1-4DAD-8FB7-AE841FD4D3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8271" y="3653956"/>
            <a:ext cx="3872452" cy="1721426"/>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a:extLst>
              <a:ext uri="{FF2B5EF4-FFF2-40B4-BE49-F238E27FC236}">
                <a16:creationId xmlns:a16="http://schemas.microsoft.com/office/drawing/2014/main" id="{7E5FBCDF-3D35-494C-B503-738B6161A230}"/>
              </a:ext>
            </a:extLst>
          </p:cNvPr>
          <p:cNvSpPr/>
          <p:nvPr/>
        </p:nvSpPr>
        <p:spPr>
          <a:xfrm>
            <a:off x="1070731" y="450900"/>
            <a:ext cx="1685077" cy="369332"/>
          </a:xfrm>
          <a:prstGeom prst="rect">
            <a:avLst/>
          </a:prstGeom>
        </p:spPr>
        <p:txBody>
          <a:bodyPr wrap="none">
            <a:spAutoFit/>
          </a:bodyPr>
          <a:lstStyle/>
          <a:p>
            <a:r>
              <a:rPr lang="en-US" altLang="ko-KR" b="1" dirty="0">
                <a:solidFill>
                  <a:srgbClr val="333333"/>
                </a:solidFill>
                <a:latin typeface="Roboto Condensed"/>
              </a:rPr>
              <a:t>DAQ </a:t>
            </a:r>
            <a:r>
              <a:rPr lang="ko-KR" altLang="en-US" b="1" dirty="0">
                <a:solidFill>
                  <a:srgbClr val="333333"/>
                </a:solidFill>
                <a:latin typeface="Roboto Condensed"/>
              </a:rPr>
              <a:t>구성요소</a:t>
            </a:r>
            <a:endParaRPr lang="ko-KR" altLang="en-US" dirty="0"/>
          </a:p>
        </p:txBody>
      </p:sp>
      <p:sp>
        <p:nvSpPr>
          <p:cNvPr id="12" name="사각형: 둥근 모서리 11">
            <a:extLst>
              <a:ext uri="{FF2B5EF4-FFF2-40B4-BE49-F238E27FC236}">
                <a16:creationId xmlns:a16="http://schemas.microsoft.com/office/drawing/2014/main" id="{8321EB3F-990E-48B2-A6BE-108A74830351}"/>
              </a:ext>
            </a:extLst>
          </p:cNvPr>
          <p:cNvSpPr/>
          <p:nvPr/>
        </p:nvSpPr>
        <p:spPr>
          <a:xfrm>
            <a:off x="1235346" y="1388970"/>
            <a:ext cx="9255390" cy="2499710"/>
          </a:xfrm>
          <a:prstGeom prst="roundRect">
            <a:avLst>
              <a:gd name="adj" fmla="val 65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사각형: 둥근 모서리 12">
            <a:extLst>
              <a:ext uri="{FF2B5EF4-FFF2-40B4-BE49-F238E27FC236}">
                <a16:creationId xmlns:a16="http://schemas.microsoft.com/office/drawing/2014/main" id="{8C29D884-2305-468C-95A3-3F72321661F8}"/>
              </a:ext>
            </a:extLst>
          </p:cNvPr>
          <p:cNvSpPr/>
          <p:nvPr/>
        </p:nvSpPr>
        <p:spPr>
          <a:xfrm>
            <a:off x="1538700" y="1909925"/>
            <a:ext cx="1856341" cy="672578"/>
          </a:xfrm>
          <a:prstGeom prst="roundRect">
            <a:avLst>
              <a:gd name="adj" fmla="val 4452"/>
            </a:avLst>
          </a:prstGeom>
          <a:solidFill>
            <a:srgbClr val="499B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latin typeface="맑은 고딕" panose="020B0503020000020004" pitchFamily="50" charset="-127"/>
                <a:ea typeface="맑은 고딕" panose="020B0503020000020004" pitchFamily="50" charset="-127"/>
              </a:rPr>
              <a:t>센서 </a:t>
            </a:r>
            <a:r>
              <a:rPr lang="en-US" altLang="ko-KR" sz="1600" b="1" dirty="0">
                <a:latin typeface="맑은 고딕" panose="020B0503020000020004" pitchFamily="50" charset="-127"/>
                <a:ea typeface="맑은 고딕" panose="020B0503020000020004" pitchFamily="50" charset="-127"/>
              </a:rPr>
              <a:t>&amp; </a:t>
            </a:r>
            <a:r>
              <a:rPr lang="ko-KR" altLang="en-US" sz="1600" b="1" dirty="0">
                <a:latin typeface="맑은 고딕" panose="020B0503020000020004" pitchFamily="50" charset="-127"/>
                <a:ea typeface="맑은 고딕" panose="020B0503020000020004" pitchFamily="50" charset="-127"/>
              </a:rPr>
              <a:t>신호</a:t>
            </a:r>
          </a:p>
        </p:txBody>
      </p:sp>
      <p:sp>
        <p:nvSpPr>
          <p:cNvPr id="14" name="사각형: 둥근 모서리 13">
            <a:extLst>
              <a:ext uri="{FF2B5EF4-FFF2-40B4-BE49-F238E27FC236}">
                <a16:creationId xmlns:a16="http://schemas.microsoft.com/office/drawing/2014/main" id="{23D5D3E6-5107-4B9A-BC1A-3609C9977ACC}"/>
              </a:ext>
            </a:extLst>
          </p:cNvPr>
          <p:cNvSpPr/>
          <p:nvPr/>
        </p:nvSpPr>
        <p:spPr>
          <a:xfrm>
            <a:off x="4914499" y="1909925"/>
            <a:ext cx="1856341" cy="672578"/>
          </a:xfrm>
          <a:prstGeom prst="roundRect">
            <a:avLst>
              <a:gd name="adj" fmla="val 4452"/>
            </a:avLst>
          </a:prstGeom>
          <a:solidFill>
            <a:srgbClr val="499B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ea typeface="맑은 고딕" panose="020B0503020000020004" pitchFamily="50" charset="-127"/>
              </a:rPr>
              <a:t>DAQ </a:t>
            </a:r>
            <a:r>
              <a:rPr lang="ko-KR" altLang="en-US" sz="1600" b="1" dirty="0">
                <a:latin typeface="맑은 고딕" panose="020B0503020000020004" pitchFamily="50" charset="-127"/>
                <a:ea typeface="맑은 고딕" panose="020B0503020000020004" pitchFamily="50" charset="-127"/>
              </a:rPr>
              <a:t>하드웨어</a:t>
            </a:r>
          </a:p>
        </p:txBody>
      </p:sp>
      <p:sp>
        <p:nvSpPr>
          <p:cNvPr id="15" name="사각형: 둥근 모서리 14">
            <a:extLst>
              <a:ext uri="{FF2B5EF4-FFF2-40B4-BE49-F238E27FC236}">
                <a16:creationId xmlns:a16="http://schemas.microsoft.com/office/drawing/2014/main" id="{08431FDB-2DD7-4943-BDA4-1A896876E03B}"/>
              </a:ext>
            </a:extLst>
          </p:cNvPr>
          <p:cNvSpPr/>
          <p:nvPr/>
        </p:nvSpPr>
        <p:spPr>
          <a:xfrm>
            <a:off x="8290300" y="1909925"/>
            <a:ext cx="1856341" cy="672578"/>
          </a:xfrm>
          <a:prstGeom prst="roundRect">
            <a:avLst>
              <a:gd name="adj" fmla="val 4452"/>
            </a:avLst>
          </a:prstGeom>
          <a:solidFill>
            <a:srgbClr val="499B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latin typeface="맑은 고딕" panose="020B0503020000020004" pitchFamily="50" charset="-127"/>
                <a:ea typeface="맑은 고딕" panose="020B0503020000020004" pitchFamily="50" charset="-127"/>
              </a:rPr>
              <a:t>컴퓨터</a:t>
            </a:r>
          </a:p>
        </p:txBody>
      </p:sp>
      <p:cxnSp>
        <p:nvCxnSpPr>
          <p:cNvPr id="16" name="직선 화살표 연결선 15">
            <a:extLst>
              <a:ext uri="{FF2B5EF4-FFF2-40B4-BE49-F238E27FC236}">
                <a16:creationId xmlns:a16="http://schemas.microsoft.com/office/drawing/2014/main" id="{86D69467-4FE0-4F29-9D1A-DFD52BAEC45B}"/>
              </a:ext>
            </a:extLst>
          </p:cNvPr>
          <p:cNvCxnSpPr>
            <a:cxnSpLocks/>
          </p:cNvCxnSpPr>
          <p:nvPr/>
        </p:nvCxnSpPr>
        <p:spPr>
          <a:xfrm>
            <a:off x="3707195" y="2252034"/>
            <a:ext cx="895150" cy="0"/>
          </a:xfrm>
          <a:prstGeom prst="straightConnector1">
            <a:avLst/>
          </a:prstGeom>
          <a:ln w="508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DC033F4A-CA73-4BB0-8062-FC7A466C331D}"/>
              </a:ext>
            </a:extLst>
          </p:cNvPr>
          <p:cNvCxnSpPr>
            <a:cxnSpLocks/>
          </p:cNvCxnSpPr>
          <p:nvPr/>
        </p:nvCxnSpPr>
        <p:spPr>
          <a:xfrm>
            <a:off x="7082995" y="2252034"/>
            <a:ext cx="895150" cy="0"/>
          </a:xfrm>
          <a:prstGeom prst="straightConnector1">
            <a:avLst/>
          </a:prstGeom>
          <a:ln w="508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사각형: 둥근 모서리 17">
            <a:extLst>
              <a:ext uri="{FF2B5EF4-FFF2-40B4-BE49-F238E27FC236}">
                <a16:creationId xmlns:a16="http://schemas.microsoft.com/office/drawing/2014/main" id="{AD6DB46F-5EA9-4441-BFB8-5021E97349DE}"/>
              </a:ext>
            </a:extLst>
          </p:cNvPr>
          <p:cNvSpPr/>
          <p:nvPr/>
        </p:nvSpPr>
        <p:spPr>
          <a:xfrm>
            <a:off x="6602399" y="768140"/>
            <a:ext cx="1856341" cy="2988235"/>
          </a:xfrm>
          <a:prstGeom prst="roundRect">
            <a:avLst>
              <a:gd name="adj" fmla="val 4452"/>
            </a:avLst>
          </a:prstGeom>
          <a:solidFill>
            <a:schemeClr val="bg1">
              <a:alpha val="5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사각형: 둥근 모서리 18">
            <a:extLst>
              <a:ext uri="{FF2B5EF4-FFF2-40B4-BE49-F238E27FC236}">
                <a16:creationId xmlns:a16="http://schemas.microsoft.com/office/drawing/2014/main" id="{5D9901FB-4609-4A70-91B3-064F517F2314}"/>
              </a:ext>
            </a:extLst>
          </p:cNvPr>
          <p:cNvSpPr/>
          <p:nvPr/>
        </p:nvSpPr>
        <p:spPr>
          <a:xfrm>
            <a:off x="3226600" y="768141"/>
            <a:ext cx="1856341" cy="3020302"/>
          </a:xfrm>
          <a:prstGeom prst="roundRect">
            <a:avLst>
              <a:gd name="adj" fmla="val 4452"/>
            </a:avLst>
          </a:prstGeom>
          <a:solidFill>
            <a:schemeClr val="bg1">
              <a:alpha val="5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7FE5C849-73AE-4EE3-BFB3-5303D75ED1DB}"/>
              </a:ext>
            </a:extLst>
          </p:cNvPr>
          <p:cNvSpPr/>
          <p:nvPr/>
        </p:nvSpPr>
        <p:spPr>
          <a:xfrm>
            <a:off x="3329064" y="880784"/>
            <a:ext cx="1651414" cy="369332"/>
          </a:xfrm>
          <a:prstGeom prst="rect">
            <a:avLst/>
          </a:prstGeom>
        </p:spPr>
        <p:txBody>
          <a:bodyPr wrap="none">
            <a:spAutoFit/>
          </a:bodyPr>
          <a:lstStyle/>
          <a:p>
            <a:pPr algn="ctr"/>
            <a:r>
              <a:rPr lang="ko-KR" altLang="en-US" dirty="0">
                <a:solidFill>
                  <a:schemeClr val="bg2">
                    <a:lumMod val="50000"/>
                  </a:schemeClr>
                </a:solidFill>
                <a:latin typeface="맑은 고딕" panose="020B0503020000020004" pitchFamily="50" charset="-127"/>
                <a:ea typeface="맑은 고딕" panose="020B0503020000020004" pitchFamily="50" charset="-127"/>
              </a:rPr>
              <a:t>신호 </a:t>
            </a:r>
            <a:r>
              <a:rPr lang="ko-KR" altLang="en-US" dirty="0" err="1">
                <a:solidFill>
                  <a:schemeClr val="bg2">
                    <a:lumMod val="50000"/>
                  </a:schemeClr>
                </a:solidFill>
                <a:latin typeface="맑은 고딕" panose="020B0503020000020004" pitchFamily="50" charset="-127"/>
                <a:ea typeface="맑은 고딕" panose="020B0503020000020004" pitchFamily="50" charset="-127"/>
              </a:rPr>
              <a:t>컨디셔닝</a:t>
            </a:r>
            <a:endParaRPr lang="ko-KR" altLang="en-US" dirty="0">
              <a:solidFill>
                <a:schemeClr val="bg2">
                  <a:lumMod val="50000"/>
                </a:schemeClr>
              </a:solidFill>
              <a:latin typeface="맑은 고딕" panose="020B0503020000020004" pitchFamily="50" charset="-127"/>
              <a:ea typeface="맑은 고딕" panose="020B0503020000020004" pitchFamily="50" charset="-127"/>
            </a:endParaRPr>
          </a:p>
        </p:txBody>
      </p:sp>
      <p:sp>
        <p:nvSpPr>
          <p:cNvPr id="21" name="직사각형 20">
            <a:extLst>
              <a:ext uri="{FF2B5EF4-FFF2-40B4-BE49-F238E27FC236}">
                <a16:creationId xmlns:a16="http://schemas.microsoft.com/office/drawing/2014/main" id="{F6218345-CA9D-455B-A7AD-33A401CB5637}"/>
              </a:ext>
            </a:extLst>
          </p:cNvPr>
          <p:cNvSpPr/>
          <p:nvPr/>
        </p:nvSpPr>
        <p:spPr>
          <a:xfrm>
            <a:off x="7027869" y="880784"/>
            <a:ext cx="1005403" cy="369332"/>
          </a:xfrm>
          <a:prstGeom prst="rect">
            <a:avLst/>
          </a:prstGeom>
        </p:spPr>
        <p:txBody>
          <a:bodyPr wrap="none">
            <a:spAutoFit/>
          </a:bodyPr>
          <a:lstStyle/>
          <a:p>
            <a:pPr algn="ctr"/>
            <a:r>
              <a:rPr lang="en-US" altLang="ko-KR" dirty="0">
                <a:solidFill>
                  <a:schemeClr val="bg2">
                    <a:lumMod val="50000"/>
                  </a:schemeClr>
                </a:solidFill>
                <a:latin typeface="맑은 고딕" panose="020B0503020000020004" pitchFamily="50" charset="-127"/>
                <a:ea typeface="맑은 고딕" panose="020B0503020000020004" pitchFamily="50" charset="-127"/>
              </a:rPr>
              <a:t>PC </a:t>
            </a:r>
            <a:r>
              <a:rPr lang="ko-KR" altLang="en-US" dirty="0">
                <a:solidFill>
                  <a:schemeClr val="bg2">
                    <a:lumMod val="50000"/>
                  </a:schemeClr>
                </a:solidFill>
                <a:latin typeface="맑은 고딕" panose="020B0503020000020004" pitchFamily="50" charset="-127"/>
                <a:ea typeface="맑은 고딕" panose="020B0503020000020004" pitchFamily="50" charset="-127"/>
              </a:rPr>
              <a:t>버스</a:t>
            </a:r>
          </a:p>
        </p:txBody>
      </p:sp>
      <p:sp>
        <p:nvSpPr>
          <p:cNvPr id="22" name="직사각형 21">
            <a:extLst>
              <a:ext uri="{FF2B5EF4-FFF2-40B4-BE49-F238E27FC236}">
                <a16:creationId xmlns:a16="http://schemas.microsoft.com/office/drawing/2014/main" id="{8AE1C472-958A-41C0-8FDA-2BBA9047E2BE}"/>
              </a:ext>
            </a:extLst>
          </p:cNvPr>
          <p:cNvSpPr/>
          <p:nvPr/>
        </p:nvSpPr>
        <p:spPr>
          <a:xfrm>
            <a:off x="3371544" y="1469254"/>
            <a:ext cx="1566454" cy="307777"/>
          </a:xfrm>
          <a:prstGeom prst="rect">
            <a:avLst/>
          </a:prstGeom>
        </p:spPr>
        <p:txBody>
          <a:bodyPr wrap="none">
            <a:spAutoFit/>
          </a:bodyPr>
          <a:lstStyle/>
          <a:p>
            <a:pPr algn="ctr"/>
            <a:r>
              <a:rPr lang="ko-KR" altLang="en-US" sz="1400" dirty="0">
                <a:solidFill>
                  <a:schemeClr val="bg2">
                    <a:lumMod val="50000"/>
                  </a:schemeClr>
                </a:solidFill>
                <a:latin typeface="맑은 고딕" panose="020B0503020000020004" pitchFamily="50" charset="-127"/>
                <a:ea typeface="맑은 고딕" panose="020B0503020000020004" pitchFamily="50" charset="-127"/>
              </a:rPr>
              <a:t>프런트 </a:t>
            </a:r>
            <a:r>
              <a:rPr lang="ko-KR" altLang="en-US" sz="1400" dirty="0" err="1">
                <a:solidFill>
                  <a:schemeClr val="bg2">
                    <a:lumMod val="50000"/>
                  </a:schemeClr>
                </a:solidFill>
                <a:latin typeface="맑은 고딕" panose="020B0503020000020004" pitchFamily="50" charset="-127"/>
                <a:ea typeface="맑은 고딕" panose="020B0503020000020004" pitchFamily="50" charset="-127"/>
              </a:rPr>
              <a:t>앤드</a:t>
            </a:r>
            <a:r>
              <a:rPr lang="ko-KR" altLang="en-US" sz="1400" dirty="0">
                <a:solidFill>
                  <a:schemeClr val="bg2">
                    <a:lumMod val="50000"/>
                  </a:schemeClr>
                </a:solidFill>
                <a:latin typeface="맑은 고딕" panose="020B0503020000020004" pitchFamily="50" charset="-127"/>
                <a:ea typeface="맑은 고딕" panose="020B0503020000020004" pitchFamily="50" charset="-127"/>
              </a:rPr>
              <a:t> 통합</a:t>
            </a:r>
          </a:p>
        </p:txBody>
      </p:sp>
      <p:sp>
        <p:nvSpPr>
          <p:cNvPr id="23" name="직사각형 22">
            <a:extLst>
              <a:ext uri="{FF2B5EF4-FFF2-40B4-BE49-F238E27FC236}">
                <a16:creationId xmlns:a16="http://schemas.microsoft.com/office/drawing/2014/main" id="{95AD68AA-94DB-4102-BBD6-E33FB62527EA}"/>
              </a:ext>
            </a:extLst>
          </p:cNvPr>
          <p:cNvSpPr/>
          <p:nvPr/>
        </p:nvSpPr>
        <p:spPr>
          <a:xfrm>
            <a:off x="6837112" y="1469254"/>
            <a:ext cx="1386918" cy="307777"/>
          </a:xfrm>
          <a:prstGeom prst="rect">
            <a:avLst/>
          </a:prstGeom>
        </p:spPr>
        <p:txBody>
          <a:bodyPr wrap="none">
            <a:spAutoFit/>
          </a:bodyPr>
          <a:lstStyle/>
          <a:p>
            <a:pPr algn="ctr"/>
            <a:r>
              <a:rPr lang="ko-KR" altLang="en-US" sz="1400" dirty="0">
                <a:solidFill>
                  <a:schemeClr val="bg2">
                    <a:lumMod val="50000"/>
                  </a:schemeClr>
                </a:solidFill>
                <a:latin typeface="맑은 고딕" panose="020B0503020000020004" pitchFamily="50" charset="-127"/>
                <a:ea typeface="맑은 고딕" panose="020B0503020000020004" pitchFamily="50" charset="-127"/>
              </a:rPr>
              <a:t>내부 또는 외부</a:t>
            </a:r>
          </a:p>
        </p:txBody>
      </p:sp>
      <p:pic>
        <p:nvPicPr>
          <p:cNvPr id="24" name="Picture 4" descr="sensorì ëí ì´ë¯¸ì§ ê²ìê²°ê³¼">
            <a:extLst>
              <a:ext uri="{FF2B5EF4-FFF2-40B4-BE49-F238E27FC236}">
                <a16:creationId xmlns:a16="http://schemas.microsoft.com/office/drawing/2014/main" id="{E3822617-5E30-4749-B7E9-EDEC3D70F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100" y="2647575"/>
            <a:ext cx="888886" cy="603172"/>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그룹 24">
            <a:extLst>
              <a:ext uri="{FF2B5EF4-FFF2-40B4-BE49-F238E27FC236}">
                <a16:creationId xmlns:a16="http://schemas.microsoft.com/office/drawing/2014/main" id="{30DD82E0-2B67-4FBF-8CA2-B6E332AA68FD}"/>
              </a:ext>
            </a:extLst>
          </p:cNvPr>
          <p:cNvGrpSpPr/>
          <p:nvPr/>
        </p:nvGrpSpPr>
        <p:grpSpPr>
          <a:xfrm>
            <a:off x="8584177" y="2502291"/>
            <a:ext cx="1466604" cy="1466602"/>
            <a:chOff x="4491015" y="1732949"/>
            <a:chExt cx="4648200" cy="4648200"/>
          </a:xfrm>
        </p:grpSpPr>
        <p:pic>
          <p:nvPicPr>
            <p:cNvPr id="26" name="Picture 6" descr="ë¸í¸ë¶ì ëí ì´ë¯¸ì§ ê²ìê²°ê³¼">
              <a:extLst>
                <a:ext uri="{FF2B5EF4-FFF2-40B4-BE49-F238E27FC236}">
                  <a16:creationId xmlns:a16="http://schemas.microsoft.com/office/drawing/2014/main" id="{1D363045-1508-44FE-922D-1B6CCF80B0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1015" y="1732949"/>
              <a:ext cx="4648200" cy="4648200"/>
            </a:xfrm>
            <a:prstGeom prst="rect">
              <a:avLst/>
            </a:prstGeom>
            <a:noFill/>
            <a:extLst>
              <a:ext uri="{909E8E84-426E-40DD-AFC4-6F175D3DCCD1}">
                <a14:hiddenFill xmlns:a14="http://schemas.microsoft.com/office/drawing/2010/main">
                  <a:solidFill>
                    <a:srgbClr val="FFFFFF"/>
                  </a:solidFill>
                </a14:hiddenFill>
              </a:ext>
            </a:extLst>
          </p:spPr>
        </p:pic>
        <p:pic>
          <p:nvPicPr>
            <p:cNvPr id="27" name="그림 26">
              <a:extLst>
                <a:ext uri="{FF2B5EF4-FFF2-40B4-BE49-F238E27FC236}">
                  <a16:creationId xmlns:a16="http://schemas.microsoft.com/office/drawing/2014/main" id="{1DCDED46-FBDF-46C1-9C80-A546EC0D9879}"/>
                </a:ext>
              </a:extLst>
            </p:cNvPr>
            <p:cNvPicPr>
              <a:picLocks noChangeAspect="1"/>
            </p:cNvPicPr>
            <p:nvPr/>
          </p:nvPicPr>
          <p:blipFill>
            <a:blip r:embed="rId5"/>
            <a:stretch>
              <a:fillRect/>
            </a:stretch>
          </p:blipFill>
          <p:spPr>
            <a:xfrm>
              <a:off x="4930297" y="2567925"/>
              <a:ext cx="3748883" cy="2107865"/>
            </a:xfrm>
            <a:prstGeom prst="rect">
              <a:avLst/>
            </a:prstGeom>
          </p:spPr>
        </p:pic>
      </p:grpSp>
      <p:pic>
        <p:nvPicPr>
          <p:cNvPr id="30" name="Picture 18" descr="ì¼ìì ëí ì´ë¯¸ì§ ê²ìê²°ê³¼">
            <a:extLst>
              <a:ext uri="{FF2B5EF4-FFF2-40B4-BE49-F238E27FC236}">
                <a16:creationId xmlns:a16="http://schemas.microsoft.com/office/drawing/2014/main" id="{4DE99FA7-83C0-4A20-B324-9CC9D903B7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9791" y="3279498"/>
            <a:ext cx="721906" cy="50894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2" descr="ê´ë ¨ ì´ë¯¸ì§">
            <a:extLst>
              <a:ext uri="{FF2B5EF4-FFF2-40B4-BE49-F238E27FC236}">
                <a16:creationId xmlns:a16="http://schemas.microsoft.com/office/drawing/2014/main" id="{6E61D572-0E98-4C5F-9421-9F49C6510A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24448" y="3315235"/>
            <a:ext cx="700494" cy="44114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4" descr="ìì½ëì ëí ì´ë¯¸ì§ ê²ìê²°ê³¼">
            <a:extLst>
              <a:ext uri="{FF2B5EF4-FFF2-40B4-BE49-F238E27FC236}">
                <a16:creationId xmlns:a16="http://schemas.microsoft.com/office/drawing/2014/main" id="{F7FFD1F3-7B70-470F-82F8-DD06B7EB6B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32272" y="3186043"/>
            <a:ext cx="742612" cy="69585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6" descr="ëª¨í°ì ëí ì´ë¯¸ì§ ê²ìê²°ê³¼">
            <a:extLst>
              <a:ext uri="{FF2B5EF4-FFF2-40B4-BE49-F238E27FC236}">
                <a16:creationId xmlns:a16="http://schemas.microsoft.com/office/drawing/2014/main" id="{E1E08045-97A4-4619-852B-D2F5F58ED9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93707" y="2556450"/>
            <a:ext cx="964064" cy="723048"/>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9511194-55D9-447E-99C5-8132BEBD8E5F}"/>
              </a:ext>
            </a:extLst>
          </p:cNvPr>
          <p:cNvSpPr txBox="1"/>
          <p:nvPr/>
        </p:nvSpPr>
        <p:spPr>
          <a:xfrm>
            <a:off x="4602345" y="3781243"/>
            <a:ext cx="5492209" cy="369332"/>
          </a:xfrm>
          <a:prstGeom prst="rect">
            <a:avLst/>
          </a:prstGeom>
          <a:noFill/>
        </p:spPr>
        <p:txBody>
          <a:bodyPr wrap="none" rtlCol="0">
            <a:spAutoFit/>
          </a:bodyPr>
          <a:lstStyle/>
          <a:p>
            <a:r>
              <a:rPr lang="ko-KR" altLang="en-US" dirty="0">
                <a:highlight>
                  <a:srgbClr val="FFFF00"/>
                </a:highlight>
              </a:rPr>
              <a:t>이미지들 흰색배경 삭제 후</a:t>
            </a:r>
            <a:r>
              <a:rPr lang="en-US" altLang="ko-KR" dirty="0">
                <a:highlight>
                  <a:srgbClr val="FFFF00"/>
                </a:highlight>
              </a:rPr>
              <a:t>, </a:t>
            </a:r>
            <a:r>
              <a:rPr lang="ko-KR" altLang="en-US" dirty="0">
                <a:highlight>
                  <a:srgbClr val="FFFF00"/>
                </a:highlight>
              </a:rPr>
              <a:t>정리 부탁드리겠습니다</a:t>
            </a:r>
            <a:r>
              <a:rPr lang="en-US" altLang="ko-KR" dirty="0">
                <a:highlight>
                  <a:srgbClr val="FFFF00"/>
                </a:highlight>
              </a:rPr>
              <a:t>.</a:t>
            </a:r>
            <a:endParaRPr lang="ko-KR" altLang="en-US" dirty="0">
              <a:highlight>
                <a:srgbClr val="FFFF00"/>
              </a:highlight>
            </a:endParaRPr>
          </a:p>
        </p:txBody>
      </p:sp>
      <p:pic>
        <p:nvPicPr>
          <p:cNvPr id="35" name="그림 34">
            <a:extLst>
              <a:ext uri="{FF2B5EF4-FFF2-40B4-BE49-F238E27FC236}">
                <a16:creationId xmlns:a16="http://schemas.microsoft.com/office/drawing/2014/main" id="{4C8E3B32-65FF-4344-9272-5A3C11301378}"/>
              </a:ext>
            </a:extLst>
          </p:cNvPr>
          <p:cNvPicPr>
            <a:picLocks noChangeAspect="1"/>
          </p:cNvPicPr>
          <p:nvPr/>
        </p:nvPicPr>
        <p:blipFill>
          <a:blip r:embed="rId10"/>
          <a:stretch>
            <a:fillRect/>
          </a:stretch>
        </p:blipFill>
        <p:spPr>
          <a:xfrm>
            <a:off x="-2854906" y="1489125"/>
            <a:ext cx="2727960" cy="1093378"/>
          </a:xfrm>
          <a:prstGeom prst="rect">
            <a:avLst/>
          </a:prstGeom>
        </p:spPr>
      </p:pic>
      <p:pic>
        <p:nvPicPr>
          <p:cNvPr id="2" name="그림 1">
            <a:extLst>
              <a:ext uri="{FF2B5EF4-FFF2-40B4-BE49-F238E27FC236}">
                <a16:creationId xmlns:a16="http://schemas.microsoft.com/office/drawing/2014/main" id="{EEFDC18B-31A7-4308-AB6F-654C2F154695}"/>
              </a:ext>
            </a:extLst>
          </p:cNvPr>
          <p:cNvPicPr>
            <a:picLocks noChangeAspect="1"/>
          </p:cNvPicPr>
          <p:nvPr/>
        </p:nvPicPr>
        <p:blipFill>
          <a:blip r:embed="rId11"/>
          <a:stretch>
            <a:fillRect/>
          </a:stretch>
        </p:blipFill>
        <p:spPr>
          <a:xfrm>
            <a:off x="13046694" y="2190014"/>
            <a:ext cx="7029450" cy="5076825"/>
          </a:xfrm>
          <a:prstGeom prst="rect">
            <a:avLst/>
          </a:prstGeom>
        </p:spPr>
      </p:pic>
      <p:pic>
        <p:nvPicPr>
          <p:cNvPr id="3" name="그림 2">
            <a:extLst>
              <a:ext uri="{FF2B5EF4-FFF2-40B4-BE49-F238E27FC236}">
                <a16:creationId xmlns:a16="http://schemas.microsoft.com/office/drawing/2014/main" id="{BCEE2440-100B-4B00-A3E4-010E97A81B9F}"/>
              </a:ext>
            </a:extLst>
          </p:cNvPr>
          <p:cNvPicPr>
            <a:picLocks noChangeAspect="1"/>
          </p:cNvPicPr>
          <p:nvPr/>
        </p:nvPicPr>
        <p:blipFill>
          <a:blip r:embed="rId12"/>
          <a:stretch>
            <a:fillRect/>
          </a:stretch>
        </p:blipFill>
        <p:spPr>
          <a:xfrm>
            <a:off x="12698099" y="68863"/>
            <a:ext cx="6038850" cy="3305175"/>
          </a:xfrm>
          <a:prstGeom prst="rect">
            <a:avLst/>
          </a:prstGeom>
        </p:spPr>
      </p:pic>
      <p:pic>
        <p:nvPicPr>
          <p:cNvPr id="36" name="그림 35">
            <a:extLst>
              <a:ext uri="{FF2B5EF4-FFF2-40B4-BE49-F238E27FC236}">
                <a16:creationId xmlns:a16="http://schemas.microsoft.com/office/drawing/2014/main" id="{3009F650-EAF7-4759-AF3B-E78B2F9BB5C2}"/>
              </a:ext>
            </a:extLst>
          </p:cNvPr>
          <p:cNvPicPr>
            <a:picLocks noChangeAspect="1"/>
          </p:cNvPicPr>
          <p:nvPr/>
        </p:nvPicPr>
        <p:blipFill>
          <a:blip r:embed="rId13"/>
          <a:stretch>
            <a:fillRect/>
          </a:stretch>
        </p:blipFill>
        <p:spPr>
          <a:xfrm>
            <a:off x="4429303" y="2504090"/>
            <a:ext cx="2360528" cy="1196940"/>
          </a:xfrm>
          <a:prstGeom prst="rect">
            <a:avLst/>
          </a:prstGeom>
        </p:spPr>
      </p:pic>
    </p:spTree>
    <p:extLst>
      <p:ext uri="{BB962C8B-B14F-4D97-AF65-F5344CB8AC3E}">
        <p14:creationId xmlns:p14="http://schemas.microsoft.com/office/powerpoint/2010/main" val="1861051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http://s7d5.scene7.com/is/image/ni/09131603?$ni-standard-lg$">
            <a:extLst>
              <a:ext uri="{FF2B5EF4-FFF2-40B4-BE49-F238E27FC236}">
                <a16:creationId xmlns:a16="http://schemas.microsoft.com/office/drawing/2014/main" id="{00A19848-F5A9-4F7A-B9AD-911109448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 y="1220726"/>
            <a:ext cx="3550710" cy="1997275"/>
          </a:xfrm>
          <a:prstGeom prst="rect">
            <a:avLst/>
          </a:prstGeom>
          <a:noFill/>
          <a:extLst>
            <a:ext uri="{909E8E84-426E-40DD-AFC4-6F175D3DCCD1}">
              <a14:hiddenFill xmlns:a14="http://schemas.microsoft.com/office/drawing/2010/main">
                <a:solidFill>
                  <a:srgbClr val="FFFFFF"/>
                </a:solidFill>
              </a14:hiddenFill>
            </a:ext>
          </a:extLst>
        </p:spPr>
      </p:pic>
      <p:sp>
        <p:nvSpPr>
          <p:cNvPr id="4" name="제목 3"/>
          <p:cNvSpPr>
            <a:spLocks noGrp="1"/>
          </p:cNvSpPr>
          <p:nvPr>
            <p:ph type="title"/>
          </p:nvPr>
        </p:nvSpPr>
        <p:spPr>
          <a:xfrm>
            <a:off x="838200" y="365126"/>
            <a:ext cx="10515600" cy="620296"/>
          </a:xfrm>
        </p:spPr>
        <p:txBody>
          <a:bodyPr>
            <a:normAutofit/>
          </a:bodyPr>
          <a:lstStyle/>
          <a:p>
            <a:r>
              <a:rPr lang="en-US" altLang="ko-KR" sz="3200" dirty="0"/>
              <a:t>Compact RIO ( </a:t>
            </a:r>
            <a:r>
              <a:rPr lang="ko-KR" altLang="en-US" sz="3200" dirty="0"/>
              <a:t>임베디드 시스템 </a:t>
            </a:r>
            <a:r>
              <a:rPr lang="en-US" altLang="ko-KR" sz="3200" dirty="0"/>
              <a:t>)</a:t>
            </a:r>
            <a:endParaRPr lang="ko-KR" altLang="en-US" sz="3200" dirty="0"/>
          </a:p>
        </p:txBody>
      </p:sp>
      <p:sp>
        <p:nvSpPr>
          <p:cNvPr id="2" name="직사각형 1">
            <a:extLst>
              <a:ext uri="{FF2B5EF4-FFF2-40B4-BE49-F238E27FC236}">
                <a16:creationId xmlns:a16="http://schemas.microsoft.com/office/drawing/2014/main" id="{721466FB-CA1D-420D-B84B-1063B170585C}"/>
              </a:ext>
            </a:extLst>
          </p:cNvPr>
          <p:cNvSpPr/>
          <p:nvPr/>
        </p:nvSpPr>
        <p:spPr>
          <a:xfrm>
            <a:off x="3845615" y="1303897"/>
            <a:ext cx="7508185" cy="369332"/>
          </a:xfrm>
          <a:prstGeom prst="rect">
            <a:avLst/>
          </a:prstGeom>
        </p:spPr>
        <p:txBody>
          <a:bodyPr wrap="square">
            <a:spAutoFit/>
          </a:bodyPr>
          <a:lstStyle/>
          <a:p>
            <a:pPr latinLnBrk="0"/>
            <a:r>
              <a:rPr lang="ko-KR" altLang="en-US" b="1" dirty="0" err="1">
                <a:solidFill>
                  <a:srgbClr val="333333"/>
                </a:solidFill>
                <a:latin typeface="Helvetica Neue"/>
              </a:rPr>
              <a:t>섀시</a:t>
            </a:r>
            <a:endParaRPr lang="en-US" altLang="ko-KR" b="1" dirty="0">
              <a:solidFill>
                <a:srgbClr val="333333"/>
              </a:solidFill>
              <a:latin typeface="Helvetica Neue"/>
            </a:endParaRPr>
          </a:p>
        </p:txBody>
      </p:sp>
      <p:sp>
        <p:nvSpPr>
          <p:cNvPr id="12" name="직사각형 11">
            <a:extLst>
              <a:ext uri="{FF2B5EF4-FFF2-40B4-BE49-F238E27FC236}">
                <a16:creationId xmlns:a16="http://schemas.microsoft.com/office/drawing/2014/main" id="{435A31AB-3C16-43AE-966A-3DC1580D35B1}"/>
              </a:ext>
            </a:extLst>
          </p:cNvPr>
          <p:cNvSpPr/>
          <p:nvPr/>
        </p:nvSpPr>
        <p:spPr>
          <a:xfrm>
            <a:off x="619445" y="3799777"/>
            <a:ext cx="7686355" cy="369332"/>
          </a:xfrm>
          <a:prstGeom prst="rect">
            <a:avLst/>
          </a:prstGeom>
        </p:spPr>
        <p:txBody>
          <a:bodyPr wrap="square">
            <a:spAutoFit/>
          </a:bodyPr>
          <a:lstStyle/>
          <a:p>
            <a:pPr latinLnBrk="0"/>
            <a:r>
              <a:rPr lang="ko-KR" altLang="en-US" b="1" dirty="0">
                <a:solidFill>
                  <a:srgbClr val="333333"/>
                </a:solidFill>
                <a:latin typeface="Helvetica Neue"/>
              </a:rPr>
              <a:t>컨트롤러</a:t>
            </a:r>
            <a:endParaRPr lang="en-US" altLang="ko-KR" b="1" dirty="0">
              <a:solidFill>
                <a:srgbClr val="333333"/>
              </a:solidFill>
              <a:latin typeface="Helvetica Neue"/>
            </a:endParaRPr>
          </a:p>
        </p:txBody>
      </p:sp>
      <p:sp>
        <p:nvSpPr>
          <p:cNvPr id="14" name="직사각형 13">
            <a:extLst>
              <a:ext uri="{FF2B5EF4-FFF2-40B4-BE49-F238E27FC236}">
                <a16:creationId xmlns:a16="http://schemas.microsoft.com/office/drawing/2014/main" id="{C1158D8E-F7F4-4D2C-B4C5-725A025279FE}"/>
              </a:ext>
            </a:extLst>
          </p:cNvPr>
          <p:cNvSpPr/>
          <p:nvPr/>
        </p:nvSpPr>
        <p:spPr>
          <a:xfrm>
            <a:off x="8362950" y="4212614"/>
            <a:ext cx="3829050" cy="1477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ko-KR" altLang="en-US" dirty="0"/>
              <a:t>http://f1.media.brightcove.com/4/1326282160001/1326282160001_5751605415001_5751598246001.mp4?pubId=1326282160001&amp;videoId=5751598246001</a:t>
            </a:r>
          </a:p>
        </p:txBody>
      </p:sp>
      <p:sp>
        <p:nvSpPr>
          <p:cNvPr id="9" name="직사각형 8">
            <a:extLst>
              <a:ext uri="{FF2B5EF4-FFF2-40B4-BE49-F238E27FC236}">
                <a16:creationId xmlns:a16="http://schemas.microsoft.com/office/drawing/2014/main" id="{453E74B9-BE24-48D3-A599-D20F8D325039}"/>
              </a:ext>
            </a:extLst>
          </p:cNvPr>
          <p:cNvSpPr/>
          <p:nvPr/>
        </p:nvSpPr>
        <p:spPr>
          <a:xfrm>
            <a:off x="3845615" y="1616903"/>
            <a:ext cx="8610601" cy="1569660"/>
          </a:xfrm>
          <a:prstGeom prst="rect">
            <a:avLst/>
          </a:prstGeom>
        </p:spPr>
        <p:txBody>
          <a:bodyPr wrap="square">
            <a:spAutoFit/>
          </a:bodyPr>
          <a:lstStyle/>
          <a:p>
            <a:pPr latinLnBrk="0"/>
            <a:r>
              <a:rPr lang="en-US" altLang="ko-KR" sz="1600" dirty="0" err="1">
                <a:solidFill>
                  <a:srgbClr val="333333"/>
                </a:solidFill>
                <a:latin typeface="Helvetica Neue"/>
              </a:rPr>
              <a:t>cRIO</a:t>
            </a:r>
            <a:r>
              <a:rPr lang="en-US" altLang="ko-KR" sz="1600" dirty="0">
                <a:solidFill>
                  <a:srgbClr val="333333"/>
                </a:solidFill>
                <a:latin typeface="Helvetica Neue"/>
              </a:rPr>
              <a:t> </a:t>
            </a:r>
            <a:r>
              <a:rPr lang="ko-KR" altLang="en-US" sz="1600" dirty="0" err="1">
                <a:solidFill>
                  <a:srgbClr val="333333"/>
                </a:solidFill>
                <a:latin typeface="Helvetica Neue"/>
              </a:rPr>
              <a:t>섀시는</a:t>
            </a:r>
            <a:r>
              <a:rPr lang="ko-KR" altLang="en-US" sz="1600" dirty="0">
                <a:solidFill>
                  <a:srgbClr val="333333"/>
                </a:solidFill>
                <a:latin typeface="Helvetica Neue"/>
              </a:rPr>
              <a:t> 어플리케이션에 고성능 </a:t>
            </a:r>
            <a:r>
              <a:rPr lang="en-US" altLang="ko-KR" sz="1600" dirty="0">
                <a:solidFill>
                  <a:srgbClr val="333333"/>
                </a:solidFill>
                <a:latin typeface="Helvetica Neue"/>
              </a:rPr>
              <a:t>I/O </a:t>
            </a:r>
            <a:r>
              <a:rPr lang="ko-KR" altLang="en-US" sz="1600" dirty="0">
                <a:solidFill>
                  <a:srgbClr val="333333"/>
                </a:solidFill>
                <a:latin typeface="Helvetica Neue"/>
              </a:rPr>
              <a:t>모듈을 추가하거나 </a:t>
            </a:r>
            <a:r>
              <a:rPr lang="en-US" altLang="ko-KR" sz="1600" dirty="0" err="1">
                <a:solidFill>
                  <a:srgbClr val="333333"/>
                </a:solidFill>
                <a:latin typeface="Helvetica Neue"/>
              </a:rPr>
              <a:t>CompactRIO</a:t>
            </a:r>
            <a:r>
              <a:rPr lang="en-US" altLang="ko-KR" sz="1600" dirty="0">
                <a:solidFill>
                  <a:srgbClr val="333333"/>
                </a:solidFill>
                <a:latin typeface="Helvetica Neue"/>
              </a:rPr>
              <a:t>, PXI </a:t>
            </a:r>
            <a:r>
              <a:rPr lang="ko-KR" altLang="en-US" sz="1600" dirty="0">
                <a:solidFill>
                  <a:srgbClr val="333333"/>
                </a:solidFill>
                <a:latin typeface="Helvetica Neue"/>
              </a:rPr>
              <a:t>또는 산업용 어플리케이션을 확장합니다</a:t>
            </a:r>
            <a:r>
              <a:rPr lang="en-US" altLang="ko-KR" sz="1600" dirty="0">
                <a:solidFill>
                  <a:srgbClr val="333333"/>
                </a:solidFill>
                <a:latin typeface="Helvetica Neue"/>
              </a:rPr>
              <a:t>.</a:t>
            </a:r>
          </a:p>
          <a:p>
            <a:pPr marL="742950" lvl="1" indent="-285750" latinLnBrk="0">
              <a:buFont typeface="Arial" panose="020B0604020202020204" pitchFamily="34" charset="0"/>
              <a:buChar char="•"/>
            </a:pPr>
            <a:r>
              <a:rPr lang="en-US" altLang="ko-KR" sz="1600" b="0" i="0" dirty="0" err="1">
                <a:solidFill>
                  <a:srgbClr val="333333"/>
                </a:solidFill>
                <a:effectLst/>
                <a:latin typeface="Helvetica Neue"/>
              </a:rPr>
              <a:t>EtherCAT</a:t>
            </a:r>
            <a:r>
              <a:rPr lang="en-US" altLang="ko-KR" sz="1600" b="0" i="0" dirty="0">
                <a:solidFill>
                  <a:srgbClr val="333333"/>
                </a:solidFill>
                <a:effectLst/>
                <a:latin typeface="Helvetica Neue"/>
              </a:rPr>
              <a:t>, Ethernet</a:t>
            </a:r>
            <a:r>
              <a:rPr lang="ko-KR" altLang="en-US" sz="1600" b="0" i="0" dirty="0">
                <a:solidFill>
                  <a:srgbClr val="333333"/>
                </a:solidFill>
                <a:effectLst/>
                <a:latin typeface="Helvetica Neue"/>
              </a:rPr>
              <a:t>또는 </a:t>
            </a:r>
            <a:r>
              <a:rPr lang="en-US" altLang="ko-KR" sz="1600" b="0" i="0" dirty="0">
                <a:solidFill>
                  <a:srgbClr val="333333"/>
                </a:solidFill>
                <a:effectLst/>
                <a:latin typeface="Helvetica Neue"/>
              </a:rPr>
              <a:t>MXI-Express</a:t>
            </a:r>
            <a:r>
              <a:rPr lang="ko-KR" altLang="en-US" sz="1600" dirty="0">
                <a:solidFill>
                  <a:srgbClr val="333333"/>
                </a:solidFill>
                <a:latin typeface="Helvetica Neue"/>
              </a:rPr>
              <a:t>의 통신이 호환되는</a:t>
            </a:r>
            <a:r>
              <a:rPr lang="ko-KR" altLang="en-US" sz="1600" b="0" i="0" dirty="0">
                <a:solidFill>
                  <a:srgbClr val="333333"/>
                </a:solidFill>
                <a:effectLst/>
                <a:latin typeface="Helvetica Neue"/>
              </a:rPr>
              <a:t> 시스템에서 </a:t>
            </a:r>
            <a:r>
              <a:rPr lang="ko-KR" altLang="en-US" sz="1600" b="0" i="0" dirty="0" err="1">
                <a:solidFill>
                  <a:srgbClr val="333333"/>
                </a:solidFill>
                <a:effectLst/>
                <a:latin typeface="Helvetica Neue"/>
              </a:rPr>
              <a:t>섀시를</a:t>
            </a:r>
            <a:r>
              <a:rPr lang="ko-KR" altLang="en-US" sz="1600" b="0" i="0" dirty="0">
                <a:solidFill>
                  <a:srgbClr val="333333"/>
                </a:solidFill>
                <a:effectLst/>
                <a:latin typeface="Helvetica Neue"/>
              </a:rPr>
              <a:t> 확장하여</a:t>
            </a:r>
            <a:r>
              <a:rPr lang="en-US" altLang="ko-KR" sz="1600" b="0" i="0" dirty="0">
                <a:solidFill>
                  <a:srgbClr val="333333"/>
                </a:solidFill>
                <a:effectLst/>
                <a:latin typeface="Helvetica Neue"/>
              </a:rPr>
              <a:t>, </a:t>
            </a:r>
            <a:r>
              <a:rPr lang="ko-KR" altLang="en-US" sz="1600" b="0" i="0" dirty="0">
                <a:solidFill>
                  <a:srgbClr val="333333"/>
                </a:solidFill>
                <a:effectLst/>
                <a:latin typeface="Helvetica Neue"/>
              </a:rPr>
              <a:t>시스템에 </a:t>
            </a:r>
            <a:r>
              <a:rPr lang="en-US" altLang="ko-KR" sz="1600" b="0" i="0" dirty="0">
                <a:solidFill>
                  <a:srgbClr val="333333"/>
                </a:solidFill>
                <a:effectLst/>
                <a:latin typeface="Helvetica Neue"/>
              </a:rPr>
              <a:t>C</a:t>
            </a:r>
            <a:r>
              <a:rPr lang="ko-KR" altLang="en-US" sz="1600" b="0" i="0" dirty="0">
                <a:solidFill>
                  <a:srgbClr val="333333"/>
                </a:solidFill>
                <a:effectLst/>
                <a:latin typeface="Helvetica Neue"/>
              </a:rPr>
              <a:t>시리즈 모듈을 추가할 수 있습니다</a:t>
            </a:r>
            <a:r>
              <a:rPr lang="en-US" altLang="ko-KR" sz="1600" b="0" i="0" dirty="0">
                <a:solidFill>
                  <a:srgbClr val="333333"/>
                </a:solidFill>
                <a:effectLst/>
                <a:latin typeface="Helvetica Neue"/>
              </a:rPr>
              <a:t>.</a:t>
            </a:r>
          </a:p>
          <a:p>
            <a:pPr marL="742950" lvl="1" indent="-285750" latinLnBrk="0">
              <a:buFont typeface="Arial" panose="020B0604020202020204" pitchFamily="34" charset="0"/>
              <a:buChar char="•"/>
            </a:pPr>
            <a:r>
              <a:rPr lang="en-US" altLang="ko-KR" sz="1600" b="0" i="0" dirty="0">
                <a:solidFill>
                  <a:srgbClr val="333333"/>
                </a:solidFill>
                <a:effectLst/>
                <a:latin typeface="Helvetica Neue"/>
              </a:rPr>
              <a:t>FPGA</a:t>
            </a:r>
            <a:r>
              <a:rPr lang="ko-KR" altLang="en-US" sz="1600" b="0" i="0" dirty="0">
                <a:solidFill>
                  <a:srgbClr val="333333"/>
                </a:solidFill>
                <a:effectLst/>
                <a:latin typeface="Helvetica Neue"/>
              </a:rPr>
              <a:t>를 프로그래밍하면 인라인 처리</a:t>
            </a:r>
            <a:r>
              <a:rPr lang="en-US" altLang="ko-KR" sz="1600" b="0" i="0" dirty="0">
                <a:solidFill>
                  <a:srgbClr val="333333"/>
                </a:solidFill>
                <a:effectLst/>
                <a:latin typeface="Helvetica Neue"/>
              </a:rPr>
              <a:t>, </a:t>
            </a:r>
            <a:r>
              <a:rPr lang="ko-KR" altLang="en-US" sz="1600" b="0" i="0" dirty="0">
                <a:solidFill>
                  <a:srgbClr val="333333"/>
                </a:solidFill>
                <a:effectLst/>
                <a:latin typeface="Helvetica Neue"/>
              </a:rPr>
              <a:t>고속 </a:t>
            </a:r>
            <a:r>
              <a:rPr lang="en-US" altLang="ko-KR" sz="1600" dirty="0">
                <a:solidFill>
                  <a:srgbClr val="333333"/>
                </a:solidFill>
                <a:latin typeface="Helvetica Neue"/>
              </a:rPr>
              <a:t>I/O </a:t>
            </a:r>
            <a:r>
              <a:rPr lang="ko-KR" altLang="en-US" sz="1600" dirty="0">
                <a:solidFill>
                  <a:srgbClr val="333333"/>
                </a:solidFill>
                <a:latin typeface="Helvetica Neue"/>
              </a:rPr>
              <a:t>및 제어가 가능합니다</a:t>
            </a:r>
            <a:r>
              <a:rPr lang="en-US" altLang="ko-KR" sz="1600" dirty="0">
                <a:solidFill>
                  <a:srgbClr val="333333"/>
                </a:solidFill>
                <a:latin typeface="Helvetica Neue"/>
              </a:rPr>
              <a:t>.</a:t>
            </a:r>
          </a:p>
          <a:p>
            <a:pPr marL="742950" lvl="1" indent="-285750" latinLnBrk="0">
              <a:buFont typeface="Arial" panose="020B0604020202020204" pitchFamily="34" charset="0"/>
              <a:buChar char="•"/>
            </a:pPr>
            <a:r>
              <a:rPr lang="ko-KR" altLang="en-US" sz="1600" b="0" i="0" dirty="0">
                <a:solidFill>
                  <a:srgbClr val="333333"/>
                </a:solidFill>
                <a:effectLst/>
                <a:latin typeface="Helvetica Neue"/>
              </a:rPr>
              <a:t>스캔모드를 사용하여 신속하게 리얼타임 시스템을 확장할 수 있습니다</a:t>
            </a:r>
            <a:r>
              <a:rPr lang="en-US" altLang="ko-KR" sz="1600" b="0" i="0" dirty="0">
                <a:solidFill>
                  <a:srgbClr val="333333"/>
                </a:solidFill>
                <a:effectLst/>
                <a:latin typeface="Helvetica Neue"/>
              </a:rPr>
              <a:t>.</a:t>
            </a:r>
          </a:p>
        </p:txBody>
      </p:sp>
      <p:sp>
        <p:nvSpPr>
          <p:cNvPr id="10" name="직사각형 9">
            <a:extLst>
              <a:ext uri="{FF2B5EF4-FFF2-40B4-BE49-F238E27FC236}">
                <a16:creationId xmlns:a16="http://schemas.microsoft.com/office/drawing/2014/main" id="{2216B16E-4887-4590-B697-919E79579227}"/>
              </a:ext>
            </a:extLst>
          </p:cNvPr>
          <p:cNvSpPr/>
          <p:nvPr/>
        </p:nvSpPr>
        <p:spPr>
          <a:xfrm>
            <a:off x="12545300" y="1303897"/>
            <a:ext cx="7508185" cy="2031325"/>
          </a:xfrm>
          <a:prstGeom prst="rect">
            <a:avLst/>
          </a:prstGeom>
        </p:spPr>
        <p:txBody>
          <a:bodyPr wrap="square">
            <a:spAutoFit/>
          </a:bodyPr>
          <a:lstStyle/>
          <a:p>
            <a:pPr latinLnBrk="0"/>
            <a:r>
              <a:rPr lang="ko-KR" altLang="en-US" b="1" dirty="0" err="1">
                <a:solidFill>
                  <a:srgbClr val="333333"/>
                </a:solidFill>
                <a:latin typeface="Helvetica Neue"/>
              </a:rPr>
              <a:t>섀시</a:t>
            </a:r>
            <a:endParaRPr lang="en-US" altLang="ko-KR" b="1" dirty="0">
              <a:solidFill>
                <a:srgbClr val="333333"/>
              </a:solidFill>
              <a:latin typeface="Helvetica Neue"/>
            </a:endParaRPr>
          </a:p>
          <a:p>
            <a:pPr latinLnBrk="0"/>
            <a:r>
              <a:rPr lang="en-US" altLang="ko-KR" dirty="0">
                <a:solidFill>
                  <a:srgbClr val="333333"/>
                </a:solidFill>
                <a:latin typeface="Helvetica Neue"/>
              </a:rPr>
              <a:t>PC </a:t>
            </a:r>
            <a:r>
              <a:rPr lang="ko-KR" altLang="en-US" dirty="0">
                <a:solidFill>
                  <a:srgbClr val="333333"/>
                </a:solidFill>
                <a:latin typeface="Helvetica Neue"/>
              </a:rPr>
              <a:t>기반 어플리케이션에 견고한 고성능 </a:t>
            </a:r>
            <a:r>
              <a:rPr lang="en-US" altLang="ko-KR" dirty="0">
                <a:solidFill>
                  <a:srgbClr val="333333"/>
                </a:solidFill>
                <a:latin typeface="Helvetica Neue"/>
              </a:rPr>
              <a:t>I/​O</a:t>
            </a:r>
            <a:r>
              <a:rPr lang="ko-KR" altLang="en-US" dirty="0">
                <a:solidFill>
                  <a:srgbClr val="333333"/>
                </a:solidFill>
                <a:latin typeface="Helvetica Neue"/>
              </a:rPr>
              <a:t>를 추가하거나 </a:t>
            </a:r>
            <a:r>
              <a:rPr lang="en-US" altLang="ko-KR" dirty="0" err="1">
                <a:solidFill>
                  <a:srgbClr val="333333"/>
                </a:solidFill>
                <a:latin typeface="Helvetica Neue"/>
              </a:rPr>
              <a:t>CompactRIO</a:t>
            </a:r>
            <a:r>
              <a:rPr lang="en-US" altLang="ko-KR" dirty="0">
                <a:solidFill>
                  <a:srgbClr val="333333"/>
                </a:solidFill>
                <a:latin typeface="Helvetica Neue"/>
              </a:rPr>
              <a:t>, PXI </a:t>
            </a:r>
            <a:r>
              <a:rPr lang="ko-KR" altLang="en-US" dirty="0">
                <a:solidFill>
                  <a:srgbClr val="333333"/>
                </a:solidFill>
                <a:latin typeface="Helvetica Neue"/>
              </a:rPr>
              <a:t>또는 산업용 컨트롤러 어플리케이션을 확장합니다</a:t>
            </a:r>
            <a:r>
              <a:rPr lang="en-US" altLang="ko-KR" dirty="0">
                <a:solidFill>
                  <a:srgbClr val="333333"/>
                </a:solidFill>
                <a:latin typeface="Helvetica Neue"/>
              </a:rPr>
              <a:t>.</a:t>
            </a:r>
          </a:p>
          <a:p>
            <a:pPr latinLnBrk="0"/>
            <a:r>
              <a:rPr lang="en-US" altLang="ko-KR" dirty="0" err="1">
                <a:solidFill>
                  <a:srgbClr val="333333"/>
                </a:solidFill>
                <a:latin typeface="Helvetica Neue"/>
              </a:rPr>
              <a:t>CompactRIO</a:t>
            </a:r>
            <a:r>
              <a:rPr lang="en-US" altLang="ko-KR" dirty="0">
                <a:solidFill>
                  <a:srgbClr val="333333"/>
                </a:solidFill>
                <a:latin typeface="Helvetica Neue"/>
              </a:rPr>
              <a:t> </a:t>
            </a:r>
            <a:r>
              <a:rPr lang="ko-KR" altLang="en-US" dirty="0" err="1">
                <a:solidFill>
                  <a:srgbClr val="333333"/>
                </a:solidFill>
                <a:latin typeface="Helvetica Neue"/>
              </a:rPr>
              <a:t>섀시는</a:t>
            </a:r>
            <a:r>
              <a:rPr lang="ko-KR" altLang="en-US" dirty="0">
                <a:solidFill>
                  <a:srgbClr val="333333"/>
                </a:solidFill>
                <a:latin typeface="Helvetica Neue"/>
              </a:rPr>
              <a:t> </a:t>
            </a:r>
            <a:r>
              <a:rPr lang="en-US" altLang="ko-KR" dirty="0" err="1">
                <a:solidFill>
                  <a:srgbClr val="333333"/>
                </a:solidFill>
                <a:latin typeface="Helvetica Neue"/>
              </a:rPr>
              <a:t>EtherCAT</a:t>
            </a:r>
            <a:r>
              <a:rPr lang="en-US" altLang="ko-KR" dirty="0">
                <a:solidFill>
                  <a:srgbClr val="333333"/>
                </a:solidFill>
                <a:latin typeface="Helvetica Neue"/>
              </a:rPr>
              <a:t>, Ethernet </a:t>
            </a:r>
            <a:r>
              <a:rPr lang="ko-KR" altLang="en-US" dirty="0">
                <a:solidFill>
                  <a:srgbClr val="333333"/>
                </a:solidFill>
                <a:latin typeface="Helvetica Neue"/>
              </a:rPr>
              <a:t>또는 </a:t>
            </a:r>
            <a:r>
              <a:rPr lang="en-US" altLang="ko-KR" dirty="0">
                <a:solidFill>
                  <a:srgbClr val="333333"/>
                </a:solidFill>
                <a:latin typeface="Helvetica Neue"/>
              </a:rPr>
              <a:t>MXI-​Express </a:t>
            </a:r>
            <a:r>
              <a:rPr lang="ko-KR" altLang="en-US" dirty="0">
                <a:solidFill>
                  <a:srgbClr val="333333"/>
                </a:solidFill>
                <a:latin typeface="Helvetica Neue"/>
              </a:rPr>
              <a:t>호환 시스템에 </a:t>
            </a:r>
            <a:r>
              <a:rPr lang="en-US" altLang="ko-KR" dirty="0">
                <a:solidFill>
                  <a:srgbClr val="333333"/>
                </a:solidFill>
                <a:latin typeface="Helvetica Neue"/>
              </a:rPr>
              <a:t>C </a:t>
            </a:r>
            <a:r>
              <a:rPr lang="ko-KR" altLang="en-US" dirty="0">
                <a:solidFill>
                  <a:srgbClr val="333333"/>
                </a:solidFill>
                <a:latin typeface="Helvetica Neue"/>
              </a:rPr>
              <a:t>시리즈 </a:t>
            </a:r>
            <a:r>
              <a:rPr lang="en-US" altLang="ko-KR" dirty="0">
                <a:solidFill>
                  <a:srgbClr val="333333"/>
                </a:solidFill>
                <a:latin typeface="Helvetica Neue"/>
              </a:rPr>
              <a:t>I/​O </a:t>
            </a:r>
            <a:r>
              <a:rPr lang="ko-KR" altLang="en-US" dirty="0">
                <a:solidFill>
                  <a:srgbClr val="333333"/>
                </a:solidFill>
                <a:latin typeface="Helvetica Neue"/>
              </a:rPr>
              <a:t>모듈을 추가할 수 있습니다</a:t>
            </a:r>
            <a:r>
              <a:rPr lang="en-US" altLang="ko-KR" dirty="0">
                <a:solidFill>
                  <a:srgbClr val="333333"/>
                </a:solidFill>
                <a:latin typeface="Helvetica Neue"/>
              </a:rPr>
              <a:t>. </a:t>
            </a:r>
            <a:r>
              <a:rPr lang="ko-KR" altLang="en-US" dirty="0" err="1">
                <a:solidFill>
                  <a:srgbClr val="333333"/>
                </a:solidFill>
                <a:latin typeface="Helvetica Neue"/>
              </a:rPr>
              <a:t>온보드</a:t>
            </a:r>
            <a:r>
              <a:rPr lang="ko-KR" altLang="en-US" dirty="0">
                <a:solidFill>
                  <a:srgbClr val="333333"/>
                </a:solidFill>
                <a:latin typeface="Helvetica Neue"/>
              </a:rPr>
              <a:t> </a:t>
            </a:r>
            <a:r>
              <a:rPr lang="en-US" altLang="ko-KR" dirty="0">
                <a:solidFill>
                  <a:srgbClr val="333333"/>
                </a:solidFill>
                <a:latin typeface="Helvetica Neue"/>
              </a:rPr>
              <a:t>FPGA</a:t>
            </a:r>
            <a:r>
              <a:rPr lang="ko-KR" altLang="en-US" dirty="0">
                <a:solidFill>
                  <a:srgbClr val="333333"/>
                </a:solidFill>
                <a:latin typeface="Helvetica Neue"/>
              </a:rPr>
              <a:t>를 프로그래밍하면 인라인 처리</a:t>
            </a:r>
            <a:r>
              <a:rPr lang="en-US" altLang="ko-KR" dirty="0">
                <a:solidFill>
                  <a:srgbClr val="333333"/>
                </a:solidFill>
                <a:latin typeface="Helvetica Neue"/>
              </a:rPr>
              <a:t>, </a:t>
            </a:r>
            <a:r>
              <a:rPr lang="ko-KR" altLang="en-US" dirty="0">
                <a:solidFill>
                  <a:srgbClr val="333333"/>
                </a:solidFill>
                <a:latin typeface="Helvetica Neue"/>
              </a:rPr>
              <a:t>고속 </a:t>
            </a:r>
            <a:r>
              <a:rPr lang="en-US" altLang="ko-KR" dirty="0">
                <a:solidFill>
                  <a:srgbClr val="333333"/>
                </a:solidFill>
                <a:latin typeface="Helvetica Neue"/>
              </a:rPr>
              <a:t>I/​O </a:t>
            </a:r>
            <a:r>
              <a:rPr lang="ko-KR" altLang="en-US" dirty="0">
                <a:solidFill>
                  <a:srgbClr val="333333"/>
                </a:solidFill>
                <a:latin typeface="Helvetica Neue"/>
              </a:rPr>
              <a:t>및 제어가 가능합니다</a:t>
            </a:r>
            <a:r>
              <a:rPr lang="en-US" altLang="ko-KR" dirty="0">
                <a:solidFill>
                  <a:srgbClr val="333333"/>
                </a:solidFill>
                <a:latin typeface="Helvetica Neue"/>
              </a:rPr>
              <a:t>. </a:t>
            </a:r>
            <a:r>
              <a:rPr lang="ko-KR" altLang="en-US" dirty="0">
                <a:solidFill>
                  <a:srgbClr val="333333"/>
                </a:solidFill>
                <a:latin typeface="Helvetica Neue"/>
              </a:rPr>
              <a:t>또한 스캔 모드를 사용하여 신속하게 리얼타임 시스템을 확장할 수 있습니다</a:t>
            </a:r>
            <a:r>
              <a:rPr lang="en-US" altLang="ko-KR" dirty="0">
                <a:solidFill>
                  <a:srgbClr val="333333"/>
                </a:solidFill>
                <a:latin typeface="Helvetica Neue"/>
              </a:rPr>
              <a:t>.</a:t>
            </a:r>
            <a:endParaRPr lang="en-US" altLang="ko-KR" b="0" i="0" dirty="0">
              <a:solidFill>
                <a:srgbClr val="333333"/>
              </a:solidFill>
              <a:effectLst/>
              <a:latin typeface="Helvetica Neue"/>
            </a:endParaRPr>
          </a:p>
        </p:txBody>
      </p:sp>
      <p:sp>
        <p:nvSpPr>
          <p:cNvPr id="11" name="직사각형 10">
            <a:extLst>
              <a:ext uri="{FF2B5EF4-FFF2-40B4-BE49-F238E27FC236}">
                <a16:creationId xmlns:a16="http://schemas.microsoft.com/office/drawing/2014/main" id="{0B23B53C-2473-4B2C-AB20-3994370581E7}"/>
              </a:ext>
            </a:extLst>
          </p:cNvPr>
          <p:cNvSpPr/>
          <p:nvPr/>
        </p:nvSpPr>
        <p:spPr>
          <a:xfrm>
            <a:off x="12456216" y="3799777"/>
            <a:ext cx="7686355" cy="2031325"/>
          </a:xfrm>
          <a:prstGeom prst="rect">
            <a:avLst/>
          </a:prstGeom>
        </p:spPr>
        <p:txBody>
          <a:bodyPr wrap="square">
            <a:spAutoFit/>
          </a:bodyPr>
          <a:lstStyle/>
          <a:p>
            <a:pPr latinLnBrk="0"/>
            <a:r>
              <a:rPr lang="ko-KR" altLang="en-US" b="1" dirty="0">
                <a:solidFill>
                  <a:srgbClr val="333333"/>
                </a:solidFill>
                <a:latin typeface="Helvetica Neue"/>
              </a:rPr>
              <a:t>컨트롤러</a:t>
            </a:r>
            <a:endParaRPr lang="en-US" altLang="ko-KR" b="1" dirty="0">
              <a:solidFill>
                <a:srgbClr val="333333"/>
              </a:solidFill>
              <a:latin typeface="Helvetica Neue"/>
            </a:endParaRPr>
          </a:p>
          <a:p>
            <a:pPr latinLnBrk="0"/>
            <a:r>
              <a:rPr lang="en-US" altLang="ko-KR" dirty="0">
                <a:solidFill>
                  <a:srgbClr val="333333"/>
                </a:solidFill>
                <a:latin typeface="Helvetica Neue"/>
              </a:rPr>
              <a:t>NI Linux Real-​Time</a:t>
            </a:r>
            <a:r>
              <a:rPr lang="ko-KR" altLang="en-US" dirty="0">
                <a:solidFill>
                  <a:srgbClr val="333333"/>
                </a:solidFill>
                <a:latin typeface="Helvetica Neue"/>
              </a:rPr>
              <a:t>을 실행하는 프로세서</a:t>
            </a:r>
            <a:r>
              <a:rPr lang="en-US" altLang="ko-KR" dirty="0">
                <a:solidFill>
                  <a:srgbClr val="333333"/>
                </a:solidFill>
                <a:latin typeface="Helvetica Neue"/>
              </a:rPr>
              <a:t>, </a:t>
            </a:r>
            <a:r>
              <a:rPr lang="ko-KR" altLang="en-US" dirty="0">
                <a:solidFill>
                  <a:srgbClr val="333333"/>
                </a:solidFill>
                <a:latin typeface="Helvetica Neue"/>
              </a:rPr>
              <a:t>프로그래밍 가능 </a:t>
            </a:r>
            <a:r>
              <a:rPr lang="en-US" altLang="ko-KR" dirty="0">
                <a:solidFill>
                  <a:srgbClr val="333333"/>
                </a:solidFill>
                <a:latin typeface="Helvetica Neue"/>
              </a:rPr>
              <a:t>FPGA, </a:t>
            </a:r>
            <a:r>
              <a:rPr lang="ko-KR" altLang="en-US" dirty="0">
                <a:solidFill>
                  <a:srgbClr val="333333"/>
                </a:solidFill>
                <a:latin typeface="Helvetica Neue"/>
              </a:rPr>
              <a:t>모듈형 </a:t>
            </a:r>
            <a:r>
              <a:rPr lang="en-US" altLang="ko-KR" dirty="0">
                <a:solidFill>
                  <a:srgbClr val="333333"/>
                </a:solidFill>
                <a:latin typeface="Helvetica Neue"/>
              </a:rPr>
              <a:t>I/​O</a:t>
            </a:r>
            <a:r>
              <a:rPr lang="ko-KR" altLang="en-US" dirty="0">
                <a:solidFill>
                  <a:srgbClr val="333333"/>
                </a:solidFill>
                <a:latin typeface="Helvetica Neue"/>
              </a:rPr>
              <a:t>를 비전</a:t>
            </a:r>
            <a:r>
              <a:rPr lang="en-US" altLang="ko-KR" dirty="0">
                <a:solidFill>
                  <a:srgbClr val="333333"/>
                </a:solidFill>
                <a:latin typeface="Helvetica Neue"/>
              </a:rPr>
              <a:t>, </a:t>
            </a:r>
            <a:r>
              <a:rPr lang="ko-KR" altLang="en-US" dirty="0">
                <a:solidFill>
                  <a:srgbClr val="333333"/>
                </a:solidFill>
                <a:latin typeface="Helvetica Neue"/>
              </a:rPr>
              <a:t>모션 및 디스플레이 기능과 결합합니다</a:t>
            </a:r>
            <a:r>
              <a:rPr lang="en-US" altLang="ko-KR" dirty="0">
                <a:solidFill>
                  <a:srgbClr val="333333"/>
                </a:solidFill>
                <a:latin typeface="Helvetica Neue"/>
              </a:rPr>
              <a:t>.</a:t>
            </a:r>
          </a:p>
          <a:p>
            <a:pPr latinLnBrk="0"/>
            <a:r>
              <a:rPr lang="ko-KR" altLang="en-US" dirty="0">
                <a:solidFill>
                  <a:srgbClr val="333333"/>
                </a:solidFill>
                <a:latin typeface="Helvetica Neue"/>
              </a:rPr>
              <a:t>업계 표준 인증을 보유한 </a:t>
            </a:r>
            <a:r>
              <a:rPr lang="en-US" altLang="ko-KR" dirty="0" err="1">
                <a:solidFill>
                  <a:srgbClr val="333333"/>
                </a:solidFill>
                <a:latin typeface="Helvetica Neue"/>
              </a:rPr>
              <a:t>CompactRIO</a:t>
            </a:r>
            <a:r>
              <a:rPr lang="en-US" altLang="ko-KR" dirty="0">
                <a:solidFill>
                  <a:srgbClr val="333333"/>
                </a:solidFill>
                <a:latin typeface="Helvetica Neue"/>
              </a:rPr>
              <a:t> </a:t>
            </a:r>
            <a:r>
              <a:rPr lang="ko-KR" altLang="en-US" dirty="0">
                <a:solidFill>
                  <a:srgbClr val="333333"/>
                </a:solidFill>
                <a:latin typeface="Helvetica Neue"/>
              </a:rPr>
              <a:t>컨트롤러는 견고하고 신뢰성이 뛰어난 고성능 산업용 임베디드 컨트롤러입니다</a:t>
            </a:r>
            <a:r>
              <a:rPr lang="en-US" altLang="ko-KR" dirty="0">
                <a:solidFill>
                  <a:srgbClr val="333333"/>
                </a:solidFill>
                <a:latin typeface="Helvetica Neue"/>
              </a:rPr>
              <a:t>. </a:t>
            </a:r>
            <a:r>
              <a:rPr lang="ko-KR" altLang="en-US" dirty="0">
                <a:solidFill>
                  <a:srgbClr val="333333"/>
                </a:solidFill>
                <a:latin typeface="Helvetica Neue"/>
              </a:rPr>
              <a:t>고속 제어 또는 신호 프로세싱</a:t>
            </a:r>
            <a:r>
              <a:rPr lang="en-US" altLang="ko-KR" dirty="0">
                <a:solidFill>
                  <a:srgbClr val="333333"/>
                </a:solidFill>
                <a:latin typeface="Helvetica Neue"/>
              </a:rPr>
              <a:t>, </a:t>
            </a:r>
            <a:r>
              <a:rPr lang="ko-KR" altLang="en-US" dirty="0">
                <a:solidFill>
                  <a:srgbClr val="333333"/>
                </a:solidFill>
                <a:latin typeface="Helvetica Neue"/>
              </a:rPr>
              <a:t>하드웨어 알고리즘 가속</a:t>
            </a:r>
            <a:r>
              <a:rPr lang="en-US" altLang="ko-KR" dirty="0">
                <a:solidFill>
                  <a:srgbClr val="333333"/>
                </a:solidFill>
                <a:latin typeface="Helvetica Neue"/>
              </a:rPr>
              <a:t>, </a:t>
            </a:r>
            <a:r>
              <a:rPr lang="ko-KR" altLang="en-US" dirty="0">
                <a:solidFill>
                  <a:srgbClr val="333333"/>
                </a:solidFill>
                <a:latin typeface="Helvetica Neue"/>
              </a:rPr>
              <a:t>하드웨어 의존 작업</a:t>
            </a:r>
            <a:r>
              <a:rPr lang="en-US" altLang="ko-KR" dirty="0">
                <a:solidFill>
                  <a:srgbClr val="333333"/>
                </a:solidFill>
                <a:latin typeface="Helvetica Neue"/>
              </a:rPr>
              <a:t>, </a:t>
            </a:r>
            <a:r>
              <a:rPr lang="ko-KR" altLang="en-US" dirty="0">
                <a:solidFill>
                  <a:srgbClr val="333333"/>
                </a:solidFill>
                <a:latin typeface="Helvetica Neue"/>
              </a:rPr>
              <a:t>고유 타이밍 및 </a:t>
            </a:r>
            <a:r>
              <a:rPr lang="ko-KR" altLang="en-US" dirty="0" err="1">
                <a:solidFill>
                  <a:srgbClr val="333333"/>
                </a:solidFill>
                <a:latin typeface="Helvetica Neue"/>
              </a:rPr>
              <a:t>트리거링이</a:t>
            </a:r>
            <a:r>
              <a:rPr lang="ko-KR" altLang="en-US" dirty="0">
                <a:solidFill>
                  <a:srgbClr val="333333"/>
                </a:solidFill>
                <a:latin typeface="Helvetica Neue"/>
              </a:rPr>
              <a:t> 필요한 어플리케이션에 이상적입니다</a:t>
            </a:r>
            <a:r>
              <a:rPr lang="en-US" altLang="ko-KR" dirty="0">
                <a:solidFill>
                  <a:srgbClr val="333333"/>
                </a:solidFill>
                <a:latin typeface="Helvetica Neue"/>
              </a:rPr>
              <a:t>.</a:t>
            </a:r>
          </a:p>
        </p:txBody>
      </p:sp>
      <p:sp>
        <p:nvSpPr>
          <p:cNvPr id="15" name="직사각형 14">
            <a:extLst>
              <a:ext uri="{FF2B5EF4-FFF2-40B4-BE49-F238E27FC236}">
                <a16:creationId xmlns:a16="http://schemas.microsoft.com/office/drawing/2014/main" id="{42B5669D-F8E2-4079-A29B-14949CA7EF1A}"/>
              </a:ext>
            </a:extLst>
          </p:cNvPr>
          <p:cNvSpPr/>
          <p:nvPr/>
        </p:nvSpPr>
        <p:spPr>
          <a:xfrm>
            <a:off x="745661" y="4197886"/>
            <a:ext cx="7560139" cy="1569660"/>
          </a:xfrm>
          <a:prstGeom prst="rect">
            <a:avLst/>
          </a:prstGeom>
        </p:spPr>
        <p:txBody>
          <a:bodyPr wrap="square">
            <a:spAutoFit/>
          </a:bodyPr>
          <a:lstStyle/>
          <a:p>
            <a:pPr latinLnBrk="0"/>
            <a:r>
              <a:rPr lang="en-US" altLang="ko-KR" sz="1600" dirty="0">
                <a:solidFill>
                  <a:srgbClr val="333333"/>
                </a:solidFill>
                <a:latin typeface="Helvetica Neue"/>
              </a:rPr>
              <a:t>NI Linux Real-​Time</a:t>
            </a:r>
            <a:r>
              <a:rPr lang="ko-KR" altLang="en-US" sz="1600" dirty="0">
                <a:solidFill>
                  <a:srgbClr val="333333"/>
                </a:solidFill>
                <a:latin typeface="Helvetica Neue"/>
              </a:rPr>
              <a:t>을 실행하는 프로세서</a:t>
            </a:r>
            <a:r>
              <a:rPr lang="en-US" altLang="ko-KR" sz="1600" dirty="0">
                <a:solidFill>
                  <a:srgbClr val="333333"/>
                </a:solidFill>
                <a:latin typeface="Helvetica Neue"/>
              </a:rPr>
              <a:t>, </a:t>
            </a:r>
            <a:r>
              <a:rPr lang="ko-KR" altLang="en-US" sz="1600" dirty="0">
                <a:solidFill>
                  <a:srgbClr val="333333"/>
                </a:solidFill>
                <a:latin typeface="Helvetica Neue"/>
              </a:rPr>
              <a:t>프로그래밍 가능 </a:t>
            </a:r>
            <a:r>
              <a:rPr lang="en-US" altLang="ko-KR" sz="1600" dirty="0">
                <a:solidFill>
                  <a:srgbClr val="333333"/>
                </a:solidFill>
                <a:latin typeface="Helvetica Neue"/>
              </a:rPr>
              <a:t>FPGA, </a:t>
            </a:r>
            <a:r>
              <a:rPr lang="ko-KR" altLang="en-US" sz="1600" dirty="0">
                <a:solidFill>
                  <a:srgbClr val="333333"/>
                </a:solidFill>
                <a:latin typeface="Helvetica Neue"/>
              </a:rPr>
              <a:t>모듈형 </a:t>
            </a:r>
            <a:r>
              <a:rPr lang="en-US" altLang="ko-KR" sz="1600" dirty="0">
                <a:solidFill>
                  <a:srgbClr val="333333"/>
                </a:solidFill>
                <a:latin typeface="Helvetica Neue"/>
              </a:rPr>
              <a:t>I/​O</a:t>
            </a:r>
            <a:r>
              <a:rPr lang="ko-KR" altLang="en-US" sz="1600" dirty="0">
                <a:solidFill>
                  <a:srgbClr val="333333"/>
                </a:solidFill>
                <a:latin typeface="Helvetica Neue"/>
              </a:rPr>
              <a:t>를 비전</a:t>
            </a:r>
            <a:r>
              <a:rPr lang="en-US" altLang="ko-KR" sz="1600" dirty="0">
                <a:solidFill>
                  <a:srgbClr val="333333"/>
                </a:solidFill>
                <a:latin typeface="Helvetica Neue"/>
              </a:rPr>
              <a:t>, </a:t>
            </a:r>
            <a:r>
              <a:rPr lang="ko-KR" altLang="en-US" sz="1600" dirty="0">
                <a:solidFill>
                  <a:srgbClr val="333333"/>
                </a:solidFill>
                <a:latin typeface="Helvetica Neue"/>
              </a:rPr>
              <a:t>모션 및 디스플레이 기능과 결합합니다</a:t>
            </a:r>
            <a:r>
              <a:rPr lang="en-US" altLang="ko-KR" sz="1600" dirty="0">
                <a:solidFill>
                  <a:srgbClr val="333333"/>
                </a:solidFill>
                <a:latin typeface="Helvetica Neue"/>
              </a:rPr>
              <a:t>.</a:t>
            </a:r>
          </a:p>
          <a:p>
            <a:pPr marL="742950" lvl="1" indent="-285750" latinLnBrk="0">
              <a:buFont typeface="Arial" panose="020B0604020202020204" pitchFamily="34" charset="0"/>
              <a:buChar char="•"/>
            </a:pPr>
            <a:r>
              <a:rPr lang="ko-KR" altLang="en-US" sz="1600" b="0" i="0" dirty="0">
                <a:solidFill>
                  <a:srgbClr val="333333"/>
                </a:solidFill>
                <a:effectLst/>
                <a:latin typeface="Helvetica Neue"/>
              </a:rPr>
              <a:t>업계 표준 인증 보유</a:t>
            </a:r>
            <a:r>
              <a:rPr lang="ko-KR" altLang="en-US" sz="1600" dirty="0">
                <a:solidFill>
                  <a:srgbClr val="333333"/>
                </a:solidFill>
                <a:latin typeface="Helvetica Neue"/>
              </a:rPr>
              <a:t>하며</a:t>
            </a:r>
            <a:r>
              <a:rPr lang="en-US" altLang="ko-KR" sz="1600" dirty="0">
                <a:solidFill>
                  <a:srgbClr val="333333"/>
                </a:solidFill>
                <a:latin typeface="Helvetica Neue"/>
              </a:rPr>
              <a:t>, </a:t>
            </a:r>
            <a:r>
              <a:rPr lang="ko-KR" altLang="en-US" sz="1600" dirty="0">
                <a:solidFill>
                  <a:srgbClr val="333333"/>
                </a:solidFill>
                <a:latin typeface="Helvetica Neue"/>
              </a:rPr>
              <a:t>견고하고 신뢰성이 뛰어난 고성능 산업용 임베디드 컨트롤러입니다</a:t>
            </a:r>
            <a:r>
              <a:rPr lang="en-US" altLang="ko-KR" sz="1600" dirty="0">
                <a:solidFill>
                  <a:srgbClr val="333333"/>
                </a:solidFill>
                <a:latin typeface="Helvetica Neue"/>
              </a:rPr>
              <a:t>.</a:t>
            </a:r>
          </a:p>
          <a:p>
            <a:pPr marL="742950" lvl="1" indent="-285750" latinLnBrk="0">
              <a:buFont typeface="Arial" panose="020B0604020202020204" pitchFamily="34" charset="0"/>
              <a:buChar char="•"/>
            </a:pPr>
            <a:r>
              <a:rPr lang="ko-KR" altLang="en-US" sz="1600" b="0" i="0" dirty="0">
                <a:solidFill>
                  <a:srgbClr val="333333"/>
                </a:solidFill>
                <a:effectLst/>
                <a:latin typeface="Helvetica Neue"/>
              </a:rPr>
              <a:t>고속 제어 또는 신호 프로세싱</a:t>
            </a:r>
            <a:r>
              <a:rPr lang="en-US" altLang="ko-KR" sz="1600" b="0" i="0" dirty="0">
                <a:solidFill>
                  <a:srgbClr val="333333"/>
                </a:solidFill>
                <a:effectLst/>
                <a:latin typeface="Helvetica Neue"/>
              </a:rPr>
              <a:t>, </a:t>
            </a:r>
            <a:r>
              <a:rPr lang="ko-KR" altLang="en-US" sz="1600" b="0" i="0" dirty="0">
                <a:solidFill>
                  <a:srgbClr val="333333"/>
                </a:solidFill>
                <a:effectLst/>
                <a:latin typeface="Helvetica Neue"/>
              </a:rPr>
              <a:t>하드웨어 알고리즘 가속</a:t>
            </a:r>
            <a:r>
              <a:rPr lang="en-US" altLang="ko-KR" sz="1600" b="0" i="0" dirty="0">
                <a:solidFill>
                  <a:srgbClr val="333333"/>
                </a:solidFill>
                <a:effectLst/>
                <a:latin typeface="Helvetica Neue"/>
              </a:rPr>
              <a:t>, </a:t>
            </a:r>
            <a:r>
              <a:rPr lang="ko-KR" altLang="en-US" sz="1600" b="0" i="0" dirty="0">
                <a:solidFill>
                  <a:srgbClr val="333333"/>
                </a:solidFill>
                <a:effectLst/>
                <a:latin typeface="Helvetica Neue"/>
              </a:rPr>
              <a:t>하드웨어 의존 작업</a:t>
            </a:r>
            <a:r>
              <a:rPr lang="en-US" altLang="ko-KR" sz="1600" b="0" i="0" dirty="0">
                <a:solidFill>
                  <a:srgbClr val="333333"/>
                </a:solidFill>
                <a:effectLst/>
                <a:latin typeface="Helvetica Neue"/>
              </a:rPr>
              <a:t>, </a:t>
            </a:r>
            <a:r>
              <a:rPr lang="ko-KR" altLang="en-US" sz="1600" b="0" i="0" dirty="0">
                <a:solidFill>
                  <a:srgbClr val="333333"/>
                </a:solidFill>
                <a:effectLst/>
                <a:latin typeface="Helvetica Neue"/>
              </a:rPr>
              <a:t>고유 타이밍 및 </a:t>
            </a:r>
            <a:r>
              <a:rPr lang="ko-KR" altLang="en-US" sz="1600" b="0" i="0" dirty="0" err="1">
                <a:solidFill>
                  <a:srgbClr val="333333"/>
                </a:solidFill>
                <a:effectLst/>
                <a:latin typeface="Helvetica Neue"/>
              </a:rPr>
              <a:t>트리거링이</a:t>
            </a:r>
            <a:r>
              <a:rPr lang="ko-KR" altLang="en-US" sz="1600" b="0" i="0" dirty="0">
                <a:solidFill>
                  <a:srgbClr val="333333"/>
                </a:solidFill>
                <a:effectLst/>
                <a:latin typeface="Helvetica Neue"/>
              </a:rPr>
              <a:t> 필요한 어플리케이션에 주로 사용합니다</a:t>
            </a:r>
            <a:r>
              <a:rPr lang="en-US" altLang="ko-KR" sz="1600" b="0" i="0" dirty="0">
                <a:solidFill>
                  <a:srgbClr val="333333"/>
                </a:solidFill>
                <a:effectLst/>
                <a:latin typeface="Helvetica Neue"/>
              </a:rPr>
              <a:t>. </a:t>
            </a:r>
          </a:p>
        </p:txBody>
      </p:sp>
    </p:spTree>
    <p:extLst>
      <p:ext uri="{BB962C8B-B14F-4D97-AF65-F5344CB8AC3E}">
        <p14:creationId xmlns:p14="http://schemas.microsoft.com/office/powerpoint/2010/main" val="2199254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직사각형 7"/>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100" name="Picture 4" descr="http://s7d5.scene7.com/is/image/ni/09131603?$ni-standard-lg$">
            <a:extLst>
              <a:ext uri="{FF2B5EF4-FFF2-40B4-BE49-F238E27FC236}">
                <a16:creationId xmlns:a16="http://schemas.microsoft.com/office/drawing/2014/main" id="{8C512892-C4D6-4D43-A29D-E38AEFF862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366" y="479305"/>
            <a:ext cx="3550710" cy="199727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9AFC5068-DAE7-4BD9-957D-7F6DB455DBAA}"/>
              </a:ext>
            </a:extLst>
          </p:cNvPr>
          <p:cNvGrpSpPr/>
          <p:nvPr/>
        </p:nvGrpSpPr>
        <p:grpSpPr>
          <a:xfrm>
            <a:off x="4830698" y="838349"/>
            <a:ext cx="2861532" cy="1362828"/>
            <a:chOff x="155222" y="4001300"/>
            <a:chExt cx="3255466" cy="1834987"/>
          </a:xfrm>
        </p:grpSpPr>
        <p:pic>
          <p:nvPicPr>
            <p:cNvPr id="10" name="그림 9">
              <a:extLst>
                <a:ext uri="{FF2B5EF4-FFF2-40B4-BE49-F238E27FC236}">
                  <a16:creationId xmlns:a16="http://schemas.microsoft.com/office/drawing/2014/main" id="{DE32CB9E-B5E4-4B44-B46C-965FCD585E11}"/>
                </a:ext>
              </a:extLst>
            </p:cNvPr>
            <p:cNvPicPr>
              <a:picLocks noChangeAspect="1"/>
            </p:cNvPicPr>
            <p:nvPr/>
          </p:nvPicPr>
          <p:blipFill>
            <a:blip r:embed="rId3"/>
            <a:stretch>
              <a:fillRect/>
            </a:stretch>
          </p:blipFill>
          <p:spPr>
            <a:xfrm>
              <a:off x="155222" y="4001300"/>
              <a:ext cx="2264866" cy="1653352"/>
            </a:xfrm>
            <a:prstGeom prst="rect">
              <a:avLst/>
            </a:prstGeom>
          </p:spPr>
        </p:pic>
        <p:pic>
          <p:nvPicPr>
            <p:cNvPr id="11" name="그림 10">
              <a:extLst>
                <a:ext uri="{FF2B5EF4-FFF2-40B4-BE49-F238E27FC236}">
                  <a16:creationId xmlns:a16="http://schemas.microsoft.com/office/drawing/2014/main" id="{A0101D49-3ADC-4758-BA99-998E7F5C0724}"/>
                </a:ext>
              </a:extLst>
            </p:cNvPr>
            <p:cNvPicPr>
              <a:picLocks noChangeAspect="1"/>
            </p:cNvPicPr>
            <p:nvPr/>
          </p:nvPicPr>
          <p:blipFill>
            <a:blip r:embed="rId4"/>
            <a:stretch>
              <a:fillRect/>
            </a:stretch>
          </p:blipFill>
          <p:spPr>
            <a:xfrm>
              <a:off x="1429488" y="5112387"/>
              <a:ext cx="1981200" cy="723900"/>
            </a:xfrm>
            <a:prstGeom prst="rect">
              <a:avLst/>
            </a:prstGeom>
          </p:spPr>
        </p:pic>
      </p:grpSp>
      <p:pic>
        <p:nvPicPr>
          <p:cNvPr id="14" name="Picture 10" descr="http://s7d5.scene7.com/is/image/ni/07021301_LabVIEW_TestStand_16x9?&amp;$ni-card-lg$">
            <a:extLst>
              <a:ext uri="{FF2B5EF4-FFF2-40B4-BE49-F238E27FC236}">
                <a16:creationId xmlns:a16="http://schemas.microsoft.com/office/drawing/2014/main" id="{1422067A-2D75-4B71-8721-14CCA3BF1B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141" y="983638"/>
            <a:ext cx="1924692" cy="1082640"/>
          </a:xfrm>
          <a:prstGeom prst="rect">
            <a:avLst/>
          </a:prstGeom>
          <a:noFill/>
          <a:extLst>
            <a:ext uri="{909E8E84-426E-40DD-AFC4-6F175D3DCCD1}">
              <a14:hiddenFill xmlns:a14="http://schemas.microsoft.com/office/drawing/2010/main">
                <a:solidFill>
                  <a:srgbClr val="FFFFFF"/>
                </a:solidFill>
              </a14:hiddenFill>
            </a:ext>
          </a:extLst>
        </p:spPr>
      </p:pic>
      <p:sp>
        <p:nvSpPr>
          <p:cNvPr id="15" name="더하기 기호 14">
            <a:extLst>
              <a:ext uri="{FF2B5EF4-FFF2-40B4-BE49-F238E27FC236}">
                <a16:creationId xmlns:a16="http://schemas.microsoft.com/office/drawing/2014/main" id="{1F71D299-AF4D-4B24-84C6-4D7D5EC38152}"/>
              </a:ext>
            </a:extLst>
          </p:cNvPr>
          <p:cNvSpPr/>
          <p:nvPr/>
        </p:nvSpPr>
        <p:spPr>
          <a:xfrm>
            <a:off x="4302597" y="1263517"/>
            <a:ext cx="528101" cy="52810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9E1B5000-196F-475B-9CEC-6E45726E98BB}"/>
              </a:ext>
            </a:extLst>
          </p:cNvPr>
          <p:cNvSpPr/>
          <p:nvPr/>
        </p:nvSpPr>
        <p:spPr>
          <a:xfrm>
            <a:off x="8445235" y="1260907"/>
            <a:ext cx="996593" cy="2487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화살표: 왼쪽 16">
            <a:extLst>
              <a:ext uri="{FF2B5EF4-FFF2-40B4-BE49-F238E27FC236}">
                <a16:creationId xmlns:a16="http://schemas.microsoft.com/office/drawing/2014/main" id="{EB3D94C8-ABE3-4521-A06D-7D61D3CC8FCA}"/>
              </a:ext>
            </a:extLst>
          </p:cNvPr>
          <p:cNvSpPr/>
          <p:nvPr/>
        </p:nvSpPr>
        <p:spPr>
          <a:xfrm>
            <a:off x="8445235" y="1509681"/>
            <a:ext cx="996593" cy="24877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BFC9F25-7352-4AB7-9D4D-A0E5E8495171}"/>
              </a:ext>
            </a:extLst>
          </p:cNvPr>
          <p:cNvSpPr txBox="1"/>
          <p:nvPr/>
        </p:nvSpPr>
        <p:spPr>
          <a:xfrm>
            <a:off x="1349337" y="2381885"/>
            <a:ext cx="2494594" cy="369332"/>
          </a:xfrm>
          <a:prstGeom prst="rect">
            <a:avLst/>
          </a:prstGeom>
          <a:noFill/>
        </p:spPr>
        <p:txBody>
          <a:bodyPr wrap="none" rtlCol="0">
            <a:spAutoFit/>
          </a:bodyPr>
          <a:lstStyle/>
          <a:p>
            <a:r>
              <a:rPr lang="en-US" altLang="ko-KR" dirty="0" err="1"/>
              <a:t>cRIO</a:t>
            </a:r>
            <a:r>
              <a:rPr lang="en-US" altLang="ko-KR" dirty="0"/>
              <a:t> </a:t>
            </a:r>
            <a:r>
              <a:rPr lang="ko-KR" altLang="en-US" dirty="0" err="1"/>
              <a:t>섀시</a:t>
            </a:r>
            <a:r>
              <a:rPr lang="ko-KR" altLang="en-US" dirty="0"/>
              <a:t> </a:t>
            </a:r>
            <a:r>
              <a:rPr lang="en-US" altLang="ko-KR" dirty="0"/>
              <a:t>&amp; </a:t>
            </a:r>
            <a:r>
              <a:rPr lang="ko-KR" altLang="en-US" dirty="0"/>
              <a:t>컨트롤러</a:t>
            </a:r>
          </a:p>
        </p:txBody>
      </p:sp>
      <p:sp>
        <p:nvSpPr>
          <p:cNvPr id="20" name="TextBox 19">
            <a:extLst>
              <a:ext uri="{FF2B5EF4-FFF2-40B4-BE49-F238E27FC236}">
                <a16:creationId xmlns:a16="http://schemas.microsoft.com/office/drawing/2014/main" id="{E3F9002C-7FD8-4CB2-B800-EF388EDA471B}"/>
              </a:ext>
            </a:extLst>
          </p:cNvPr>
          <p:cNvSpPr txBox="1"/>
          <p:nvPr/>
        </p:nvSpPr>
        <p:spPr>
          <a:xfrm>
            <a:off x="5679667" y="2381885"/>
            <a:ext cx="1566454" cy="369332"/>
          </a:xfrm>
          <a:prstGeom prst="rect">
            <a:avLst/>
          </a:prstGeom>
          <a:noFill/>
        </p:spPr>
        <p:txBody>
          <a:bodyPr wrap="none" rtlCol="0">
            <a:spAutoFit/>
          </a:bodyPr>
          <a:lstStyle/>
          <a:p>
            <a:r>
              <a:rPr lang="en-US" altLang="ko-KR" dirty="0"/>
              <a:t>C</a:t>
            </a:r>
            <a:r>
              <a:rPr lang="ko-KR" altLang="en-US" dirty="0"/>
              <a:t>시리즈</a:t>
            </a:r>
            <a:r>
              <a:rPr lang="en-US" altLang="ko-KR" dirty="0"/>
              <a:t> </a:t>
            </a:r>
            <a:r>
              <a:rPr lang="ko-KR" altLang="en-US" dirty="0"/>
              <a:t>모듈</a:t>
            </a:r>
          </a:p>
        </p:txBody>
      </p:sp>
      <p:sp>
        <p:nvSpPr>
          <p:cNvPr id="21" name="TextBox 20">
            <a:extLst>
              <a:ext uri="{FF2B5EF4-FFF2-40B4-BE49-F238E27FC236}">
                <a16:creationId xmlns:a16="http://schemas.microsoft.com/office/drawing/2014/main" id="{88727DF5-5C81-4065-9D51-498BBE434185}"/>
              </a:ext>
            </a:extLst>
          </p:cNvPr>
          <p:cNvSpPr txBox="1"/>
          <p:nvPr/>
        </p:nvSpPr>
        <p:spPr>
          <a:xfrm>
            <a:off x="10091073" y="2381885"/>
            <a:ext cx="1338828" cy="369332"/>
          </a:xfrm>
          <a:prstGeom prst="rect">
            <a:avLst/>
          </a:prstGeom>
          <a:noFill/>
        </p:spPr>
        <p:txBody>
          <a:bodyPr wrap="none" rtlCol="0">
            <a:spAutoFit/>
          </a:bodyPr>
          <a:lstStyle/>
          <a:p>
            <a:r>
              <a:rPr lang="ko-KR" altLang="en-US"/>
              <a:t>소프트웨어</a:t>
            </a:r>
            <a:endParaRPr lang="ko-KR" altLang="en-US" dirty="0"/>
          </a:p>
        </p:txBody>
      </p:sp>
      <p:sp>
        <p:nvSpPr>
          <p:cNvPr id="22" name="TextBox 21">
            <a:extLst>
              <a:ext uri="{FF2B5EF4-FFF2-40B4-BE49-F238E27FC236}">
                <a16:creationId xmlns:a16="http://schemas.microsoft.com/office/drawing/2014/main" id="{1A9FAC9C-0CF4-4215-BD79-2C9FA623C2E0}"/>
              </a:ext>
            </a:extLst>
          </p:cNvPr>
          <p:cNvSpPr txBox="1"/>
          <p:nvPr/>
        </p:nvSpPr>
        <p:spPr>
          <a:xfrm>
            <a:off x="8371098" y="1853340"/>
            <a:ext cx="1144865" cy="307777"/>
          </a:xfrm>
          <a:prstGeom prst="rect">
            <a:avLst/>
          </a:prstGeom>
          <a:noFill/>
        </p:spPr>
        <p:txBody>
          <a:bodyPr wrap="none" rtlCol="0">
            <a:spAutoFit/>
          </a:bodyPr>
          <a:lstStyle/>
          <a:p>
            <a:r>
              <a:rPr lang="ko-KR" altLang="en-US" sz="1400" dirty="0"/>
              <a:t>데이터 전송</a:t>
            </a:r>
          </a:p>
        </p:txBody>
      </p:sp>
      <p:sp>
        <p:nvSpPr>
          <p:cNvPr id="23" name="직사각형 22">
            <a:extLst>
              <a:ext uri="{FF2B5EF4-FFF2-40B4-BE49-F238E27FC236}">
                <a16:creationId xmlns:a16="http://schemas.microsoft.com/office/drawing/2014/main" id="{E8B28DEC-D7D6-459A-93B1-F389E67945F7}"/>
              </a:ext>
            </a:extLst>
          </p:cNvPr>
          <p:cNvSpPr/>
          <p:nvPr/>
        </p:nvSpPr>
        <p:spPr>
          <a:xfrm>
            <a:off x="699907" y="201025"/>
            <a:ext cx="1710725" cy="369332"/>
          </a:xfrm>
          <a:prstGeom prst="rect">
            <a:avLst/>
          </a:prstGeom>
        </p:spPr>
        <p:txBody>
          <a:bodyPr wrap="none">
            <a:spAutoFit/>
          </a:bodyPr>
          <a:lstStyle/>
          <a:p>
            <a:r>
              <a:rPr lang="en-US" altLang="ko-KR" b="1" dirty="0" err="1">
                <a:solidFill>
                  <a:srgbClr val="333333"/>
                </a:solidFill>
                <a:latin typeface="Roboto Condensed"/>
              </a:rPr>
              <a:t>cRIO</a:t>
            </a:r>
            <a:r>
              <a:rPr lang="en-US" altLang="ko-KR" b="1" dirty="0">
                <a:solidFill>
                  <a:srgbClr val="333333"/>
                </a:solidFill>
                <a:latin typeface="Roboto Condensed"/>
              </a:rPr>
              <a:t> </a:t>
            </a:r>
            <a:r>
              <a:rPr lang="ko-KR" altLang="en-US" b="1" dirty="0">
                <a:solidFill>
                  <a:srgbClr val="333333"/>
                </a:solidFill>
                <a:latin typeface="Roboto Condensed"/>
              </a:rPr>
              <a:t>구성요소</a:t>
            </a:r>
            <a:endParaRPr lang="ko-KR" altLang="en-US" dirty="0"/>
          </a:p>
        </p:txBody>
      </p:sp>
      <p:sp>
        <p:nvSpPr>
          <p:cNvPr id="25" name="직사각형 24">
            <a:extLst>
              <a:ext uri="{FF2B5EF4-FFF2-40B4-BE49-F238E27FC236}">
                <a16:creationId xmlns:a16="http://schemas.microsoft.com/office/drawing/2014/main" id="{28FE45EB-42BA-41C3-B39F-DE610818CBAB}"/>
              </a:ext>
            </a:extLst>
          </p:cNvPr>
          <p:cNvSpPr/>
          <p:nvPr/>
        </p:nvSpPr>
        <p:spPr>
          <a:xfrm>
            <a:off x="12016729" y="1611519"/>
            <a:ext cx="2946400" cy="2031325"/>
          </a:xfrm>
          <a:prstGeom prst="rect">
            <a:avLst/>
          </a:prstGeom>
        </p:spPr>
        <p:txBody>
          <a:bodyPr wrap="square">
            <a:spAutoFit/>
          </a:bodyPr>
          <a:lstStyle/>
          <a:p>
            <a:r>
              <a:rPr lang="ko-KR" altLang="en-US" dirty="0"/>
              <a:t>추가영상</a:t>
            </a:r>
            <a:r>
              <a:rPr lang="en-US" altLang="ko-KR" dirty="0"/>
              <a:t>-&gt; implementing counters in </a:t>
            </a:r>
            <a:r>
              <a:rPr lang="en-US" altLang="ko-KR" dirty="0" err="1"/>
              <a:t>labview</a:t>
            </a:r>
            <a:r>
              <a:rPr lang="en-US" altLang="ko-KR" dirty="0"/>
              <a:t> FPGA</a:t>
            </a:r>
          </a:p>
          <a:p>
            <a:endParaRPr lang="en-US" altLang="ko-KR" dirty="0"/>
          </a:p>
          <a:p>
            <a:endParaRPr lang="en-US" altLang="ko-KR" dirty="0"/>
          </a:p>
          <a:p>
            <a:r>
              <a:rPr lang="ko-KR" altLang="en-US" dirty="0"/>
              <a:t>https://youtu.be/_4BTo8uF92Y?list=PLWosJ8K2k0MKiHfUTXO89ieanjRmnTmLL</a:t>
            </a:r>
          </a:p>
        </p:txBody>
      </p:sp>
      <p:sp>
        <p:nvSpPr>
          <p:cNvPr id="26" name="직사각형 25">
            <a:extLst>
              <a:ext uri="{FF2B5EF4-FFF2-40B4-BE49-F238E27FC236}">
                <a16:creationId xmlns:a16="http://schemas.microsoft.com/office/drawing/2014/main" id="{280DDFA8-5E67-4930-972F-23FE7B6600F7}"/>
              </a:ext>
            </a:extLst>
          </p:cNvPr>
          <p:cNvSpPr/>
          <p:nvPr/>
        </p:nvSpPr>
        <p:spPr>
          <a:xfrm>
            <a:off x="12079146" y="1200628"/>
            <a:ext cx="2946400" cy="369332"/>
          </a:xfrm>
          <a:prstGeom prst="rect">
            <a:avLst/>
          </a:prstGeom>
        </p:spPr>
        <p:txBody>
          <a:bodyPr wrap="square">
            <a:spAutoFit/>
          </a:bodyPr>
          <a:lstStyle/>
          <a:p>
            <a:r>
              <a:rPr lang="ko-KR" altLang="en-US" dirty="0"/>
              <a:t>추가할까 말까</a:t>
            </a:r>
            <a:endParaRPr lang="en-US" altLang="ko-KR" dirty="0"/>
          </a:p>
        </p:txBody>
      </p:sp>
      <p:sp>
        <p:nvSpPr>
          <p:cNvPr id="27" name="직사각형 26">
            <a:extLst>
              <a:ext uri="{FF2B5EF4-FFF2-40B4-BE49-F238E27FC236}">
                <a16:creationId xmlns:a16="http://schemas.microsoft.com/office/drawing/2014/main" id="{9EAAC31C-A328-4379-9AA4-F3DC668E8D87}"/>
              </a:ext>
            </a:extLst>
          </p:cNvPr>
          <p:cNvSpPr/>
          <p:nvPr/>
        </p:nvSpPr>
        <p:spPr>
          <a:xfrm>
            <a:off x="6821583" y="3078719"/>
            <a:ext cx="4814706" cy="2779864"/>
          </a:xfrm>
          <a:prstGeom prst="rect">
            <a:avLst/>
          </a:prstGeom>
        </p:spPr>
        <p:style>
          <a:lnRef idx="3">
            <a:schemeClr val="lt1"/>
          </a:lnRef>
          <a:fillRef idx="1">
            <a:schemeClr val="accent1"/>
          </a:fillRef>
          <a:effectRef idx="1">
            <a:schemeClr val="accent1"/>
          </a:effectRef>
          <a:fontRef idx="minor">
            <a:schemeClr val="lt1"/>
          </a:fontRef>
        </p:style>
        <p:txBody>
          <a:bodyPr wrap="square">
            <a:noAutofit/>
          </a:bodyPr>
          <a:lstStyle/>
          <a:p>
            <a:r>
              <a:rPr lang="ko-KR" altLang="en-US" dirty="0"/>
              <a:t>http://www.ni.com/webcast/app/play_doc/p/id/1116/lang/ko/width/800/height/640/autostart/y/popup/y</a:t>
            </a:r>
          </a:p>
        </p:txBody>
      </p:sp>
      <p:pic>
        <p:nvPicPr>
          <p:cNvPr id="28" name="그림 27">
            <a:extLst>
              <a:ext uri="{FF2B5EF4-FFF2-40B4-BE49-F238E27FC236}">
                <a16:creationId xmlns:a16="http://schemas.microsoft.com/office/drawing/2014/main" id="{E4DAA065-6780-4304-8248-C32017000E9E}"/>
              </a:ext>
            </a:extLst>
          </p:cNvPr>
          <p:cNvPicPr>
            <a:picLocks noChangeAspect="1"/>
          </p:cNvPicPr>
          <p:nvPr/>
        </p:nvPicPr>
        <p:blipFill>
          <a:blip r:embed="rId6"/>
          <a:stretch>
            <a:fillRect/>
          </a:stretch>
        </p:blipFill>
        <p:spPr>
          <a:xfrm>
            <a:off x="12582978" y="3598108"/>
            <a:ext cx="4885135" cy="2942678"/>
          </a:xfrm>
          <a:prstGeom prst="rect">
            <a:avLst/>
          </a:prstGeom>
        </p:spPr>
      </p:pic>
      <p:pic>
        <p:nvPicPr>
          <p:cNvPr id="3" name="그림 2">
            <a:extLst>
              <a:ext uri="{FF2B5EF4-FFF2-40B4-BE49-F238E27FC236}">
                <a16:creationId xmlns:a16="http://schemas.microsoft.com/office/drawing/2014/main" id="{7E19DA68-7AEB-4521-A97D-FE30DEF3461D}"/>
              </a:ext>
            </a:extLst>
          </p:cNvPr>
          <p:cNvPicPr>
            <a:picLocks noChangeAspect="1"/>
          </p:cNvPicPr>
          <p:nvPr/>
        </p:nvPicPr>
        <p:blipFill>
          <a:blip r:embed="rId7"/>
          <a:stretch>
            <a:fillRect/>
          </a:stretch>
        </p:blipFill>
        <p:spPr>
          <a:xfrm>
            <a:off x="612558" y="2815033"/>
            <a:ext cx="5236376" cy="3043550"/>
          </a:xfrm>
          <a:prstGeom prst="rect">
            <a:avLst/>
          </a:prstGeom>
        </p:spPr>
      </p:pic>
      <p:pic>
        <p:nvPicPr>
          <p:cNvPr id="24" name="그림 23">
            <a:extLst>
              <a:ext uri="{FF2B5EF4-FFF2-40B4-BE49-F238E27FC236}">
                <a16:creationId xmlns:a16="http://schemas.microsoft.com/office/drawing/2014/main" id="{FFEBDA8D-A530-4C9E-93B7-940F92E8F474}"/>
              </a:ext>
            </a:extLst>
          </p:cNvPr>
          <p:cNvPicPr>
            <a:picLocks noChangeAspect="1"/>
          </p:cNvPicPr>
          <p:nvPr/>
        </p:nvPicPr>
        <p:blipFill>
          <a:blip r:embed="rId8"/>
          <a:stretch>
            <a:fillRect/>
          </a:stretch>
        </p:blipFill>
        <p:spPr>
          <a:xfrm>
            <a:off x="13038190" y="874792"/>
            <a:ext cx="6924675" cy="3752850"/>
          </a:xfrm>
          <a:prstGeom prst="rect">
            <a:avLst/>
          </a:prstGeom>
        </p:spPr>
      </p:pic>
      <p:sp>
        <p:nvSpPr>
          <p:cNvPr id="4" name="직사각형 3">
            <a:extLst>
              <a:ext uri="{FF2B5EF4-FFF2-40B4-BE49-F238E27FC236}">
                <a16:creationId xmlns:a16="http://schemas.microsoft.com/office/drawing/2014/main" id="{9A61B1B3-1827-4B75-A4BD-CB8267868FB6}"/>
              </a:ext>
            </a:extLst>
          </p:cNvPr>
          <p:cNvSpPr/>
          <p:nvPr/>
        </p:nvSpPr>
        <p:spPr>
          <a:xfrm>
            <a:off x="125388" y="157672"/>
            <a:ext cx="11286479" cy="6312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삭제 페이지</a:t>
            </a:r>
          </a:p>
        </p:txBody>
      </p:sp>
      <p:pic>
        <p:nvPicPr>
          <p:cNvPr id="29" name="그림 28">
            <a:extLst>
              <a:ext uri="{FF2B5EF4-FFF2-40B4-BE49-F238E27FC236}">
                <a16:creationId xmlns:a16="http://schemas.microsoft.com/office/drawing/2014/main" id="{D39EB7AD-E0B1-49CC-8F60-94B6617DF57F}"/>
              </a:ext>
            </a:extLst>
          </p:cNvPr>
          <p:cNvPicPr>
            <a:picLocks noChangeAspect="1"/>
          </p:cNvPicPr>
          <p:nvPr/>
        </p:nvPicPr>
        <p:blipFill>
          <a:blip r:embed="rId9"/>
          <a:stretch>
            <a:fillRect/>
          </a:stretch>
        </p:blipFill>
        <p:spPr>
          <a:xfrm>
            <a:off x="13628195" y="3259892"/>
            <a:ext cx="6896100" cy="2533650"/>
          </a:xfrm>
          <a:prstGeom prst="rect">
            <a:avLst/>
          </a:prstGeom>
        </p:spPr>
      </p:pic>
    </p:spTree>
    <p:extLst>
      <p:ext uri="{BB962C8B-B14F-4D97-AF65-F5344CB8AC3E}">
        <p14:creationId xmlns:p14="http://schemas.microsoft.com/office/powerpoint/2010/main" val="951369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사각형: 둥근 모서리 4">
            <a:extLst>
              <a:ext uri="{FF2B5EF4-FFF2-40B4-BE49-F238E27FC236}">
                <a16:creationId xmlns:a16="http://schemas.microsoft.com/office/drawing/2014/main" id="{3EB888CD-09C9-4110-93A9-982D423019DE}"/>
              </a:ext>
            </a:extLst>
          </p:cNvPr>
          <p:cNvSpPr/>
          <p:nvPr/>
        </p:nvSpPr>
        <p:spPr>
          <a:xfrm>
            <a:off x="1977217" y="1233446"/>
            <a:ext cx="9255390" cy="2499710"/>
          </a:xfrm>
          <a:prstGeom prst="roundRect">
            <a:avLst>
              <a:gd name="adj" fmla="val 65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사각형: 둥근 모서리 5">
            <a:extLst>
              <a:ext uri="{FF2B5EF4-FFF2-40B4-BE49-F238E27FC236}">
                <a16:creationId xmlns:a16="http://schemas.microsoft.com/office/drawing/2014/main" id="{0720F1AF-7793-478D-A302-30AF73DFDFBF}"/>
              </a:ext>
            </a:extLst>
          </p:cNvPr>
          <p:cNvSpPr/>
          <p:nvPr/>
        </p:nvSpPr>
        <p:spPr>
          <a:xfrm>
            <a:off x="2280571" y="1754401"/>
            <a:ext cx="1856341" cy="672578"/>
          </a:xfrm>
          <a:prstGeom prst="roundRect">
            <a:avLst>
              <a:gd name="adj" fmla="val 4452"/>
            </a:avLst>
          </a:prstGeom>
          <a:solidFill>
            <a:srgbClr val="499B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latin typeface="맑은 고딕" panose="020B0503020000020004" pitchFamily="50" charset="-127"/>
                <a:ea typeface="맑은 고딕" panose="020B0503020000020004" pitchFamily="50" charset="-127"/>
              </a:rPr>
              <a:t>센서 </a:t>
            </a:r>
            <a:r>
              <a:rPr lang="en-US" altLang="ko-KR" sz="1600" b="1" dirty="0">
                <a:latin typeface="맑은 고딕" panose="020B0503020000020004" pitchFamily="50" charset="-127"/>
                <a:ea typeface="맑은 고딕" panose="020B0503020000020004" pitchFamily="50" charset="-127"/>
              </a:rPr>
              <a:t>&amp; </a:t>
            </a:r>
            <a:r>
              <a:rPr lang="ko-KR" altLang="en-US" sz="1600" b="1" dirty="0">
                <a:latin typeface="맑은 고딕" panose="020B0503020000020004" pitchFamily="50" charset="-127"/>
                <a:ea typeface="맑은 고딕" panose="020B0503020000020004" pitchFamily="50" charset="-127"/>
              </a:rPr>
              <a:t>신호</a:t>
            </a:r>
          </a:p>
        </p:txBody>
      </p:sp>
      <p:sp>
        <p:nvSpPr>
          <p:cNvPr id="7" name="사각형: 둥근 모서리 6">
            <a:extLst>
              <a:ext uri="{FF2B5EF4-FFF2-40B4-BE49-F238E27FC236}">
                <a16:creationId xmlns:a16="http://schemas.microsoft.com/office/drawing/2014/main" id="{96EE32C6-F1CC-40BD-B761-B14C6DB366DF}"/>
              </a:ext>
            </a:extLst>
          </p:cNvPr>
          <p:cNvSpPr/>
          <p:nvPr/>
        </p:nvSpPr>
        <p:spPr>
          <a:xfrm>
            <a:off x="5656370" y="1754401"/>
            <a:ext cx="1856341" cy="672578"/>
          </a:xfrm>
          <a:prstGeom prst="roundRect">
            <a:avLst>
              <a:gd name="adj" fmla="val 4452"/>
            </a:avLst>
          </a:prstGeom>
          <a:solidFill>
            <a:srgbClr val="499B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err="1">
                <a:latin typeface="맑은 고딕" panose="020B0503020000020004" pitchFamily="50" charset="-127"/>
                <a:ea typeface="맑은 고딕" panose="020B0503020000020004" pitchFamily="50" charset="-127"/>
              </a:rPr>
              <a:t>cRIO</a:t>
            </a:r>
            <a:r>
              <a:rPr lang="en-US" altLang="ko-KR" sz="1600" b="1" dirty="0">
                <a:latin typeface="맑은 고딕" panose="020B0503020000020004" pitchFamily="50" charset="-127"/>
                <a:ea typeface="맑은 고딕" panose="020B0503020000020004" pitchFamily="50" charset="-127"/>
              </a:rPr>
              <a:t> </a:t>
            </a:r>
            <a:r>
              <a:rPr lang="ko-KR" altLang="en-US" sz="1600" b="1" dirty="0">
                <a:latin typeface="맑은 고딕" panose="020B0503020000020004" pitchFamily="50" charset="-127"/>
                <a:ea typeface="맑은 고딕" panose="020B0503020000020004" pitchFamily="50" charset="-127"/>
              </a:rPr>
              <a:t>하드웨어</a:t>
            </a:r>
          </a:p>
        </p:txBody>
      </p:sp>
      <p:sp>
        <p:nvSpPr>
          <p:cNvPr id="8" name="사각형: 둥근 모서리 7">
            <a:extLst>
              <a:ext uri="{FF2B5EF4-FFF2-40B4-BE49-F238E27FC236}">
                <a16:creationId xmlns:a16="http://schemas.microsoft.com/office/drawing/2014/main" id="{1108EADF-2577-4D42-9A59-B133C76CAF91}"/>
              </a:ext>
            </a:extLst>
          </p:cNvPr>
          <p:cNvSpPr/>
          <p:nvPr/>
        </p:nvSpPr>
        <p:spPr>
          <a:xfrm>
            <a:off x="9032171" y="1754401"/>
            <a:ext cx="1856341" cy="672578"/>
          </a:xfrm>
          <a:prstGeom prst="roundRect">
            <a:avLst>
              <a:gd name="adj" fmla="val 4452"/>
            </a:avLst>
          </a:prstGeom>
          <a:solidFill>
            <a:srgbClr val="499B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latin typeface="맑은 고딕" panose="020B0503020000020004" pitchFamily="50" charset="-127"/>
                <a:ea typeface="맑은 고딕" panose="020B0503020000020004" pitchFamily="50" charset="-127"/>
              </a:rPr>
              <a:t>소프트웨어</a:t>
            </a:r>
          </a:p>
        </p:txBody>
      </p:sp>
      <p:cxnSp>
        <p:nvCxnSpPr>
          <p:cNvPr id="9" name="직선 화살표 연결선 8">
            <a:extLst>
              <a:ext uri="{FF2B5EF4-FFF2-40B4-BE49-F238E27FC236}">
                <a16:creationId xmlns:a16="http://schemas.microsoft.com/office/drawing/2014/main" id="{54C3B16C-34AC-4309-B8BB-B49882061777}"/>
              </a:ext>
            </a:extLst>
          </p:cNvPr>
          <p:cNvCxnSpPr>
            <a:cxnSpLocks/>
          </p:cNvCxnSpPr>
          <p:nvPr/>
        </p:nvCxnSpPr>
        <p:spPr>
          <a:xfrm>
            <a:off x="4449066" y="2096510"/>
            <a:ext cx="895150" cy="0"/>
          </a:xfrm>
          <a:prstGeom prst="straightConnector1">
            <a:avLst/>
          </a:prstGeom>
          <a:ln w="508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Picture 4" descr="sensorì ëí ì´ë¯¸ì§ ê²ìê²°ê³¼">
            <a:extLst>
              <a:ext uri="{FF2B5EF4-FFF2-40B4-BE49-F238E27FC236}">
                <a16:creationId xmlns:a16="http://schemas.microsoft.com/office/drawing/2014/main" id="{98DD0F1B-0BB9-4C8F-A2AE-46A40512E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9971" y="2492051"/>
            <a:ext cx="888886" cy="60317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ì¼ìì ëí ì´ë¯¸ì§ ê²ìê²°ê³¼">
            <a:extLst>
              <a:ext uri="{FF2B5EF4-FFF2-40B4-BE49-F238E27FC236}">
                <a16:creationId xmlns:a16="http://schemas.microsoft.com/office/drawing/2014/main" id="{ED09E8BB-5606-4415-B489-CB5B76DF98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1662" y="3123974"/>
            <a:ext cx="721906" cy="50894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2" descr="ê´ë ¨ ì´ë¯¸ì§">
            <a:extLst>
              <a:ext uri="{FF2B5EF4-FFF2-40B4-BE49-F238E27FC236}">
                <a16:creationId xmlns:a16="http://schemas.microsoft.com/office/drawing/2014/main" id="{A8778780-9FC3-4F02-A16F-07FE3045D6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6319" y="3159711"/>
            <a:ext cx="700494" cy="4411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ìì½ëì ëí ì´ë¯¸ì§ ê²ìê²°ê³¼">
            <a:extLst>
              <a:ext uri="{FF2B5EF4-FFF2-40B4-BE49-F238E27FC236}">
                <a16:creationId xmlns:a16="http://schemas.microsoft.com/office/drawing/2014/main" id="{1C48E1D3-16E5-4B80-9EEE-751D976A9B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4143" y="3030519"/>
            <a:ext cx="742612" cy="69585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6" descr="ëª¨í°ì ëí ì´ë¯¸ì§ ê²ìê²°ê³¼">
            <a:extLst>
              <a:ext uri="{FF2B5EF4-FFF2-40B4-BE49-F238E27FC236}">
                <a16:creationId xmlns:a16="http://schemas.microsoft.com/office/drawing/2014/main" id="{D5BB74AD-9999-48A2-BC90-E9667C59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5578" y="2400926"/>
            <a:ext cx="964064" cy="723048"/>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97B53E9-D7BE-49E0-88CB-5F7FA19ED3E4}"/>
              </a:ext>
            </a:extLst>
          </p:cNvPr>
          <p:cNvSpPr txBox="1"/>
          <p:nvPr/>
        </p:nvSpPr>
        <p:spPr>
          <a:xfrm>
            <a:off x="9301775" y="794687"/>
            <a:ext cx="5492209" cy="369332"/>
          </a:xfrm>
          <a:prstGeom prst="rect">
            <a:avLst/>
          </a:prstGeom>
          <a:noFill/>
        </p:spPr>
        <p:txBody>
          <a:bodyPr wrap="none" rtlCol="0">
            <a:spAutoFit/>
          </a:bodyPr>
          <a:lstStyle/>
          <a:p>
            <a:r>
              <a:rPr lang="ko-KR" altLang="en-US" dirty="0">
                <a:highlight>
                  <a:srgbClr val="FFFF00"/>
                </a:highlight>
              </a:rPr>
              <a:t>이미지들 흰색배경 삭제 후</a:t>
            </a:r>
            <a:r>
              <a:rPr lang="en-US" altLang="ko-KR" dirty="0">
                <a:highlight>
                  <a:srgbClr val="FFFF00"/>
                </a:highlight>
              </a:rPr>
              <a:t>, </a:t>
            </a:r>
            <a:r>
              <a:rPr lang="ko-KR" altLang="en-US" dirty="0">
                <a:highlight>
                  <a:srgbClr val="FFFF00"/>
                </a:highlight>
              </a:rPr>
              <a:t>정리 부탁드리겠습니다</a:t>
            </a:r>
            <a:r>
              <a:rPr lang="en-US" altLang="ko-KR" dirty="0">
                <a:highlight>
                  <a:srgbClr val="FFFF00"/>
                </a:highlight>
              </a:rPr>
              <a:t>.</a:t>
            </a:r>
            <a:endParaRPr lang="ko-KR" altLang="en-US" dirty="0">
              <a:highlight>
                <a:srgbClr val="FFFF00"/>
              </a:highlight>
            </a:endParaRPr>
          </a:p>
        </p:txBody>
      </p:sp>
      <p:sp>
        <p:nvSpPr>
          <p:cNvPr id="31" name="화살표: 왼쪽 30">
            <a:extLst>
              <a:ext uri="{FF2B5EF4-FFF2-40B4-BE49-F238E27FC236}">
                <a16:creationId xmlns:a16="http://schemas.microsoft.com/office/drawing/2014/main" id="{307134D2-B955-4CF5-833E-8D1AE28DE0ED}"/>
              </a:ext>
            </a:extLst>
          </p:cNvPr>
          <p:cNvSpPr/>
          <p:nvPr/>
        </p:nvSpPr>
        <p:spPr>
          <a:xfrm>
            <a:off x="7824865" y="2030509"/>
            <a:ext cx="950278" cy="150574"/>
          </a:xfrm>
          <a:prstGeom prst="leftArrow">
            <a:avLst>
              <a:gd name="adj1" fmla="val 50000"/>
              <a:gd name="adj2" fmla="val 10711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0" name="Picture 10" descr="http://s7d5.scene7.com/is/image/ni/07021301_LabVIEW_TestStand_16x9?&amp;$ni-card-lg$">
            <a:extLst>
              <a:ext uri="{FF2B5EF4-FFF2-40B4-BE49-F238E27FC236}">
                <a16:creationId xmlns:a16="http://schemas.microsoft.com/office/drawing/2014/main" id="{CBB3F0ED-B618-4795-94EA-DF0C87AD65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94513" y="2506488"/>
            <a:ext cx="1924692" cy="108264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직선 화살표 연결선 31">
            <a:extLst>
              <a:ext uri="{FF2B5EF4-FFF2-40B4-BE49-F238E27FC236}">
                <a16:creationId xmlns:a16="http://schemas.microsoft.com/office/drawing/2014/main" id="{8E986F94-EDEA-46A5-93CF-F940CDFE1E17}"/>
              </a:ext>
            </a:extLst>
          </p:cNvPr>
          <p:cNvCxnSpPr>
            <a:cxnSpLocks/>
          </p:cNvCxnSpPr>
          <p:nvPr/>
        </p:nvCxnSpPr>
        <p:spPr>
          <a:xfrm>
            <a:off x="14437229" y="1835911"/>
            <a:ext cx="895150" cy="0"/>
          </a:xfrm>
          <a:prstGeom prst="straightConnector1">
            <a:avLst/>
          </a:prstGeom>
          <a:ln w="508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D644230D-5A20-433B-B024-2A23DD720786}"/>
              </a:ext>
            </a:extLst>
          </p:cNvPr>
          <p:cNvSpPr/>
          <p:nvPr/>
        </p:nvSpPr>
        <p:spPr>
          <a:xfrm>
            <a:off x="13805772" y="3198206"/>
            <a:ext cx="631457" cy="927640"/>
          </a:xfrm>
          <a:prstGeom prst="downArrow">
            <a:avLst/>
          </a:prstGeom>
          <a:solidFill>
            <a:srgbClr val="499B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이등변 삼각형 33">
            <a:extLst>
              <a:ext uri="{FF2B5EF4-FFF2-40B4-BE49-F238E27FC236}">
                <a16:creationId xmlns:a16="http://schemas.microsoft.com/office/drawing/2014/main" id="{6DABEF8B-50C5-451E-88EB-CBFA8B16B90C}"/>
              </a:ext>
            </a:extLst>
          </p:cNvPr>
          <p:cNvSpPr/>
          <p:nvPr/>
        </p:nvSpPr>
        <p:spPr>
          <a:xfrm>
            <a:off x="4279060" y="2240825"/>
            <a:ext cx="4623249" cy="1479020"/>
          </a:xfrm>
          <a:prstGeom prst="triangle">
            <a:avLst/>
          </a:prstGeom>
          <a:solidFill>
            <a:srgbClr val="499B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사각형: 둥근 모서리 11">
            <a:extLst>
              <a:ext uri="{FF2B5EF4-FFF2-40B4-BE49-F238E27FC236}">
                <a16:creationId xmlns:a16="http://schemas.microsoft.com/office/drawing/2014/main" id="{B2F2E538-CA83-4379-8734-F3FED3815220}"/>
              </a:ext>
            </a:extLst>
          </p:cNvPr>
          <p:cNvSpPr/>
          <p:nvPr/>
        </p:nvSpPr>
        <p:spPr>
          <a:xfrm>
            <a:off x="3968471" y="612617"/>
            <a:ext cx="1856341" cy="3020302"/>
          </a:xfrm>
          <a:prstGeom prst="roundRect">
            <a:avLst>
              <a:gd name="adj" fmla="val 4452"/>
            </a:avLst>
          </a:prstGeom>
          <a:solidFill>
            <a:schemeClr val="bg1">
              <a:alpha val="5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B49DF5E-547B-4A6C-A49C-4E396EE2C1C5}"/>
              </a:ext>
            </a:extLst>
          </p:cNvPr>
          <p:cNvSpPr/>
          <p:nvPr/>
        </p:nvSpPr>
        <p:spPr>
          <a:xfrm>
            <a:off x="4070935" y="725260"/>
            <a:ext cx="1651414" cy="369332"/>
          </a:xfrm>
          <a:prstGeom prst="rect">
            <a:avLst/>
          </a:prstGeom>
        </p:spPr>
        <p:txBody>
          <a:bodyPr wrap="none">
            <a:spAutoFit/>
          </a:bodyPr>
          <a:lstStyle/>
          <a:p>
            <a:pPr algn="ctr"/>
            <a:r>
              <a:rPr lang="ko-KR" altLang="en-US" dirty="0">
                <a:solidFill>
                  <a:schemeClr val="bg2">
                    <a:lumMod val="50000"/>
                  </a:schemeClr>
                </a:solidFill>
                <a:latin typeface="맑은 고딕" panose="020B0503020000020004" pitchFamily="50" charset="-127"/>
                <a:ea typeface="맑은 고딕" panose="020B0503020000020004" pitchFamily="50" charset="-127"/>
              </a:rPr>
              <a:t>신호 </a:t>
            </a:r>
            <a:r>
              <a:rPr lang="ko-KR" altLang="en-US" dirty="0" err="1">
                <a:solidFill>
                  <a:schemeClr val="bg2">
                    <a:lumMod val="50000"/>
                  </a:schemeClr>
                </a:solidFill>
                <a:latin typeface="맑은 고딕" panose="020B0503020000020004" pitchFamily="50" charset="-127"/>
                <a:ea typeface="맑은 고딕" panose="020B0503020000020004" pitchFamily="50" charset="-127"/>
              </a:rPr>
              <a:t>컨디셔닝</a:t>
            </a:r>
            <a:endParaRPr lang="ko-KR" altLang="en-US" dirty="0">
              <a:solidFill>
                <a:schemeClr val="bg2">
                  <a:lumMod val="50000"/>
                </a:schemeClr>
              </a:solidFill>
              <a:latin typeface="맑은 고딕" panose="020B0503020000020004" pitchFamily="50" charset="-127"/>
              <a:ea typeface="맑은 고딕" panose="020B0503020000020004" pitchFamily="50" charset="-127"/>
            </a:endParaRPr>
          </a:p>
        </p:txBody>
      </p:sp>
      <p:sp>
        <p:nvSpPr>
          <p:cNvPr id="15" name="직사각형 14">
            <a:extLst>
              <a:ext uri="{FF2B5EF4-FFF2-40B4-BE49-F238E27FC236}">
                <a16:creationId xmlns:a16="http://schemas.microsoft.com/office/drawing/2014/main" id="{A60B1621-72EA-4A5E-BA1F-A095B74729CF}"/>
              </a:ext>
            </a:extLst>
          </p:cNvPr>
          <p:cNvSpPr/>
          <p:nvPr/>
        </p:nvSpPr>
        <p:spPr>
          <a:xfrm>
            <a:off x="4113415" y="1313730"/>
            <a:ext cx="1566454" cy="307777"/>
          </a:xfrm>
          <a:prstGeom prst="rect">
            <a:avLst/>
          </a:prstGeom>
        </p:spPr>
        <p:txBody>
          <a:bodyPr wrap="none">
            <a:spAutoFit/>
          </a:bodyPr>
          <a:lstStyle/>
          <a:p>
            <a:pPr algn="ctr"/>
            <a:r>
              <a:rPr lang="ko-KR" altLang="en-US" sz="1400" dirty="0">
                <a:solidFill>
                  <a:schemeClr val="bg2">
                    <a:lumMod val="50000"/>
                  </a:schemeClr>
                </a:solidFill>
                <a:latin typeface="맑은 고딕" panose="020B0503020000020004" pitchFamily="50" charset="-127"/>
                <a:ea typeface="맑은 고딕" panose="020B0503020000020004" pitchFamily="50" charset="-127"/>
              </a:rPr>
              <a:t>프런트 </a:t>
            </a:r>
            <a:r>
              <a:rPr lang="ko-KR" altLang="en-US" sz="1400" dirty="0" err="1">
                <a:solidFill>
                  <a:schemeClr val="bg2">
                    <a:lumMod val="50000"/>
                  </a:schemeClr>
                </a:solidFill>
                <a:latin typeface="맑은 고딕" panose="020B0503020000020004" pitchFamily="50" charset="-127"/>
                <a:ea typeface="맑은 고딕" panose="020B0503020000020004" pitchFamily="50" charset="-127"/>
              </a:rPr>
              <a:t>앤드</a:t>
            </a:r>
            <a:r>
              <a:rPr lang="ko-KR" altLang="en-US" sz="1400" dirty="0">
                <a:solidFill>
                  <a:schemeClr val="bg2">
                    <a:lumMod val="50000"/>
                  </a:schemeClr>
                </a:solidFill>
                <a:latin typeface="맑은 고딕" panose="020B0503020000020004" pitchFamily="50" charset="-127"/>
                <a:ea typeface="맑은 고딕" panose="020B0503020000020004" pitchFamily="50" charset="-127"/>
              </a:rPr>
              <a:t> 통합</a:t>
            </a:r>
          </a:p>
        </p:txBody>
      </p:sp>
      <p:sp>
        <p:nvSpPr>
          <p:cNvPr id="11" name="사각형: 둥근 모서리 10">
            <a:extLst>
              <a:ext uri="{FF2B5EF4-FFF2-40B4-BE49-F238E27FC236}">
                <a16:creationId xmlns:a16="http://schemas.microsoft.com/office/drawing/2014/main" id="{0B8D0FC6-31D3-4905-9A8B-283A539DE85A}"/>
              </a:ext>
            </a:extLst>
          </p:cNvPr>
          <p:cNvSpPr/>
          <p:nvPr/>
        </p:nvSpPr>
        <p:spPr>
          <a:xfrm>
            <a:off x="7344270" y="612616"/>
            <a:ext cx="1856341" cy="2988235"/>
          </a:xfrm>
          <a:prstGeom prst="roundRect">
            <a:avLst>
              <a:gd name="adj" fmla="val 4452"/>
            </a:avLst>
          </a:prstGeom>
          <a:solidFill>
            <a:schemeClr val="bg1">
              <a:alpha val="5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2506681F-D88B-458D-8202-96B81D80368D}"/>
              </a:ext>
            </a:extLst>
          </p:cNvPr>
          <p:cNvSpPr/>
          <p:nvPr/>
        </p:nvSpPr>
        <p:spPr>
          <a:xfrm>
            <a:off x="7769740" y="725260"/>
            <a:ext cx="1005403" cy="369332"/>
          </a:xfrm>
          <a:prstGeom prst="rect">
            <a:avLst/>
          </a:prstGeom>
        </p:spPr>
        <p:txBody>
          <a:bodyPr wrap="none">
            <a:spAutoFit/>
          </a:bodyPr>
          <a:lstStyle/>
          <a:p>
            <a:pPr algn="ctr"/>
            <a:r>
              <a:rPr lang="en-US" altLang="ko-KR" dirty="0">
                <a:solidFill>
                  <a:schemeClr val="bg2">
                    <a:lumMod val="50000"/>
                  </a:schemeClr>
                </a:solidFill>
                <a:latin typeface="맑은 고딕" panose="020B0503020000020004" pitchFamily="50" charset="-127"/>
                <a:ea typeface="맑은 고딕" panose="020B0503020000020004" pitchFamily="50" charset="-127"/>
              </a:rPr>
              <a:t>PC </a:t>
            </a:r>
            <a:r>
              <a:rPr lang="ko-KR" altLang="en-US" dirty="0">
                <a:solidFill>
                  <a:schemeClr val="bg2">
                    <a:lumMod val="50000"/>
                  </a:schemeClr>
                </a:solidFill>
                <a:latin typeface="맑은 고딕" panose="020B0503020000020004" pitchFamily="50" charset="-127"/>
                <a:ea typeface="맑은 고딕" panose="020B0503020000020004" pitchFamily="50" charset="-127"/>
              </a:rPr>
              <a:t>버스</a:t>
            </a:r>
          </a:p>
        </p:txBody>
      </p:sp>
      <p:sp>
        <p:nvSpPr>
          <p:cNvPr id="16" name="직사각형 15">
            <a:extLst>
              <a:ext uri="{FF2B5EF4-FFF2-40B4-BE49-F238E27FC236}">
                <a16:creationId xmlns:a16="http://schemas.microsoft.com/office/drawing/2014/main" id="{ECE5795D-4445-45B4-9423-79DA368BEFC0}"/>
              </a:ext>
            </a:extLst>
          </p:cNvPr>
          <p:cNvSpPr/>
          <p:nvPr/>
        </p:nvSpPr>
        <p:spPr>
          <a:xfrm>
            <a:off x="7578983" y="1313730"/>
            <a:ext cx="1386918" cy="307777"/>
          </a:xfrm>
          <a:prstGeom prst="rect">
            <a:avLst/>
          </a:prstGeom>
        </p:spPr>
        <p:txBody>
          <a:bodyPr wrap="none">
            <a:spAutoFit/>
          </a:bodyPr>
          <a:lstStyle/>
          <a:p>
            <a:pPr algn="ctr"/>
            <a:r>
              <a:rPr lang="ko-KR" altLang="en-US" sz="1400" dirty="0">
                <a:solidFill>
                  <a:schemeClr val="bg2">
                    <a:lumMod val="50000"/>
                  </a:schemeClr>
                </a:solidFill>
                <a:latin typeface="맑은 고딕" panose="020B0503020000020004" pitchFamily="50" charset="-127"/>
                <a:ea typeface="맑은 고딕" panose="020B0503020000020004" pitchFamily="50" charset="-127"/>
              </a:rPr>
              <a:t>내부 또는 외부</a:t>
            </a:r>
          </a:p>
        </p:txBody>
      </p:sp>
      <p:pic>
        <p:nvPicPr>
          <p:cNvPr id="22" name="Picture 16" descr="usb bì ëí ì´ë¯¸ì§ ê²ìê²°ê³¼">
            <a:extLst>
              <a:ext uri="{FF2B5EF4-FFF2-40B4-BE49-F238E27FC236}">
                <a16:creationId xmlns:a16="http://schemas.microsoft.com/office/drawing/2014/main" id="{6154B2A7-CE0A-4265-939D-365CEE6156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2333" y="2226154"/>
            <a:ext cx="810900" cy="608174"/>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그룹 36">
            <a:extLst>
              <a:ext uri="{FF2B5EF4-FFF2-40B4-BE49-F238E27FC236}">
                <a16:creationId xmlns:a16="http://schemas.microsoft.com/office/drawing/2014/main" id="{F3AA618D-A6FA-416C-90F3-80EA88F744A7}"/>
              </a:ext>
            </a:extLst>
          </p:cNvPr>
          <p:cNvGrpSpPr/>
          <p:nvPr/>
        </p:nvGrpSpPr>
        <p:grpSpPr>
          <a:xfrm>
            <a:off x="4274286" y="3711631"/>
            <a:ext cx="4623249" cy="2483345"/>
            <a:chOff x="1717166" y="4309398"/>
            <a:chExt cx="4623249" cy="2483345"/>
          </a:xfrm>
        </p:grpSpPr>
        <p:sp>
          <p:nvSpPr>
            <p:cNvPr id="35" name="사각형: 둥근 모서리 34">
              <a:extLst>
                <a:ext uri="{FF2B5EF4-FFF2-40B4-BE49-F238E27FC236}">
                  <a16:creationId xmlns:a16="http://schemas.microsoft.com/office/drawing/2014/main" id="{3B2609D6-BCCF-497A-AF8B-D5ADECEB8D2E}"/>
                </a:ext>
              </a:extLst>
            </p:cNvPr>
            <p:cNvSpPr/>
            <p:nvPr/>
          </p:nvSpPr>
          <p:spPr>
            <a:xfrm>
              <a:off x="1717166" y="4320834"/>
              <a:ext cx="4623249" cy="2471909"/>
            </a:xfrm>
            <a:prstGeom prst="roundRect">
              <a:avLst>
                <a:gd name="adj" fmla="val 4016"/>
              </a:avLst>
            </a:prstGeom>
            <a:solidFill>
              <a:srgbClr val="499B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직사각형 35">
              <a:extLst>
                <a:ext uri="{FF2B5EF4-FFF2-40B4-BE49-F238E27FC236}">
                  <a16:creationId xmlns:a16="http://schemas.microsoft.com/office/drawing/2014/main" id="{D6E2C521-A5AB-45B1-B950-EC3E2032C9C2}"/>
                </a:ext>
              </a:extLst>
            </p:cNvPr>
            <p:cNvSpPr/>
            <p:nvPr/>
          </p:nvSpPr>
          <p:spPr>
            <a:xfrm>
              <a:off x="1717166" y="4309398"/>
              <a:ext cx="4623249" cy="1219109"/>
            </a:xfrm>
            <a:prstGeom prst="rect">
              <a:avLst/>
            </a:prstGeom>
            <a:solidFill>
              <a:srgbClr val="499B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9" name="그림 28">
            <a:extLst>
              <a:ext uri="{FF2B5EF4-FFF2-40B4-BE49-F238E27FC236}">
                <a16:creationId xmlns:a16="http://schemas.microsoft.com/office/drawing/2014/main" id="{EBE156FA-9675-49E5-BCAF-09E4194AC409}"/>
              </a:ext>
            </a:extLst>
          </p:cNvPr>
          <p:cNvPicPr>
            <a:picLocks noChangeAspect="1"/>
          </p:cNvPicPr>
          <p:nvPr/>
        </p:nvPicPr>
        <p:blipFill rotWithShape="1">
          <a:blip r:embed="rId9"/>
          <a:srcRect l="2110" t="4198" r="1505" b="2939"/>
          <a:stretch/>
        </p:blipFill>
        <p:spPr>
          <a:xfrm>
            <a:off x="4317048" y="3758491"/>
            <a:ext cx="4533860" cy="2367369"/>
          </a:xfrm>
          <a:prstGeom prst="rect">
            <a:avLst/>
          </a:prstGeom>
        </p:spPr>
      </p:pic>
      <p:pic>
        <p:nvPicPr>
          <p:cNvPr id="38" name="그림 37">
            <a:extLst>
              <a:ext uri="{FF2B5EF4-FFF2-40B4-BE49-F238E27FC236}">
                <a16:creationId xmlns:a16="http://schemas.microsoft.com/office/drawing/2014/main" id="{0FB73E12-08AE-40B2-B36B-98625EF23C01}"/>
              </a:ext>
            </a:extLst>
          </p:cNvPr>
          <p:cNvPicPr>
            <a:picLocks noChangeAspect="1"/>
          </p:cNvPicPr>
          <p:nvPr/>
        </p:nvPicPr>
        <p:blipFill>
          <a:blip r:embed="rId10"/>
          <a:stretch>
            <a:fillRect/>
          </a:stretch>
        </p:blipFill>
        <p:spPr>
          <a:xfrm>
            <a:off x="-271834" y="3697406"/>
            <a:ext cx="4464968" cy="2595182"/>
          </a:xfrm>
          <a:prstGeom prst="rect">
            <a:avLst/>
          </a:prstGeom>
        </p:spPr>
      </p:pic>
      <p:sp>
        <p:nvSpPr>
          <p:cNvPr id="39" name="직사각형 38">
            <a:extLst>
              <a:ext uri="{FF2B5EF4-FFF2-40B4-BE49-F238E27FC236}">
                <a16:creationId xmlns:a16="http://schemas.microsoft.com/office/drawing/2014/main" id="{8F825FA8-82AB-46B3-B6D9-96A6930E9483}"/>
              </a:ext>
            </a:extLst>
          </p:cNvPr>
          <p:cNvSpPr/>
          <p:nvPr/>
        </p:nvSpPr>
        <p:spPr>
          <a:xfrm>
            <a:off x="9002715" y="3758490"/>
            <a:ext cx="3195035" cy="2436485"/>
          </a:xfrm>
          <a:prstGeom prst="rect">
            <a:avLst/>
          </a:prstGeom>
        </p:spPr>
        <p:style>
          <a:lnRef idx="3">
            <a:schemeClr val="lt1"/>
          </a:lnRef>
          <a:fillRef idx="1">
            <a:schemeClr val="accent1"/>
          </a:fillRef>
          <a:effectRef idx="1">
            <a:schemeClr val="accent1"/>
          </a:effectRef>
          <a:fontRef idx="minor">
            <a:schemeClr val="lt1"/>
          </a:fontRef>
        </p:style>
        <p:txBody>
          <a:bodyPr wrap="square">
            <a:noAutofit/>
          </a:bodyPr>
          <a:lstStyle/>
          <a:p>
            <a:r>
              <a:rPr lang="ko-KR" altLang="en-US" dirty="0"/>
              <a:t>http://www.ni.com/webcast/app/play_doc/p/id/1116/lang/ko/width/800/height/640/autostart/y/popup/y</a:t>
            </a:r>
          </a:p>
        </p:txBody>
      </p:sp>
      <p:sp>
        <p:nvSpPr>
          <p:cNvPr id="40" name="직사각형 39">
            <a:extLst>
              <a:ext uri="{FF2B5EF4-FFF2-40B4-BE49-F238E27FC236}">
                <a16:creationId xmlns:a16="http://schemas.microsoft.com/office/drawing/2014/main" id="{A80472D1-BC81-491F-90FA-BACBE4B88F96}"/>
              </a:ext>
            </a:extLst>
          </p:cNvPr>
          <p:cNvSpPr/>
          <p:nvPr/>
        </p:nvSpPr>
        <p:spPr>
          <a:xfrm>
            <a:off x="691890" y="103516"/>
            <a:ext cx="1710725" cy="369332"/>
          </a:xfrm>
          <a:prstGeom prst="rect">
            <a:avLst/>
          </a:prstGeom>
        </p:spPr>
        <p:txBody>
          <a:bodyPr wrap="none">
            <a:spAutoFit/>
          </a:bodyPr>
          <a:lstStyle/>
          <a:p>
            <a:r>
              <a:rPr lang="en-US" altLang="ko-KR" b="1" dirty="0" err="1">
                <a:solidFill>
                  <a:srgbClr val="333333"/>
                </a:solidFill>
                <a:latin typeface="Roboto Condensed"/>
              </a:rPr>
              <a:t>cRIO</a:t>
            </a:r>
            <a:r>
              <a:rPr lang="en-US" altLang="ko-KR" b="1" dirty="0">
                <a:solidFill>
                  <a:srgbClr val="333333"/>
                </a:solidFill>
                <a:latin typeface="Roboto Condensed"/>
              </a:rPr>
              <a:t> </a:t>
            </a:r>
            <a:r>
              <a:rPr lang="ko-KR" altLang="en-US" b="1" dirty="0">
                <a:solidFill>
                  <a:srgbClr val="333333"/>
                </a:solidFill>
                <a:latin typeface="Roboto Condensed"/>
              </a:rPr>
              <a:t>구성요소</a:t>
            </a:r>
            <a:endParaRPr lang="ko-KR" altLang="en-US" dirty="0"/>
          </a:p>
        </p:txBody>
      </p:sp>
      <p:sp>
        <p:nvSpPr>
          <p:cNvPr id="41" name="직사각형 40">
            <a:extLst>
              <a:ext uri="{FF2B5EF4-FFF2-40B4-BE49-F238E27FC236}">
                <a16:creationId xmlns:a16="http://schemas.microsoft.com/office/drawing/2014/main" id="{68D0F66A-C7F3-4822-8FA4-21AED5796608}"/>
              </a:ext>
            </a:extLst>
          </p:cNvPr>
          <p:cNvSpPr/>
          <p:nvPr/>
        </p:nvSpPr>
        <p:spPr>
          <a:xfrm>
            <a:off x="0" y="6485993"/>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ê´ë ¨ ì´ë¯¸ì§">
            <a:extLst>
              <a:ext uri="{FF2B5EF4-FFF2-40B4-BE49-F238E27FC236}">
                <a16:creationId xmlns:a16="http://schemas.microsoft.com/office/drawing/2014/main" id="{3F9C89AB-01D3-4019-9574-9A418F2097B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0209" t="20016" r="6478" b="6453"/>
          <a:stretch/>
        </p:blipFill>
        <p:spPr bwMode="auto">
          <a:xfrm>
            <a:off x="7493602" y="2199460"/>
            <a:ext cx="762054" cy="672578"/>
          </a:xfrm>
          <a:prstGeom prst="rect">
            <a:avLst/>
          </a:prstGeom>
          <a:noFill/>
          <a:extLst>
            <a:ext uri="{909E8E84-426E-40DD-AFC4-6F175D3DCCD1}">
              <a14:hiddenFill xmlns:a14="http://schemas.microsoft.com/office/drawing/2010/main">
                <a:solidFill>
                  <a:srgbClr val="FFFFFF"/>
                </a:solidFill>
              </a14:hiddenFill>
            </a:ext>
          </a:extLst>
        </p:spPr>
      </p:pic>
      <p:sp>
        <p:nvSpPr>
          <p:cNvPr id="46" name="직사각형 45">
            <a:extLst>
              <a:ext uri="{FF2B5EF4-FFF2-40B4-BE49-F238E27FC236}">
                <a16:creationId xmlns:a16="http://schemas.microsoft.com/office/drawing/2014/main" id="{CC788F78-3D0A-41ED-890E-0B0871A35106}"/>
              </a:ext>
            </a:extLst>
          </p:cNvPr>
          <p:cNvSpPr/>
          <p:nvPr/>
        </p:nvSpPr>
        <p:spPr>
          <a:xfrm>
            <a:off x="452760" y="112761"/>
            <a:ext cx="11286479" cy="59505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삭제 페이지</a:t>
            </a:r>
          </a:p>
        </p:txBody>
      </p:sp>
    </p:spTree>
    <p:extLst>
      <p:ext uri="{BB962C8B-B14F-4D97-AF65-F5344CB8AC3E}">
        <p14:creationId xmlns:p14="http://schemas.microsoft.com/office/powerpoint/2010/main" val="1224589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사각형: 둥근 모서리 41">
            <a:extLst>
              <a:ext uri="{FF2B5EF4-FFF2-40B4-BE49-F238E27FC236}">
                <a16:creationId xmlns:a16="http://schemas.microsoft.com/office/drawing/2014/main" id="{6D238469-FFF5-48C5-BCDE-458E4AF7801E}"/>
              </a:ext>
            </a:extLst>
          </p:cNvPr>
          <p:cNvSpPr/>
          <p:nvPr/>
        </p:nvSpPr>
        <p:spPr>
          <a:xfrm>
            <a:off x="8937351" y="1233446"/>
            <a:ext cx="2012589" cy="2499710"/>
          </a:xfrm>
          <a:prstGeom prst="roundRect">
            <a:avLst>
              <a:gd name="adj" fmla="val 65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사각형: 둥근 모서리 4">
            <a:extLst>
              <a:ext uri="{FF2B5EF4-FFF2-40B4-BE49-F238E27FC236}">
                <a16:creationId xmlns:a16="http://schemas.microsoft.com/office/drawing/2014/main" id="{3EB888CD-09C9-4110-93A9-982D423019DE}"/>
              </a:ext>
            </a:extLst>
          </p:cNvPr>
          <p:cNvSpPr/>
          <p:nvPr/>
        </p:nvSpPr>
        <p:spPr>
          <a:xfrm>
            <a:off x="1977217" y="1233446"/>
            <a:ext cx="5636724" cy="2499710"/>
          </a:xfrm>
          <a:prstGeom prst="roundRect">
            <a:avLst>
              <a:gd name="adj" fmla="val 65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사각형: 둥근 모서리 5">
            <a:extLst>
              <a:ext uri="{FF2B5EF4-FFF2-40B4-BE49-F238E27FC236}">
                <a16:creationId xmlns:a16="http://schemas.microsoft.com/office/drawing/2014/main" id="{0720F1AF-7793-478D-A302-30AF73DFDFBF}"/>
              </a:ext>
            </a:extLst>
          </p:cNvPr>
          <p:cNvSpPr/>
          <p:nvPr/>
        </p:nvSpPr>
        <p:spPr>
          <a:xfrm>
            <a:off x="2280571" y="1754401"/>
            <a:ext cx="1856341" cy="672578"/>
          </a:xfrm>
          <a:prstGeom prst="roundRect">
            <a:avLst>
              <a:gd name="adj" fmla="val 4452"/>
            </a:avLst>
          </a:prstGeom>
          <a:solidFill>
            <a:srgbClr val="499B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latin typeface="맑은 고딕" panose="020B0503020000020004" pitchFamily="50" charset="-127"/>
                <a:ea typeface="맑은 고딕" panose="020B0503020000020004" pitchFamily="50" charset="-127"/>
              </a:rPr>
              <a:t>센서 </a:t>
            </a:r>
            <a:r>
              <a:rPr lang="en-US" altLang="ko-KR" sz="1600" b="1" dirty="0">
                <a:latin typeface="맑은 고딕" panose="020B0503020000020004" pitchFamily="50" charset="-127"/>
                <a:ea typeface="맑은 고딕" panose="020B0503020000020004" pitchFamily="50" charset="-127"/>
              </a:rPr>
              <a:t>&amp; </a:t>
            </a:r>
            <a:r>
              <a:rPr lang="ko-KR" altLang="en-US" sz="1600" b="1" dirty="0">
                <a:latin typeface="맑은 고딕" panose="020B0503020000020004" pitchFamily="50" charset="-127"/>
                <a:ea typeface="맑은 고딕" panose="020B0503020000020004" pitchFamily="50" charset="-127"/>
              </a:rPr>
              <a:t>신호</a:t>
            </a:r>
          </a:p>
        </p:txBody>
      </p:sp>
      <p:sp>
        <p:nvSpPr>
          <p:cNvPr id="7" name="사각형: 둥근 모서리 6">
            <a:extLst>
              <a:ext uri="{FF2B5EF4-FFF2-40B4-BE49-F238E27FC236}">
                <a16:creationId xmlns:a16="http://schemas.microsoft.com/office/drawing/2014/main" id="{96EE32C6-F1CC-40BD-B761-B14C6DB366DF}"/>
              </a:ext>
            </a:extLst>
          </p:cNvPr>
          <p:cNvSpPr/>
          <p:nvPr/>
        </p:nvSpPr>
        <p:spPr>
          <a:xfrm>
            <a:off x="5656370" y="1754401"/>
            <a:ext cx="1856341" cy="672578"/>
          </a:xfrm>
          <a:prstGeom prst="roundRect">
            <a:avLst>
              <a:gd name="adj" fmla="val 4452"/>
            </a:avLst>
          </a:prstGeom>
          <a:solidFill>
            <a:srgbClr val="499B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err="1">
                <a:latin typeface="맑은 고딕" panose="020B0503020000020004" pitchFamily="50" charset="-127"/>
                <a:ea typeface="맑은 고딕" panose="020B0503020000020004" pitchFamily="50" charset="-127"/>
              </a:rPr>
              <a:t>cRIO</a:t>
            </a:r>
            <a:r>
              <a:rPr lang="en-US" altLang="ko-KR" sz="1600" b="1" dirty="0">
                <a:latin typeface="맑은 고딕" panose="020B0503020000020004" pitchFamily="50" charset="-127"/>
                <a:ea typeface="맑은 고딕" panose="020B0503020000020004" pitchFamily="50" charset="-127"/>
              </a:rPr>
              <a:t> </a:t>
            </a:r>
            <a:r>
              <a:rPr lang="ko-KR" altLang="en-US" sz="1600" b="1" dirty="0">
                <a:latin typeface="맑은 고딕" panose="020B0503020000020004" pitchFamily="50" charset="-127"/>
                <a:ea typeface="맑은 고딕" panose="020B0503020000020004" pitchFamily="50" charset="-127"/>
              </a:rPr>
              <a:t>하드웨어</a:t>
            </a:r>
          </a:p>
        </p:txBody>
      </p:sp>
      <p:sp>
        <p:nvSpPr>
          <p:cNvPr id="8" name="사각형: 둥근 모서리 7">
            <a:extLst>
              <a:ext uri="{FF2B5EF4-FFF2-40B4-BE49-F238E27FC236}">
                <a16:creationId xmlns:a16="http://schemas.microsoft.com/office/drawing/2014/main" id="{1108EADF-2577-4D42-9A59-B133C76CAF91}"/>
              </a:ext>
            </a:extLst>
          </p:cNvPr>
          <p:cNvSpPr/>
          <p:nvPr/>
        </p:nvSpPr>
        <p:spPr>
          <a:xfrm>
            <a:off x="9032171" y="1754401"/>
            <a:ext cx="1856341" cy="672578"/>
          </a:xfrm>
          <a:prstGeom prst="roundRect">
            <a:avLst>
              <a:gd name="adj" fmla="val 4452"/>
            </a:avLst>
          </a:prstGeom>
          <a:solidFill>
            <a:srgbClr val="499B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latin typeface="맑은 고딕" panose="020B0503020000020004" pitchFamily="50" charset="-127"/>
                <a:ea typeface="맑은 고딕" panose="020B0503020000020004" pitchFamily="50" charset="-127"/>
              </a:rPr>
              <a:t>소프트웨어</a:t>
            </a:r>
          </a:p>
        </p:txBody>
      </p:sp>
      <p:cxnSp>
        <p:nvCxnSpPr>
          <p:cNvPr id="9" name="직선 화살표 연결선 8">
            <a:extLst>
              <a:ext uri="{FF2B5EF4-FFF2-40B4-BE49-F238E27FC236}">
                <a16:creationId xmlns:a16="http://schemas.microsoft.com/office/drawing/2014/main" id="{54C3B16C-34AC-4309-B8BB-B49882061777}"/>
              </a:ext>
            </a:extLst>
          </p:cNvPr>
          <p:cNvCxnSpPr>
            <a:cxnSpLocks/>
          </p:cNvCxnSpPr>
          <p:nvPr/>
        </p:nvCxnSpPr>
        <p:spPr>
          <a:xfrm>
            <a:off x="4449066" y="2096510"/>
            <a:ext cx="895150" cy="0"/>
          </a:xfrm>
          <a:prstGeom prst="straightConnector1">
            <a:avLst/>
          </a:prstGeom>
          <a:ln w="508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Picture 4" descr="sensorì ëí ì´ë¯¸ì§ ê²ìê²°ê³¼">
            <a:extLst>
              <a:ext uri="{FF2B5EF4-FFF2-40B4-BE49-F238E27FC236}">
                <a16:creationId xmlns:a16="http://schemas.microsoft.com/office/drawing/2014/main" id="{98DD0F1B-0BB9-4C8F-A2AE-46A40512E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9971" y="2492051"/>
            <a:ext cx="888886" cy="60317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ì¼ìì ëí ì´ë¯¸ì§ ê²ìê²°ê³¼">
            <a:extLst>
              <a:ext uri="{FF2B5EF4-FFF2-40B4-BE49-F238E27FC236}">
                <a16:creationId xmlns:a16="http://schemas.microsoft.com/office/drawing/2014/main" id="{ED09E8BB-5606-4415-B489-CB5B76DF98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1662" y="3123974"/>
            <a:ext cx="721906" cy="50894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2" descr="ê´ë ¨ ì´ë¯¸ì§">
            <a:extLst>
              <a:ext uri="{FF2B5EF4-FFF2-40B4-BE49-F238E27FC236}">
                <a16:creationId xmlns:a16="http://schemas.microsoft.com/office/drawing/2014/main" id="{A8778780-9FC3-4F02-A16F-07FE3045D6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6319" y="3159711"/>
            <a:ext cx="700494" cy="4411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ìì½ëì ëí ì´ë¯¸ì§ ê²ìê²°ê³¼">
            <a:extLst>
              <a:ext uri="{FF2B5EF4-FFF2-40B4-BE49-F238E27FC236}">
                <a16:creationId xmlns:a16="http://schemas.microsoft.com/office/drawing/2014/main" id="{1C48E1D3-16E5-4B80-9EEE-751D976A9B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4143" y="3030519"/>
            <a:ext cx="742612" cy="69585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6" descr="ëª¨í°ì ëí ì´ë¯¸ì§ ê²ìê²°ê³¼">
            <a:extLst>
              <a:ext uri="{FF2B5EF4-FFF2-40B4-BE49-F238E27FC236}">
                <a16:creationId xmlns:a16="http://schemas.microsoft.com/office/drawing/2014/main" id="{D5BB74AD-9999-48A2-BC90-E9667C59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5578" y="2400926"/>
            <a:ext cx="964064" cy="723048"/>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97B53E9-D7BE-49E0-88CB-5F7FA19ED3E4}"/>
              </a:ext>
            </a:extLst>
          </p:cNvPr>
          <p:cNvSpPr txBox="1"/>
          <p:nvPr/>
        </p:nvSpPr>
        <p:spPr>
          <a:xfrm>
            <a:off x="9301775" y="794687"/>
            <a:ext cx="5492209" cy="369332"/>
          </a:xfrm>
          <a:prstGeom prst="rect">
            <a:avLst/>
          </a:prstGeom>
          <a:noFill/>
        </p:spPr>
        <p:txBody>
          <a:bodyPr wrap="none" rtlCol="0">
            <a:spAutoFit/>
          </a:bodyPr>
          <a:lstStyle/>
          <a:p>
            <a:r>
              <a:rPr lang="ko-KR" altLang="en-US" dirty="0">
                <a:highlight>
                  <a:srgbClr val="FFFF00"/>
                </a:highlight>
              </a:rPr>
              <a:t>이미지들 흰색배경 삭제 후</a:t>
            </a:r>
            <a:r>
              <a:rPr lang="en-US" altLang="ko-KR" dirty="0">
                <a:highlight>
                  <a:srgbClr val="FFFF00"/>
                </a:highlight>
              </a:rPr>
              <a:t>, </a:t>
            </a:r>
            <a:r>
              <a:rPr lang="ko-KR" altLang="en-US" dirty="0">
                <a:highlight>
                  <a:srgbClr val="FFFF00"/>
                </a:highlight>
              </a:rPr>
              <a:t>정리 부탁드리겠습니다</a:t>
            </a:r>
            <a:r>
              <a:rPr lang="en-US" altLang="ko-KR" dirty="0">
                <a:highlight>
                  <a:srgbClr val="FFFF00"/>
                </a:highlight>
              </a:rPr>
              <a:t>.</a:t>
            </a:r>
            <a:endParaRPr lang="ko-KR" altLang="en-US" dirty="0">
              <a:highlight>
                <a:srgbClr val="FFFF00"/>
              </a:highlight>
            </a:endParaRPr>
          </a:p>
        </p:txBody>
      </p:sp>
      <p:sp>
        <p:nvSpPr>
          <p:cNvPr id="31" name="화살표: 왼쪽 30">
            <a:extLst>
              <a:ext uri="{FF2B5EF4-FFF2-40B4-BE49-F238E27FC236}">
                <a16:creationId xmlns:a16="http://schemas.microsoft.com/office/drawing/2014/main" id="{307134D2-B955-4CF5-833E-8D1AE28DE0ED}"/>
              </a:ext>
            </a:extLst>
          </p:cNvPr>
          <p:cNvSpPr/>
          <p:nvPr/>
        </p:nvSpPr>
        <p:spPr>
          <a:xfrm>
            <a:off x="7824865" y="2030509"/>
            <a:ext cx="950278" cy="150574"/>
          </a:xfrm>
          <a:prstGeom prst="leftArrow">
            <a:avLst>
              <a:gd name="adj1" fmla="val 50000"/>
              <a:gd name="adj2" fmla="val 10711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0" name="Picture 10" descr="http://s7d5.scene7.com/is/image/ni/07021301_LabVIEW_TestStand_16x9?&amp;$ni-card-lg$">
            <a:extLst>
              <a:ext uri="{FF2B5EF4-FFF2-40B4-BE49-F238E27FC236}">
                <a16:creationId xmlns:a16="http://schemas.microsoft.com/office/drawing/2014/main" id="{CBB3F0ED-B618-4795-94EA-DF0C87AD657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4741"/>
          <a:stretch/>
        </p:blipFill>
        <p:spPr bwMode="auto">
          <a:xfrm>
            <a:off x="9055066" y="2506488"/>
            <a:ext cx="1833446" cy="108264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직선 화살표 연결선 31">
            <a:extLst>
              <a:ext uri="{FF2B5EF4-FFF2-40B4-BE49-F238E27FC236}">
                <a16:creationId xmlns:a16="http://schemas.microsoft.com/office/drawing/2014/main" id="{8E986F94-EDEA-46A5-93CF-F940CDFE1E17}"/>
              </a:ext>
            </a:extLst>
          </p:cNvPr>
          <p:cNvCxnSpPr>
            <a:cxnSpLocks/>
          </p:cNvCxnSpPr>
          <p:nvPr/>
        </p:nvCxnSpPr>
        <p:spPr>
          <a:xfrm>
            <a:off x="14437229" y="1835911"/>
            <a:ext cx="895150" cy="0"/>
          </a:xfrm>
          <a:prstGeom prst="straightConnector1">
            <a:avLst/>
          </a:prstGeom>
          <a:ln w="508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D644230D-5A20-433B-B024-2A23DD720786}"/>
              </a:ext>
            </a:extLst>
          </p:cNvPr>
          <p:cNvSpPr/>
          <p:nvPr/>
        </p:nvSpPr>
        <p:spPr>
          <a:xfrm>
            <a:off x="13805772" y="3198206"/>
            <a:ext cx="631457" cy="927640"/>
          </a:xfrm>
          <a:prstGeom prst="downArrow">
            <a:avLst/>
          </a:prstGeom>
          <a:solidFill>
            <a:srgbClr val="499B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이등변 삼각형 33">
            <a:extLst>
              <a:ext uri="{FF2B5EF4-FFF2-40B4-BE49-F238E27FC236}">
                <a16:creationId xmlns:a16="http://schemas.microsoft.com/office/drawing/2014/main" id="{6DABEF8B-50C5-451E-88EB-CBFA8B16B90C}"/>
              </a:ext>
            </a:extLst>
          </p:cNvPr>
          <p:cNvSpPr/>
          <p:nvPr/>
        </p:nvSpPr>
        <p:spPr>
          <a:xfrm>
            <a:off x="4279060" y="2240825"/>
            <a:ext cx="4623249" cy="848394"/>
          </a:xfrm>
          <a:prstGeom prst="triangle">
            <a:avLst/>
          </a:prstGeom>
          <a:solidFill>
            <a:srgbClr val="499B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7" name="그룹 36">
            <a:extLst>
              <a:ext uri="{FF2B5EF4-FFF2-40B4-BE49-F238E27FC236}">
                <a16:creationId xmlns:a16="http://schemas.microsoft.com/office/drawing/2014/main" id="{F3AA618D-A6FA-416C-90F3-80EA88F744A7}"/>
              </a:ext>
            </a:extLst>
          </p:cNvPr>
          <p:cNvGrpSpPr/>
          <p:nvPr/>
        </p:nvGrpSpPr>
        <p:grpSpPr>
          <a:xfrm>
            <a:off x="4274286" y="3089219"/>
            <a:ext cx="4623249" cy="2483345"/>
            <a:chOff x="1717166" y="4309398"/>
            <a:chExt cx="4623249" cy="2483345"/>
          </a:xfrm>
        </p:grpSpPr>
        <p:sp>
          <p:nvSpPr>
            <p:cNvPr id="35" name="사각형: 둥근 모서리 34">
              <a:extLst>
                <a:ext uri="{FF2B5EF4-FFF2-40B4-BE49-F238E27FC236}">
                  <a16:creationId xmlns:a16="http://schemas.microsoft.com/office/drawing/2014/main" id="{3B2609D6-BCCF-497A-AF8B-D5ADECEB8D2E}"/>
                </a:ext>
              </a:extLst>
            </p:cNvPr>
            <p:cNvSpPr/>
            <p:nvPr/>
          </p:nvSpPr>
          <p:spPr>
            <a:xfrm>
              <a:off x="1717166" y="4320834"/>
              <a:ext cx="4623249" cy="2471909"/>
            </a:xfrm>
            <a:prstGeom prst="roundRect">
              <a:avLst>
                <a:gd name="adj" fmla="val 4016"/>
              </a:avLst>
            </a:prstGeom>
            <a:solidFill>
              <a:srgbClr val="499B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직사각형 35">
              <a:extLst>
                <a:ext uri="{FF2B5EF4-FFF2-40B4-BE49-F238E27FC236}">
                  <a16:creationId xmlns:a16="http://schemas.microsoft.com/office/drawing/2014/main" id="{D6E2C521-A5AB-45B1-B950-EC3E2032C9C2}"/>
                </a:ext>
              </a:extLst>
            </p:cNvPr>
            <p:cNvSpPr/>
            <p:nvPr/>
          </p:nvSpPr>
          <p:spPr>
            <a:xfrm>
              <a:off x="1717166" y="4309398"/>
              <a:ext cx="4623249" cy="1219109"/>
            </a:xfrm>
            <a:prstGeom prst="rect">
              <a:avLst/>
            </a:prstGeom>
            <a:solidFill>
              <a:srgbClr val="499B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9" name="그림 28">
            <a:extLst>
              <a:ext uri="{FF2B5EF4-FFF2-40B4-BE49-F238E27FC236}">
                <a16:creationId xmlns:a16="http://schemas.microsoft.com/office/drawing/2014/main" id="{EBE156FA-9675-49E5-BCAF-09E4194AC409}"/>
              </a:ext>
            </a:extLst>
          </p:cNvPr>
          <p:cNvPicPr>
            <a:picLocks noChangeAspect="1"/>
          </p:cNvPicPr>
          <p:nvPr/>
        </p:nvPicPr>
        <p:blipFill rotWithShape="1">
          <a:blip r:embed="rId8"/>
          <a:srcRect l="2110" t="4198" r="1505" b="2939"/>
          <a:stretch/>
        </p:blipFill>
        <p:spPr>
          <a:xfrm>
            <a:off x="4317048" y="3136079"/>
            <a:ext cx="4533860" cy="2367369"/>
          </a:xfrm>
          <a:prstGeom prst="rect">
            <a:avLst/>
          </a:prstGeom>
        </p:spPr>
      </p:pic>
      <p:pic>
        <p:nvPicPr>
          <p:cNvPr id="38" name="그림 37">
            <a:extLst>
              <a:ext uri="{FF2B5EF4-FFF2-40B4-BE49-F238E27FC236}">
                <a16:creationId xmlns:a16="http://schemas.microsoft.com/office/drawing/2014/main" id="{0FB73E12-08AE-40B2-B36B-98625EF23C01}"/>
              </a:ext>
            </a:extLst>
          </p:cNvPr>
          <p:cNvPicPr>
            <a:picLocks noChangeAspect="1"/>
          </p:cNvPicPr>
          <p:nvPr/>
        </p:nvPicPr>
        <p:blipFill>
          <a:blip r:embed="rId9"/>
          <a:stretch>
            <a:fillRect/>
          </a:stretch>
        </p:blipFill>
        <p:spPr>
          <a:xfrm>
            <a:off x="-271834" y="3697406"/>
            <a:ext cx="4464968" cy="2595182"/>
          </a:xfrm>
          <a:prstGeom prst="rect">
            <a:avLst/>
          </a:prstGeom>
        </p:spPr>
      </p:pic>
      <p:sp>
        <p:nvSpPr>
          <p:cNvPr id="39" name="직사각형 38">
            <a:extLst>
              <a:ext uri="{FF2B5EF4-FFF2-40B4-BE49-F238E27FC236}">
                <a16:creationId xmlns:a16="http://schemas.microsoft.com/office/drawing/2014/main" id="{8F825FA8-82AB-46B3-B6D9-96A6930E9483}"/>
              </a:ext>
            </a:extLst>
          </p:cNvPr>
          <p:cNvSpPr/>
          <p:nvPr/>
        </p:nvSpPr>
        <p:spPr>
          <a:xfrm>
            <a:off x="9002715" y="3758490"/>
            <a:ext cx="3195035" cy="2436485"/>
          </a:xfrm>
          <a:prstGeom prst="rect">
            <a:avLst/>
          </a:prstGeom>
        </p:spPr>
        <p:style>
          <a:lnRef idx="3">
            <a:schemeClr val="lt1"/>
          </a:lnRef>
          <a:fillRef idx="1">
            <a:schemeClr val="accent1"/>
          </a:fillRef>
          <a:effectRef idx="1">
            <a:schemeClr val="accent1"/>
          </a:effectRef>
          <a:fontRef idx="minor">
            <a:schemeClr val="lt1"/>
          </a:fontRef>
        </p:style>
        <p:txBody>
          <a:bodyPr wrap="square">
            <a:noAutofit/>
          </a:bodyPr>
          <a:lstStyle/>
          <a:p>
            <a:r>
              <a:rPr lang="ko-KR" altLang="en-US" dirty="0"/>
              <a:t>http://www.ni.com/webcast/app/play_doc/p/id/1116/lang/ko/width/800/height/640/autostart/y/popup/y</a:t>
            </a:r>
          </a:p>
        </p:txBody>
      </p:sp>
      <p:sp>
        <p:nvSpPr>
          <p:cNvPr id="40" name="직사각형 39">
            <a:extLst>
              <a:ext uri="{FF2B5EF4-FFF2-40B4-BE49-F238E27FC236}">
                <a16:creationId xmlns:a16="http://schemas.microsoft.com/office/drawing/2014/main" id="{A80472D1-BC81-491F-90FA-BACBE4B88F96}"/>
              </a:ext>
            </a:extLst>
          </p:cNvPr>
          <p:cNvSpPr/>
          <p:nvPr/>
        </p:nvSpPr>
        <p:spPr>
          <a:xfrm>
            <a:off x="691890" y="103516"/>
            <a:ext cx="1710725" cy="369332"/>
          </a:xfrm>
          <a:prstGeom prst="rect">
            <a:avLst/>
          </a:prstGeom>
        </p:spPr>
        <p:txBody>
          <a:bodyPr wrap="none">
            <a:spAutoFit/>
          </a:bodyPr>
          <a:lstStyle/>
          <a:p>
            <a:r>
              <a:rPr lang="en-US" altLang="ko-KR" b="1" dirty="0" err="1">
                <a:solidFill>
                  <a:srgbClr val="333333"/>
                </a:solidFill>
                <a:latin typeface="Roboto Condensed"/>
              </a:rPr>
              <a:t>cRIO</a:t>
            </a:r>
            <a:r>
              <a:rPr lang="en-US" altLang="ko-KR" b="1" dirty="0">
                <a:solidFill>
                  <a:srgbClr val="333333"/>
                </a:solidFill>
                <a:latin typeface="Roboto Condensed"/>
              </a:rPr>
              <a:t> </a:t>
            </a:r>
            <a:r>
              <a:rPr lang="ko-KR" altLang="en-US" b="1" dirty="0">
                <a:solidFill>
                  <a:srgbClr val="333333"/>
                </a:solidFill>
                <a:latin typeface="Roboto Condensed"/>
              </a:rPr>
              <a:t>구성요소</a:t>
            </a:r>
            <a:endParaRPr lang="ko-KR" altLang="en-US" dirty="0"/>
          </a:p>
        </p:txBody>
      </p:sp>
      <p:sp>
        <p:nvSpPr>
          <p:cNvPr id="41" name="직사각형 40">
            <a:extLst>
              <a:ext uri="{FF2B5EF4-FFF2-40B4-BE49-F238E27FC236}">
                <a16:creationId xmlns:a16="http://schemas.microsoft.com/office/drawing/2014/main" id="{68D0F66A-C7F3-4822-8FA4-21AED5796608}"/>
              </a:ext>
            </a:extLst>
          </p:cNvPr>
          <p:cNvSpPr/>
          <p:nvPr/>
        </p:nvSpPr>
        <p:spPr>
          <a:xfrm>
            <a:off x="0" y="6485993"/>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652CCE69-3F59-4B1E-B68A-25B8AD4E2F16}"/>
              </a:ext>
            </a:extLst>
          </p:cNvPr>
          <p:cNvGrpSpPr/>
          <p:nvPr/>
        </p:nvGrpSpPr>
        <p:grpSpPr>
          <a:xfrm>
            <a:off x="3968471" y="612616"/>
            <a:ext cx="5232140" cy="3020303"/>
            <a:chOff x="3968471" y="612616"/>
            <a:chExt cx="5232140" cy="3020303"/>
          </a:xfrm>
        </p:grpSpPr>
        <p:sp>
          <p:nvSpPr>
            <p:cNvPr id="12" name="사각형: 둥근 모서리 11">
              <a:extLst>
                <a:ext uri="{FF2B5EF4-FFF2-40B4-BE49-F238E27FC236}">
                  <a16:creationId xmlns:a16="http://schemas.microsoft.com/office/drawing/2014/main" id="{B2F2E538-CA83-4379-8734-F3FED3815220}"/>
                </a:ext>
              </a:extLst>
            </p:cNvPr>
            <p:cNvSpPr/>
            <p:nvPr/>
          </p:nvSpPr>
          <p:spPr>
            <a:xfrm>
              <a:off x="3968471" y="612617"/>
              <a:ext cx="1856341" cy="3020302"/>
            </a:xfrm>
            <a:prstGeom prst="roundRect">
              <a:avLst>
                <a:gd name="adj" fmla="val 4452"/>
              </a:avLst>
            </a:prstGeom>
            <a:solidFill>
              <a:schemeClr val="bg1">
                <a:alpha val="5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B49DF5E-547B-4A6C-A49C-4E396EE2C1C5}"/>
                </a:ext>
              </a:extLst>
            </p:cNvPr>
            <p:cNvSpPr/>
            <p:nvPr/>
          </p:nvSpPr>
          <p:spPr>
            <a:xfrm>
              <a:off x="4070935" y="725260"/>
              <a:ext cx="1651414" cy="369332"/>
            </a:xfrm>
            <a:prstGeom prst="rect">
              <a:avLst/>
            </a:prstGeom>
          </p:spPr>
          <p:txBody>
            <a:bodyPr wrap="none">
              <a:spAutoFit/>
            </a:bodyPr>
            <a:lstStyle/>
            <a:p>
              <a:pPr algn="ctr"/>
              <a:r>
                <a:rPr lang="ko-KR" altLang="en-US" dirty="0">
                  <a:solidFill>
                    <a:schemeClr val="bg2">
                      <a:lumMod val="50000"/>
                    </a:schemeClr>
                  </a:solidFill>
                  <a:latin typeface="맑은 고딕" panose="020B0503020000020004" pitchFamily="50" charset="-127"/>
                  <a:ea typeface="맑은 고딕" panose="020B0503020000020004" pitchFamily="50" charset="-127"/>
                </a:rPr>
                <a:t>신호 </a:t>
              </a:r>
              <a:r>
                <a:rPr lang="ko-KR" altLang="en-US" dirty="0" err="1">
                  <a:solidFill>
                    <a:schemeClr val="bg2">
                      <a:lumMod val="50000"/>
                    </a:schemeClr>
                  </a:solidFill>
                  <a:latin typeface="맑은 고딕" panose="020B0503020000020004" pitchFamily="50" charset="-127"/>
                  <a:ea typeface="맑은 고딕" panose="020B0503020000020004" pitchFamily="50" charset="-127"/>
                </a:rPr>
                <a:t>컨디셔닝</a:t>
              </a:r>
              <a:endParaRPr lang="ko-KR" altLang="en-US" dirty="0">
                <a:solidFill>
                  <a:schemeClr val="bg2">
                    <a:lumMod val="50000"/>
                  </a:schemeClr>
                </a:solidFill>
                <a:latin typeface="맑은 고딕" panose="020B0503020000020004" pitchFamily="50" charset="-127"/>
                <a:ea typeface="맑은 고딕" panose="020B0503020000020004" pitchFamily="50" charset="-127"/>
              </a:endParaRPr>
            </a:p>
          </p:txBody>
        </p:sp>
        <p:sp>
          <p:nvSpPr>
            <p:cNvPr id="15" name="직사각형 14">
              <a:extLst>
                <a:ext uri="{FF2B5EF4-FFF2-40B4-BE49-F238E27FC236}">
                  <a16:creationId xmlns:a16="http://schemas.microsoft.com/office/drawing/2014/main" id="{A60B1621-72EA-4A5E-BA1F-A095B74729CF}"/>
                </a:ext>
              </a:extLst>
            </p:cNvPr>
            <p:cNvSpPr/>
            <p:nvPr/>
          </p:nvSpPr>
          <p:spPr>
            <a:xfrm>
              <a:off x="4113415" y="1313730"/>
              <a:ext cx="1566454" cy="307777"/>
            </a:xfrm>
            <a:prstGeom prst="rect">
              <a:avLst/>
            </a:prstGeom>
          </p:spPr>
          <p:txBody>
            <a:bodyPr wrap="none">
              <a:spAutoFit/>
            </a:bodyPr>
            <a:lstStyle/>
            <a:p>
              <a:pPr algn="ctr"/>
              <a:r>
                <a:rPr lang="ko-KR" altLang="en-US" sz="1400" dirty="0">
                  <a:solidFill>
                    <a:schemeClr val="bg2">
                      <a:lumMod val="50000"/>
                    </a:schemeClr>
                  </a:solidFill>
                  <a:latin typeface="맑은 고딕" panose="020B0503020000020004" pitchFamily="50" charset="-127"/>
                  <a:ea typeface="맑은 고딕" panose="020B0503020000020004" pitchFamily="50" charset="-127"/>
                </a:rPr>
                <a:t>프런트 </a:t>
              </a:r>
              <a:r>
                <a:rPr lang="ko-KR" altLang="en-US" sz="1400" dirty="0" err="1">
                  <a:solidFill>
                    <a:schemeClr val="bg2">
                      <a:lumMod val="50000"/>
                    </a:schemeClr>
                  </a:solidFill>
                  <a:latin typeface="맑은 고딕" panose="020B0503020000020004" pitchFamily="50" charset="-127"/>
                  <a:ea typeface="맑은 고딕" panose="020B0503020000020004" pitchFamily="50" charset="-127"/>
                </a:rPr>
                <a:t>앤드</a:t>
              </a:r>
              <a:r>
                <a:rPr lang="ko-KR" altLang="en-US" sz="1400" dirty="0">
                  <a:solidFill>
                    <a:schemeClr val="bg2">
                      <a:lumMod val="50000"/>
                    </a:schemeClr>
                  </a:solidFill>
                  <a:latin typeface="맑은 고딕" panose="020B0503020000020004" pitchFamily="50" charset="-127"/>
                  <a:ea typeface="맑은 고딕" panose="020B0503020000020004" pitchFamily="50" charset="-127"/>
                </a:rPr>
                <a:t> 통합</a:t>
              </a:r>
            </a:p>
          </p:txBody>
        </p:sp>
        <p:sp>
          <p:nvSpPr>
            <p:cNvPr id="11" name="사각형: 둥근 모서리 10">
              <a:extLst>
                <a:ext uri="{FF2B5EF4-FFF2-40B4-BE49-F238E27FC236}">
                  <a16:creationId xmlns:a16="http://schemas.microsoft.com/office/drawing/2014/main" id="{0B8D0FC6-31D3-4905-9A8B-283A539DE85A}"/>
                </a:ext>
              </a:extLst>
            </p:cNvPr>
            <p:cNvSpPr/>
            <p:nvPr/>
          </p:nvSpPr>
          <p:spPr>
            <a:xfrm>
              <a:off x="7344270" y="612616"/>
              <a:ext cx="1856341" cy="2988235"/>
            </a:xfrm>
            <a:prstGeom prst="roundRect">
              <a:avLst>
                <a:gd name="adj" fmla="val 4452"/>
              </a:avLst>
            </a:prstGeom>
            <a:solidFill>
              <a:schemeClr val="bg1">
                <a:alpha val="5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2506681F-D88B-458D-8202-96B81D80368D}"/>
                </a:ext>
              </a:extLst>
            </p:cNvPr>
            <p:cNvSpPr/>
            <p:nvPr/>
          </p:nvSpPr>
          <p:spPr>
            <a:xfrm>
              <a:off x="7769740" y="725260"/>
              <a:ext cx="1005403" cy="369332"/>
            </a:xfrm>
            <a:prstGeom prst="rect">
              <a:avLst/>
            </a:prstGeom>
          </p:spPr>
          <p:txBody>
            <a:bodyPr wrap="none">
              <a:spAutoFit/>
            </a:bodyPr>
            <a:lstStyle/>
            <a:p>
              <a:pPr algn="ctr"/>
              <a:r>
                <a:rPr lang="en-US" altLang="ko-KR" dirty="0">
                  <a:solidFill>
                    <a:schemeClr val="bg2">
                      <a:lumMod val="50000"/>
                    </a:schemeClr>
                  </a:solidFill>
                  <a:latin typeface="맑은 고딕" panose="020B0503020000020004" pitchFamily="50" charset="-127"/>
                  <a:ea typeface="맑은 고딕" panose="020B0503020000020004" pitchFamily="50" charset="-127"/>
                </a:rPr>
                <a:t>PC </a:t>
              </a:r>
              <a:r>
                <a:rPr lang="ko-KR" altLang="en-US" dirty="0">
                  <a:solidFill>
                    <a:schemeClr val="bg2">
                      <a:lumMod val="50000"/>
                    </a:schemeClr>
                  </a:solidFill>
                  <a:latin typeface="맑은 고딕" panose="020B0503020000020004" pitchFamily="50" charset="-127"/>
                  <a:ea typeface="맑은 고딕" panose="020B0503020000020004" pitchFamily="50" charset="-127"/>
                </a:rPr>
                <a:t>버스</a:t>
              </a:r>
            </a:p>
          </p:txBody>
        </p:sp>
        <p:sp>
          <p:nvSpPr>
            <p:cNvPr id="16" name="직사각형 15">
              <a:extLst>
                <a:ext uri="{FF2B5EF4-FFF2-40B4-BE49-F238E27FC236}">
                  <a16:creationId xmlns:a16="http://schemas.microsoft.com/office/drawing/2014/main" id="{ECE5795D-4445-45B4-9423-79DA368BEFC0}"/>
                </a:ext>
              </a:extLst>
            </p:cNvPr>
            <p:cNvSpPr/>
            <p:nvPr/>
          </p:nvSpPr>
          <p:spPr>
            <a:xfrm>
              <a:off x="7861112" y="1313730"/>
              <a:ext cx="822661" cy="307777"/>
            </a:xfrm>
            <a:prstGeom prst="rect">
              <a:avLst/>
            </a:prstGeom>
          </p:spPr>
          <p:txBody>
            <a:bodyPr wrap="none">
              <a:spAutoFit/>
            </a:bodyPr>
            <a:lstStyle/>
            <a:p>
              <a:pPr algn="ctr"/>
              <a:r>
                <a:rPr lang="en-US" altLang="ko-KR" sz="1400" dirty="0">
                  <a:solidFill>
                    <a:schemeClr val="bg2">
                      <a:lumMod val="50000"/>
                    </a:schemeClr>
                  </a:solidFill>
                  <a:latin typeface="맑은 고딕" panose="020B0503020000020004" pitchFamily="50" charset="-127"/>
                  <a:ea typeface="맑은 고딕" panose="020B0503020000020004" pitchFamily="50" charset="-127"/>
                </a:rPr>
                <a:t>PC </a:t>
              </a:r>
              <a:r>
                <a:rPr lang="ko-KR" altLang="en-US" sz="1400" dirty="0">
                  <a:solidFill>
                    <a:schemeClr val="bg2">
                      <a:lumMod val="50000"/>
                    </a:schemeClr>
                  </a:solidFill>
                  <a:latin typeface="맑은 고딕" panose="020B0503020000020004" pitchFamily="50" charset="-127"/>
                  <a:ea typeface="맑은 고딕" panose="020B0503020000020004" pitchFamily="50" charset="-127"/>
                </a:rPr>
                <a:t>배포</a:t>
              </a:r>
            </a:p>
          </p:txBody>
        </p:sp>
      </p:grpSp>
    </p:spTree>
    <p:extLst>
      <p:ext uri="{BB962C8B-B14F-4D97-AF65-F5344CB8AC3E}">
        <p14:creationId xmlns:p14="http://schemas.microsoft.com/office/powerpoint/2010/main" val="2480375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FC0CC59E-104A-4589-A0F5-0218AF80D7C0}"/>
              </a:ext>
            </a:extLst>
          </p:cNvPr>
          <p:cNvSpPr/>
          <p:nvPr/>
        </p:nvSpPr>
        <p:spPr>
          <a:xfrm>
            <a:off x="13891306" y="60950"/>
            <a:ext cx="10411146" cy="2862322"/>
          </a:xfrm>
          <a:prstGeom prst="rect">
            <a:avLst/>
          </a:prstGeom>
        </p:spPr>
        <p:txBody>
          <a:bodyPr wrap="square">
            <a:spAutoFit/>
          </a:bodyPr>
          <a:lstStyle/>
          <a:p>
            <a:r>
              <a:rPr lang="en-US" altLang="ko-KR" dirty="0"/>
              <a:t>• Modular, high-performance embedded controllers for industrial deployment </a:t>
            </a:r>
          </a:p>
          <a:p>
            <a:r>
              <a:rPr lang="en-US" altLang="ko-KR" dirty="0"/>
              <a:t>• NI Linux Real-Time OS for reliability, security, and determinism </a:t>
            </a:r>
          </a:p>
          <a:p>
            <a:r>
              <a:rPr lang="en-US" altLang="ko-KR" dirty="0"/>
              <a:t>• Industrial-grade processing component options from ARM, Intel, and Xilinx </a:t>
            </a:r>
          </a:p>
          <a:p>
            <a:r>
              <a:rPr lang="en-US" altLang="ko-KR" dirty="0"/>
              <a:t>• Time Sensitive Networking (TSN) enabled Ethernet ports </a:t>
            </a:r>
          </a:p>
          <a:p>
            <a:r>
              <a:rPr lang="en-US" altLang="ko-KR" dirty="0"/>
              <a:t>• Up to -40 °C to 70 °C temperature range, up to 50 g shock and 5 g vibration </a:t>
            </a:r>
          </a:p>
          <a:p>
            <a:r>
              <a:rPr lang="en-US" altLang="ko-KR" dirty="0"/>
              <a:t>• 200+ I/O modules to support a variety of sensors and signal types </a:t>
            </a:r>
          </a:p>
          <a:p>
            <a:r>
              <a:rPr lang="en-US" altLang="ko-KR" dirty="0"/>
              <a:t>• LabVIEW graphical development platform eliminates the need for hardware description language (HDL) expertise to use reconfigurable FPGA hardware</a:t>
            </a:r>
          </a:p>
          <a:p>
            <a:endParaRPr lang="en-US" altLang="ko-KR" dirty="0"/>
          </a:p>
          <a:p>
            <a:r>
              <a:rPr lang="en-US" altLang="ko-KR" dirty="0"/>
              <a:t>DAQmx </a:t>
            </a:r>
            <a:r>
              <a:rPr lang="ko-KR" altLang="en-US" dirty="0"/>
              <a:t>지원</a:t>
            </a:r>
          </a:p>
        </p:txBody>
      </p:sp>
      <p:sp>
        <p:nvSpPr>
          <p:cNvPr id="6" name="TextBox 5">
            <a:extLst>
              <a:ext uri="{FF2B5EF4-FFF2-40B4-BE49-F238E27FC236}">
                <a16:creationId xmlns:a16="http://schemas.microsoft.com/office/drawing/2014/main" id="{7893683B-A77D-4A3D-A9CF-B446F6BDA359}"/>
              </a:ext>
            </a:extLst>
          </p:cNvPr>
          <p:cNvSpPr txBox="1"/>
          <p:nvPr/>
        </p:nvSpPr>
        <p:spPr>
          <a:xfrm>
            <a:off x="5732917" y="-503771"/>
            <a:ext cx="5984331" cy="646331"/>
          </a:xfrm>
          <a:prstGeom prst="rect">
            <a:avLst/>
          </a:prstGeom>
          <a:noFill/>
        </p:spPr>
        <p:txBody>
          <a:bodyPr wrap="none" rtlCol="0">
            <a:spAutoFit/>
          </a:bodyPr>
          <a:lstStyle/>
          <a:p>
            <a:r>
              <a:rPr lang="ko-KR" altLang="en-US" dirty="0"/>
              <a:t>산업 현장에 사용되는 모듈형 고성능 임베디드 컨트롤러</a:t>
            </a:r>
            <a:endParaRPr lang="en-US" altLang="ko-KR" dirty="0"/>
          </a:p>
          <a:p>
            <a:endParaRPr lang="ko-KR" altLang="en-US" dirty="0"/>
          </a:p>
        </p:txBody>
      </p:sp>
      <p:sp>
        <p:nvSpPr>
          <p:cNvPr id="9" name="Rectangle 6">
            <a:extLst>
              <a:ext uri="{FF2B5EF4-FFF2-40B4-BE49-F238E27FC236}">
                <a16:creationId xmlns:a16="http://schemas.microsoft.com/office/drawing/2014/main" id="{06F0F0A3-DCFD-4591-B02E-421882B7A7CE}"/>
              </a:ext>
            </a:extLst>
          </p:cNvPr>
          <p:cNvSpPr>
            <a:spLocks noChangeArrowheads="1"/>
          </p:cNvSpPr>
          <p:nvPr/>
        </p:nvSpPr>
        <p:spPr bwMode="auto">
          <a:xfrm>
            <a:off x="1215556" y="1268401"/>
            <a:ext cx="5929508" cy="8925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atinLnBrk="0"/>
            <a:r>
              <a:rPr lang="ko-KR" altLang="en-US" dirty="0"/>
              <a:t>모듈형</a:t>
            </a:r>
          </a:p>
          <a:p>
            <a:pPr marL="628650" lvl="1" indent="-171450" latinLnBrk="0">
              <a:buFont typeface="Arial" panose="020B0604020202020204" pitchFamily="34" charset="0"/>
              <a:buChar char="•"/>
            </a:pPr>
            <a:r>
              <a:rPr lang="ko-KR" altLang="en-US" sz="1000" dirty="0"/>
              <a:t>산업 현장에 사용되는 고성능 임베디드 컨트롤러</a:t>
            </a:r>
            <a:endParaRPr lang="en-US" altLang="ko-KR" sz="1000" dirty="0"/>
          </a:p>
          <a:p>
            <a:pPr marL="628650" lvl="1" indent="-171450" latinLnBrk="0">
              <a:buFont typeface="Arial" panose="020B0604020202020204" pitchFamily="34" charset="0"/>
              <a:buChar char="•"/>
            </a:pPr>
            <a:r>
              <a:rPr lang="en-US" altLang="ko-KR" sz="1000" dirty="0"/>
              <a:t>-40 °C to 70 °C</a:t>
            </a:r>
            <a:r>
              <a:rPr lang="ko-KR" altLang="en-US" sz="1000" dirty="0"/>
              <a:t>의 온도범위</a:t>
            </a:r>
            <a:r>
              <a:rPr lang="en-US" altLang="ko-KR" sz="1000" dirty="0"/>
              <a:t>, </a:t>
            </a:r>
            <a:r>
              <a:rPr lang="ko-KR" altLang="en-US" sz="1000" dirty="0"/>
              <a:t>최대</a:t>
            </a:r>
            <a:r>
              <a:rPr lang="en-US" altLang="ko-KR" sz="1000" dirty="0"/>
              <a:t> 50 g </a:t>
            </a:r>
            <a:r>
              <a:rPr lang="ko-KR" altLang="en-US" sz="1000" dirty="0"/>
              <a:t>충격 및</a:t>
            </a:r>
            <a:r>
              <a:rPr lang="en-US" altLang="ko-KR" sz="1000" dirty="0"/>
              <a:t> 5 g </a:t>
            </a:r>
            <a:r>
              <a:rPr lang="ko-KR" altLang="en-US" sz="1000" dirty="0"/>
              <a:t>진동에서도 동작 가능한 임베디드 컨트롤러</a:t>
            </a:r>
            <a:endParaRPr lang="en-US" altLang="ko-KR" sz="1000" dirty="0"/>
          </a:p>
          <a:p>
            <a:pPr marL="628650" lvl="1" indent="-171450" latinLnBrk="0">
              <a:buFont typeface="Arial" panose="020B0604020202020204" pitchFamily="34" charset="0"/>
              <a:buChar char="•"/>
            </a:pPr>
            <a:r>
              <a:rPr lang="ko-KR" altLang="en-US" sz="1000" dirty="0"/>
              <a:t>독립형 시스템</a:t>
            </a:r>
            <a:endParaRPr lang="en-US" altLang="ko-KR" sz="1000" dirty="0"/>
          </a:p>
          <a:p>
            <a:pPr marL="628650" lvl="1" indent="-171450" latinLnBrk="0">
              <a:buFont typeface="Arial" panose="020B0604020202020204" pitchFamily="34" charset="0"/>
              <a:buChar char="•"/>
            </a:pPr>
            <a:r>
              <a:rPr lang="ko-KR" altLang="en-US" sz="1000" dirty="0"/>
              <a:t>다양한 센서와 신호 타입을 지원하는 </a:t>
            </a:r>
            <a:r>
              <a:rPr lang="en-US" altLang="ko-KR" sz="1000" dirty="0"/>
              <a:t>200</a:t>
            </a:r>
            <a:r>
              <a:rPr lang="ko-KR" altLang="en-US" sz="1000" dirty="0"/>
              <a:t>개 이상의 </a:t>
            </a:r>
            <a:r>
              <a:rPr lang="en-US" altLang="ko-KR" sz="1000" dirty="0"/>
              <a:t>I/O </a:t>
            </a:r>
            <a:r>
              <a:rPr lang="ko-KR" altLang="en-US" sz="1000" dirty="0"/>
              <a:t>모듈</a:t>
            </a:r>
            <a:endParaRPr lang="en-US" altLang="ko-KR" sz="1000" dirty="0"/>
          </a:p>
        </p:txBody>
      </p:sp>
      <p:sp>
        <p:nvSpPr>
          <p:cNvPr id="11" name="Rectangle 8">
            <a:extLst>
              <a:ext uri="{FF2B5EF4-FFF2-40B4-BE49-F238E27FC236}">
                <a16:creationId xmlns:a16="http://schemas.microsoft.com/office/drawing/2014/main" id="{DC308B2F-222F-402F-86DB-33BECE79406C}"/>
              </a:ext>
            </a:extLst>
          </p:cNvPr>
          <p:cNvSpPr>
            <a:spLocks noChangeArrowheads="1"/>
          </p:cNvSpPr>
          <p:nvPr/>
        </p:nvSpPr>
        <p:spPr bwMode="auto">
          <a:xfrm>
            <a:off x="1201277" y="2140929"/>
            <a:ext cx="5749301"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latinLnBrk="0"/>
            <a:r>
              <a:rPr lang="en-US" altLang="ko-KR" dirty="0"/>
              <a:t>NI Linux Real-Time OS </a:t>
            </a:r>
          </a:p>
          <a:p>
            <a:pPr marL="628650" lvl="1" indent="-171450" latinLnBrk="0">
              <a:buFont typeface="Arial" panose="020B0604020202020204" pitchFamily="34" charset="0"/>
              <a:buChar char="•"/>
            </a:pPr>
            <a:r>
              <a:rPr lang="ko-KR" altLang="en-US" sz="1000" dirty="0"/>
              <a:t>신뢰성 </a:t>
            </a:r>
            <a:r>
              <a:rPr lang="en-US" altLang="ko-KR" sz="1000" dirty="0"/>
              <a:t>( Reliability ) – </a:t>
            </a:r>
            <a:r>
              <a:rPr lang="ko-KR" altLang="en-US" sz="1000" dirty="0"/>
              <a:t>정밀한 시간 결정성으로 예측이 가능합니다</a:t>
            </a:r>
            <a:r>
              <a:rPr lang="en-US" altLang="ko-KR" sz="1000" dirty="0"/>
              <a:t>.</a:t>
            </a:r>
          </a:p>
          <a:p>
            <a:pPr marL="628650" lvl="1" indent="-171450" latinLnBrk="0">
              <a:buFont typeface="Arial" panose="020B0604020202020204" pitchFamily="34" charset="0"/>
              <a:buChar char="•"/>
            </a:pPr>
            <a:r>
              <a:rPr lang="ko-KR" altLang="en-US" sz="1000" dirty="0"/>
              <a:t>안정성 </a:t>
            </a:r>
            <a:r>
              <a:rPr lang="en-US" altLang="ko-KR" sz="1000" dirty="0"/>
              <a:t>( Security ) – </a:t>
            </a:r>
            <a:r>
              <a:rPr lang="ko-KR" altLang="en-US" sz="1000" dirty="0"/>
              <a:t>시스템을 장시간 안정적으로 구동 가능합니다</a:t>
            </a:r>
            <a:r>
              <a:rPr lang="en-US" altLang="ko-KR" sz="1000" dirty="0"/>
              <a:t>.</a:t>
            </a:r>
          </a:p>
          <a:p>
            <a:pPr marL="628650" lvl="1" indent="-171450" latinLnBrk="0">
              <a:buFont typeface="Arial" panose="020B0604020202020204" pitchFamily="34" charset="0"/>
              <a:buChar char="•"/>
            </a:pPr>
            <a:r>
              <a:rPr lang="ko-KR" altLang="en-US" sz="1000" dirty="0"/>
              <a:t>결정성 </a:t>
            </a:r>
            <a:r>
              <a:rPr lang="en-US" altLang="ko-KR" sz="1000" dirty="0"/>
              <a:t>( Determinism ) – </a:t>
            </a:r>
            <a:r>
              <a:rPr lang="ko-KR" altLang="en-US" sz="1000" dirty="0"/>
              <a:t>주어진 시간 안에 시스템이 정밀한 타이밍 동작을 수행합니다</a:t>
            </a:r>
            <a:r>
              <a:rPr lang="en-US" altLang="ko-KR" sz="1000" dirty="0"/>
              <a:t>.</a:t>
            </a:r>
          </a:p>
        </p:txBody>
      </p:sp>
      <p:sp>
        <p:nvSpPr>
          <p:cNvPr id="12" name="Rectangle 10">
            <a:extLst>
              <a:ext uri="{FF2B5EF4-FFF2-40B4-BE49-F238E27FC236}">
                <a16:creationId xmlns:a16="http://schemas.microsoft.com/office/drawing/2014/main" id="{525C8FA0-A600-4CF5-89F1-8D7FECD67E14}"/>
              </a:ext>
            </a:extLst>
          </p:cNvPr>
          <p:cNvSpPr>
            <a:spLocks noChangeArrowheads="1"/>
          </p:cNvSpPr>
          <p:nvPr/>
        </p:nvSpPr>
        <p:spPr bwMode="auto">
          <a:xfrm>
            <a:off x="1215556" y="3998142"/>
            <a:ext cx="4037293" cy="12926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atinLnBrk="0"/>
            <a:r>
              <a:rPr lang="ko-KR" altLang="en-US" dirty="0"/>
              <a:t>컨트롤러 옵션</a:t>
            </a:r>
            <a:endParaRPr lang="en-US" altLang="ko-KR" dirty="0"/>
          </a:p>
          <a:p>
            <a:pPr marL="628650" lvl="1" indent="-171450" latinLnBrk="0">
              <a:buFont typeface="Arial" panose="020B0604020202020204" pitchFamily="34" charset="0"/>
              <a:buChar char="•"/>
            </a:pPr>
            <a:r>
              <a:rPr lang="ko-KR" altLang="en-US" sz="1000" dirty="0"/>
              <a:t>프로세서 코어 </a:t>
            </a:r>
            <a:r>
              <a:rPr lang="en-US" altLang="ko-KR" sz="1000" dirty="0"/>
              <a:t>(</a:t>
            </a:r>
            <a:r>
              <a:rPr lang="ko-KR" altLang="en-US" sz="1000" dirty="0"/>
              <a:t> </a:t>
            </a:r>
            <a:r>
              <a:rPr lang="en-US" altLang="ko-KR" sz="1000" dirty="0"/>
              <a:t>ARM, Intel, Xilinx )</a:t>
            </a:r>
          </a:p>
          <a:p>
            <a:pPr marL="628650" lvl="1" indent="-171450" latinLnBrk="0">
              <a:buFont typeface="Arial" panose="020B0604020202020204" pitchFamily="34" charset="0"/>
              <a:buChar char="•"/>
            </a:pPr>
            <a:r>
              <a:rPr lang="en-US" altLang="ko-KR" sz="1000" dirty="0"/>
              <a:t>HDD</a:t>
            </a:r>
          </a:p>
          <a:p>
            <a:pPr marL="628650" lvl="1" indent="-171450" latinLnBrk="0">
              <a:buFont typeface="Arial" panose="020B0604020202020204" pitchFamily="34" charset="0"/>
              <a:buChar char="•"/>
            </a:pPr>
            <a:r>
              <a:rPr lang="en-US" altLang="ko-KR" sz="1000" dirty="0"/>
              <a:t>RAM</a:t>
            </a:r>
          </a:p>
          <a:p>
            <a:pPr marL="628650" lvl="1" indent="-171450" latinLnBrk="0">
              <a:buFont typeface="Arial" panose="020B0604020202020204" pitchFamily="34" charset="0"/>
              <a:buChar char="•"/>
            </a:pPr>
            <a:r>
              <a:rPr lang="en-US" altLang="ko-KR" sz="1000" dirty="0"/>
              <a:t>Slot</a:t>
            </a:r>
          </a:p>
          <a:p>
            <a:pPr marL="628650" lvl="1" indent="-171450" latinLnBrk="0">
              <a:buFont typeface="Arial" panose="020B0604020202020204" pitchFamily="34" charset="0"/>
              <a:buChar char="•"/>
            </a:pPr>
            <a:r>
              <a:rPr lang="en-US" altLang="ko-KR" sz="1000" dirty="0"/>
              <a:t>Time Sensitive Networking (TSN) enabled Ethernet ports</a:t>
            </a:r>
          </a:p>
          <a:p>
            <a:pPr marL="628650" lvl="1" indent="-171450" latinLnBrk="0">
              <a:buFont typeface="Arial" panose="020B0604020202020204" pitchFamily="34" charset="0"/>
              <a:buChar char="•"/>
            </a:pPr>
            <a:endParaRPr lang="en-US" altLang="ko-KR" sz="1000" dirty="0"/>
          </a:p>
        </p:txBody>
      </p:sp>
      <p:sp>
        <p:nvSpPr>
          <p:cNvPr id="15" name="Rectangle 8">
            <a:extLst>
              <a:ext uri="{FF2B5EF4-FFF2-40B4-BE49-F238E27FC236}">
                <a16:creationId xmlns:a16="http://schemas.microsoft.com/office/drawing/2014/main" id="{C7A4C966-81C8-4BBF-85F3-4CCAF5AC5BA9}"/>
              </a:ext>
            </a:extLst>
          </p:cNvPr>
          <p:cNvSpPr>
            <a:spLocks noChangeArrowheads="1"/>
          </p:cNvSpPr>
          <p:nvPr/>
        </p:nvSpPr>
        <p:spPr bwMode="auto">
          <a:xfrm>
            <a:off x="1201277" y="3013257"/>
            <a:ext cx="5518468" cy="9848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latinLnBrk="0"/>
            <a:r>
              <a:rPr lang="ko-KR" altLang="en-US" dirty="0"/>
              <a:t>재구성 가능한 </a:t>
            </a:r>
            <a:r>
              <a:rPr lang="en-US" altLang="ko-KR" dirty="0"/>
              <a:t>I/O ( FPGA ) </a:t>
            </a:r>
          </a:p>
          <a:p>
            <a:pPr marL="628650" lvl="1" indent="-171450" latinLnBrk="0">
              <a:buFont typeface="Arial" panose="020B0604020202020204" pitchFamily="34" charset="0"/>
              <a:buChar char="•"/>
            </a:pPr>
            <a:r>
              <a:rPr lang="en-US" altLang="ko-KR" sz="1000" dirty="0"/>
              <a:t>LabVIEW</a:t>
            </a:r>
            <a:r>
              <a:rPr lang="ko-KR" altLang="en-US" sz="1000" dirty="0"/>
              <a:t>를 이용하여 </a:t>
            </a:r>
            <a:r>
              <a:rPr lang="en-US" altLang="ko-KR" sz="1000" dirty="0"/>
              <a:t>HDL ( Hardware Description  Language ) </a:t>
            </a:r>
            <a:r>
              <a:rPr lang="ko-KR" altLang="en-US" sz="1000" dirty="0"/>
              <a:t>개발을 손쉽게 정의</a:t>
            </a:r>
            <a:endParaRPr lang="en-US" altLang="ko-KR" sz="1000" dirty="0"/>
          </a:p>
          <a:p>
            <a:pPr marL="628650" lvl="1" indent="-171450" latinLnBrk="0">
              <a:buFont typeface="Arial" panose="020B0604020202020204" pitchFamily="34" charset="0"/>
              <a:buChar char="•"/>
            </a:pPr>
            <a:r>
              <a:rPr lang="ko-KR" altLang="en-US" sz="1000" dirty="0"/>
              <a:t>최고 </a:t>
            </a:r>
            <a:r>
              <a:rPr lang="en-US" altLang="ko-KR" sz="1000" dirty="0"/>
              <a:t>300 MHz </a:t>
            </a:r>
            <a:r>
              <a:rPr lang="ko-KR" altLang="en-US" sz="1000" dirty="0"/>
              <a:t>루프 속도로 컨트롤 알고리즘 실행</a:t>
            </a:r>
            <a:endParaRPr lang="en-US" altLang="ko-KR" sz="1000" dirty="0"/>
          </a:p>
          <a:p>
            <a:pPr marL="628650" lvl="1" indent="-171450" latinLnBrk="0">
              <a:buFont typeface="Arial" panose="020B0604020202020204" pitchFamily="34" charset="0"/>
              <a:buChar char="•"/>
            </a:pPr>
            <a:r>
              <a:rPr lang="ko-KR" altLang="en-US" sz="1000" dirty="0"/>
              <a:t>병렬 작업을 동시에 </a:t>
            </a:r>
            <a:r>
              <a:rPr lang="ko-KR" altLang="en-US" sz="1000" dirty="0" err="1"/>
              <a:t>결정성있게</a:t>
            </a:r>
            <a:r>
              <a:rPr lang="ko-KR" altLang="en-US" sz="1000" dirty="0"/>
              <a:t> 실행</a:t>
            </a:r>
          </a:p>
          <a:p>
            <a:pPr marL="628650" lvl="1" indent="-171450" latinLnBrk="0">
              <a:buFont typeface="Arial" panose="020B0604020202020204" pitchFamily="34" charset="0"/>
              <a:buChar char="•"/>
            </a:pPr>
            <a:endParaRPr lang="en-US" altLang="ko-KR" sz="1000" dirty="0"/>
          </a:p>
        </p:txBody>
      </p:sp>
      <p:sp>
        <p:nvSpPr>
          <p:cNvPr id="16" name="Rectangle 10">
            <a:extLst>
              <a:ext uri="{FF2B5EF4-FFF2-40B4-BE49-F238E27FC236}">
                <a16:creationId xmlns:a16="http://schemas.microsoft.com/office/drawing/2014/main" id="{1FC9B053-AEF8-467E-B085-53A0226D2D1F}"/>
              </a:ext>
            </a:extLst>
          </p:cNvPr>
          <p:cNvSpPr>
            <a:spLocks noChangeArrowheads="1"/>
          </p:cNvSpPr>
          <p:nvPr/>
        </p:nvSpPr>
        <p:spPr bwMode="auto">
          <a:xfrm>
            <a:off x="1215556" y="5209812"/>
            <a:ext cx="4628801"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atinLnBrk="0"/>
            <a:r>
              <a:rPr lang="ko-KR" altLang="en-US" dirty="0"/>
              <a:t>개발 어플리케이션의 지원</a:t>
            </a:r>
            <a:endParaRPr lang="en-US" altLang="ko-KR" dirty="0"/>
          </a:p>
          <a:p>
            <a:pPr marL="628650" lvl="1" indent="-171450" latinLnBrk="0">
              <a:buFont typeface="Arial" panose="020B0604020202020204" pitchFamily="34" charset="0"/>
              <a:buChar char="•"/>
            </a:pPr>
            <a:r>
              <a:rPr lang="ko-KR" altLang="en-US" sz="1000" dirty="0"/>
              <a:t>그래픽 기반의 프로그램 언어인 </a:t>
            </a:r>
            <a:r>
              <a:rPr lang="en-US" altLang="ko-KR" sz="1000" dirty="0"/>
              <a:t>LabVIEW </a:t>
            </a:r>
            <a:r>
              <a:rPr lang="ko-KR" altLang="en-US" sz="1000" dirty="0"/>
              <a:t>로 산업별 로직 구성 가능</a:t>
            </a:r>
            <a:endParaRPr lang="en-US" altLang="ko-KR" sz="1000" dirty="0"/>
          </a:p>
          <a:p>
            <a:pPr marL="628650" lvl="1" indent="-171450" latinLnBrk="0">
              <a:buFont typeface="Arial" panose="020B0604020202020204" pitchFamily="34" charset="0"/>
              <a:buChar char="•"/>
            </a:pPr>
            <a:r>
              <a:rPr lang="en-US" altLang="ko-KR" sz="1000" dirty="0"/>
              <a:t>DAQmx</a:t>
            </a:r>
            <a:r>
              <a:rPr lang="ko-KR" altLang="en-US" sz="1000" dirty="0"/>
              <a:t>지원 </a:t>
            </a:r>
            <a:r>
              <a:rPr lang="en-US" altLang="ko-KR" sz="1000" dirty="0"/>
              <a:t>( </a:t>
            </a:r>
            <a:r>
              <a:rPr lang="ko-KR" altLang="en-US" sz="1000" dirty="0"/>
              <a:t>일부 컨트롤러에 한정 </a:t>
            </a:r>
            <a:r>
              <a:rPr lang="en-US" altLang="ko-KR" sz="1000" dirty="0"/>
              <a:t>)</a:t>
            </a:r>
          </a:p>
          <a:p>
            <a:pPr marL="628650" lvl="1" indent="-171450" latinLnBrk="0">
              <a:buFont typeface="Arial" panose="020B0604020202020204" pitchFamily="34" charset="0"/>
              <a:buChar char="•"/>
            </a:pPr>
            <a:r>
              <a:rPr lang="ko-KR" altLang="en-US" sz="1000" dirty="0"/>
              <a:t>하드웨어 드라이버 및 </a:t>
            </a:r>
            <a:r>
              <a:rPr lang="en-US" altLang="ko-KR" sz="1000" dirty="0"/>
              <a:t>LabVIEW API </a:t>
            </a:r>
            <a:r>
              <a:rPr lang="ko-KR" altLang="en-US" sz="1000" dirty="0"/>
              <a:t>지원</a:t>
            </a:r>
            <a:endParaRPr lang="en-US" altLang="ko-KR" sz="1000" dirty="0"/>
          </a:p>
        </p:txBody>
      </p:sp>
      <p:sp>
        <p:nvSpPr>
          <p:cNvPr id="17" name="타원 16">
            <a:extLst>
              <a:ext uri="{FF2B5EF4-FFF2-40B4-BE49-F238E27FC236}">
                <a16:creationId xmlns:a16="http://schemas.microsoft.com/office/drawing/2014/main" id="{1F7E965C-42BE-428E-886B-0D57F47E8A3A}"/>
              </a:ext>
            </a:extLst>
          </p:cNvPr>
          <p:cNvSpPr/>
          <p:nvPr/>
        </p:nvSpPr>
        <p:spPr>
          <a:xfrm>
            <a:off x="627659" y="5104468"/>
            <a:ext cx="456298" cy="45629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accent1"/>
                </a:solidFill>
              </a:rPr>
              <a:t>5</a:t>
            </a:r>
            <a:endParaRPr lang="ko-KR" altLang="en-US" sz="2400" b="1" dirty="0">
              <a:solidFill>
                <a:schemeClr val="accent1"/>
              </a:solidFill>
            </a:endParaRPr>
          </a:p>
        </p:txBody>
      </p:sp>
      <p:sp>
        <p:nvSpPr>
          <p:cNvPr id="18" name="타원 17">
            <a:extLst>
              <a:ext uri="{FF2B5EF4-FFF2-40B4-BE49-F238E27FC236}">
                <a16:creationId xmlns:a16="http://schemas.microsoft.com/office/drawing/2014/main" id="{4AD79FD4-D7EF-4341-B3B7-7358817C6ED0}"/>
              </a:ext>
            </a:extLst>
          </p:cNvPr>
          <p:cNvSpPr/>
          <p:nvPr/>
        </p:nvSpPr>
        <p:spPr>
          <a:xfrm>
            <a:off x="627659" y="3924891"/>
            <a:ext cx="456298" cy="45629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accent1"/>
                </a:solidFill>
              </a:rPr>
              <a:t>4</a:t>
            </a:r>
            <a:endParaRPr lang="ko-KR" altLang="en-US" sz="2400" b="1" dirty="0">
              <a:solidFill>
                <a:schemeClr val="accent1"/>
              </a:solidFill>
            </a:endParaRPr>
          </a:p>
        </p:txBody>
      </p:sp>
      <p:sp>
        <p:nvSpPr>
          <p:cNvPr id="19" name="타원 18">
            <a:extLst>
              <a:ext uri="{FF2B5EF4-FFF2-40B4-BE49-F238E27FC236}">
                <a16:creationId xmlns:a16="http://schemas.microsoft.com/office/drawing/2014/main" id="{829B0D3D-1396-41DA-82F7-7F95AB9C16A9}"/>
              </a:ext>
            </a:extLst>
          </p:cNvPr>
          <p:cNvSpPr/>
          <p:nvPr/>
        </p:nvSpPr>
        <p:spPr>
          <a:xfrm>
            <a:off x="627659" y="2971926"/>
            <a:ext cx="456298" cy="45629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accent1"/>
                </a:solidFill>
              </a:rPr>
              <a:t>3</a:t>
            </a:r>
            <a:endParaRPr lang="ko-KR" altLang="en-US" sz="2400" b="1" dirty="0">
              <a:solidFill>
                <a:schemeClr val="accent1"/>
              </a:solidFill>
            </a:endParaRPr>
          </a:p>
        </p:txBody>
      </p:sp>
      <p:sp>
        <p:nvSpPr>
          <p:cNvPr id="20" name="타원 19">
            <a:extLst>
              <a:ext uri="{FF2B5EF4-FFF2-40B4-BE49-F238E27FC236}">
                <a16:creationId xmlns:a16="http://schemas.microsoft.com/office/drawing/2014/main" id="{1066CB89-7EE0-4F37-9F07-295187767867}"/>
              </a:ext>
            </a:extLst>
          </p:cNvPr>
          <p:cNvSpPr/>
          <p:nvPr/>
        </p:nvSpPr>
        <p:spPr>
          <a:xfrm>
            <a:off x="627659" y="2184350"/>
            <a:ext cx="456298" cy="45629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accent1"/>
                </a:solidFill>
              </a:rPr>
              <a:t>2</a:t>
            </a:r>
            <a:endParaRPr lang="ko-KR" altLang="en-US" sz="2400" b="1" dirty="0">
              <a:solidFill>
                <a:schemeClr val="accent1"/>
              </a:solidFill>
            </a:endParaRPr>
          </a:p>
        </p:txBody>
      </p:sp>
      <p:sp>
        <p:nvSpPr>
          <p:cNvPr id="21" name="타원 20">
            <a:extLst>
              <a:ext uri="{FF2B5EF4-FFF2-40B4-BE49-F238E27FC236}">
                <a16:creationId xmlns:a16="http://schemas.microsoft.com/office/drawing/2014/main" id="{E1508A92-20D4-4182-9AC3-D4B18D6C22E4}"/>
              </a:ext>
            </a:extLst>
          </p:cNvPr>
          <p:cNvSpPr/>
          <p:nvPr/>
        </p:nvSpPr>
        <p:spPr>
          <a:xfrm>
            <a:off x="627659" y="1207988"/>
            <a:ext cx="456298" cy="45629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accent1"/>
                </a:solidFill>
              </a:rPr>
              <a:t>1</a:t>
            </a:r>
            <a:endParaRPr lang="ko-KR" altLang="en-US" sz="2400" b="1" dirty="0">
              <a:solidFill>
                <a:schemeClr val="accent1"/>
              </a:solidFill>
            </a:endParaRPr>
          </a:p>
        </p:txBody>
      </p:sp>
      <p:sp>
        <p:nvSpPr>
          <p:cNvPr id="22" name="직사각형 21">
            <a:extLst>
              <a:ext uri="{FF2B5EF4-FFF2-40B4-BE49-F238E27FC236}">
                <a16:creationId xmlns:a16="http://schemas.microsoft.com/office/drawing/2014/main" id="{C9166716-2C1A-47A3-8C34-4BA8BFDEA742}"/>
              </a:ext>
            </a:extLst>
          </p:cNvPr>
          <p:cNvSpPr/>
          <p:nvPr/>
        </p:nvSpPr>
        <p:spPr>
          <a:xfrm>
            <a:off x="427367" y="823703"/>
            <a:ext cx="1479892" cy="369332"/>
          </a:xfrm>
          <a:prstGeom prst="rect">
            <a:avLst/>
          </a:prstGeom>
        </p:spPr>
        <p:txBody>
          <a:bodyPr wrap="none">
            <a:spAutoFit/>
          </a:bodyPr>
          <a:lstStyle/>
          <a:p>
            <a:pPr lvl="0" eaLnBrk="0" fontAlgn="base" latinLnBrk="0" hangingPunct="0">
              <a:spcBef>
                <a:spcPct val="0"/>
              </a:spcBef>
              <a:spcAft>
                <a:spcPct val="0"/>
              </a:spcAft>
            </a:pPr>
            <a:r>
              <a:rPr lang="en-US" altLang="ko-KR" b="1" dirty="0" err="1">
                <a:solidFill>
                  <a:srgbClr val="333333"/>
                </a:solidFill>
                <a:latin typeface="Arial" panose="020B0604020202020204" pitchFamily="34" charset="0"/>
                <a:ea typeface="Roboto Condensed"/>
              </a:rPr>
              <a:t>cRIO</a:t>
            </a:r>
            <a:r>
              <a:rPr lang="ko-KR" altLang="ko-KR" b="1" dirty="0">
                <a:solidFill>
                  <a:srgbClr val="333333"/>
                </a:solidFill>
                <a:latin typeface="Arial" panose="020B0604020202020204" pitchFamily="34" charset="0"/>
                <a:ea typeface="Roboto Condensed"/>
              </a:rPr>
              <a:t>의 장점</a:t>
            </a:r>
          </a:p>
        </p:txBody>
      </p:sp>
      <p:pic>
        <p:nvPicPr>
          <p:cNvPr id="23" name="Picture 2" descr="http://www.ni.com/cms/images/devzone/tut/tntmaejk2746763294435294302.png">
            <a:extLst>
              <a:ext uri="{FF2B5EF4-FFF2-40B4-BE49-F238E27FC236}">
                <a16:creationId xmlns:a16="http://schemas.microsoft.com/office/drawing/2014/main" id="{7B0C344A-3762-4743-B298-1AF1CC0437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37004" y="2184350"/>
            <a:ext cx="4524877" cy="3823840"/>
          </a:xfrm>
          <a:prstGeom prst="rect">
            <a:avLst/>
          </a:prstGeom>
          <a:noFill/>
          <a:extLst>
            <a:ext uri="{909E8E84-426E-40DD-AFC4-6F175D3DCCD1}">
              <a14:hiddenFill xmlns:a14="http://schemas.microsoft.com/office/drawing/2010/main">
                <a:solidFill>
                  <a:srgbClr val="FFFFFF"/>
                </a:solidFill>
              </a14:hiddenFill>
            </a:ext>
          </a:extLst>
        </p:spPr>
      </p:pic>
      <p:sp>
        <p:nvSpPr>
          <p:cNvPr id="24" name="직사각형 23">
            <a:extLst>
              <a:ext uri="{FF2B5EF4-FFF2-40B4-BE49-F238E27FC236}">
                <a16:creationId xmlns:a16="http://schemas.microsoft.com/office/drawing/2014/main" id="{40E058FE-4E16-4062-860F-415C0426B241}"/>
              </a:ext>
            </a:extLst>
          </p:cNvPr>
          <p:cNvSpPr/>
          <p:nvPr/>
        </p:nvSpPr>
        <p:spPr>
          <a:xfrm>
            <a:off x="13330428" y="6156460"/>
            <a:ext cx="3466918" cy="400110"/>
          </a:xfrm>
          <a:prstGeom prst="rect">
            <a:avLst/>
          </a:prstGeom>
        </p:spPr>
        <p:txBody>
          <a:bodyPr wrap="square">
            <a:spAutoFit/>
          </a:bodyPr>
          <a:lstStyle/>
          <a:p>
            <a:r>
              <a:rPr lang="en-US" altLang="ko-KR" sz="1000" dirty="0">
                <a:solidFill>
                  <a:srgbClr val="333333"/>
                </a:solidFill>
                <a:latin typeface="Arial" panose="020B0604020202020204" pitchFamily="34" charset="0"/>
              </a:rPr>
              <a:t>8</a:t>
            </a:r>
            <a:r>
              <a:rPr lang="ko-KR" altLang="en-US" sz="1000" dirty="0">
                <a:solidFill>
                  <a:srgbClr val="333333"/>
                </a:solidFill>
                <a:latin typeface="Arial" panose="020B0604020202020204" pitchFamily="34" charset="0"/>
              </a:rPr>
              <a:t>채널 </a:t>
            </a:r>
            <a:r>
              <a:rPr lang="en-US" altLang="ko-KR" sz="1000" dirty="0">
                <a:solidFill>
                  <a:srgbClr val="333333"/>
                </a:solidFill>
                <a:latin typeface="Arial" panose="020B0604020202020204" pitchFamily="34" charset="0"/>
              </a:rPr>
              <a:t>3</a:t>
            </a:r>
            <a:r>
              <a:rPr lang="ko-KR" altLang="en-US" sz="1000" dirty="0">
                <a:solidFill>
                  <a:srgbClr val="333333"/>
                </a:solidFill>
                <a:latin typeface="Arial" panose="020B0604020202020204" pitchFamily="34" charset="0"/>
              </a:rPr>
              <a:t>차 </a:t>
            </a:r>
            <a:r>
              <a:rPr lang="ko-KR" altLang="en-US" sz="1000" dirty="0" err="1">
                <a:solidFill>
                  <a:srgbClr val="333333"/>
                </a:solidFill>
                <a:latin typeface="Arial" panose="020B0604020202020204" pitchFamily="34" charset="0"/>
              </a:rPr>
              <a:t>스플라인</a:t>
            </a:r>
            <a:r>
              <a:rPr lang="ko-KR" altLang="en-US" sz="1000" dirty="0">
                <a:solidFill>
                  <a:srgbClr val="333333"/>
                </a:solidFill>
                <a:latin typeface="Arial" panose="020B0604020202020204" pitchFamily="34" charset="0"/>
              </a:rPr>
              <a:t> 궤적 생성 알고리즘을 사용한 </a:t>
            </a:r>
            <a:r>
              <a:rPr lang="en-US" altLang="ko-KR" sz="1000" dirty="0">
                <a:solidFill>
                  <a:srgbClr val="333333"/>
                </a:solidFill>
                <a:latin typeface="Arial" panose="020B0604020202020204" pitchFamily="34" charset="0"/>
              </a:rPr>
              <a:t>[</a:t>
            </a:r>
            <a:r>
              <a:rPr lang="en-US" altLang="ko-KR" sz="1000" dirty="0" err="1">
                <a:solidFill>
                  <a:srgbClr val="333333"/>
                </a:solidFill>
                <a:latin typeface="Arial" panose="020B0604020202020204" pitchFamily="34" charset="0"/>
              </a:rPr>
              <a:t>CompactRIO</a:t>
            </a:r>
            <a:r>
              <a:rPr lang="ko-KR" altLang="en-US" sz="1000" dirty="0">
                <a:solidFill>
                  <a:srgbClr val="333333"/>
                </a:solidFill>
                <a:latin typeface="Arial" panose="020B0604020202020204" pitchFamily="34" charset="0"/>
              </a:rPr>
              <a:t>에서 </a:t>
            </a:r>
            <a:r>
              <a:rPr lang="en-US" altLang="ko-KR" sz="1000" dirty="0">
                <a:solidFill>
                  <a:srgbClr val="333333"/>
                </a:solidFill>
                <a:latin typeface="Arial" panose="020B0604020202020204" pitchFamily="34" charset="0"/>
              </a:rPr>
              <a:t>LabVIEW FPGA </a:t>
            </a:r>
            <a:r>
              <a:rPr lang="ko-KR" altLang="en-US" sz="1000" dirty="0">
                <a:solidFill>
                  <a:srgbClr val="333333"/>
                </a:solidFill>
                <a:latin typeface="Arial" panose="020B0604020202020204" pitchFamily="34" charset="0"/>
              </a:rPr>
              <a:t>컨트롤</a:t>
            </a:r>
            <a:r>
              <a:rPr lang="en-US" altLang="ko-KR" sz="1000" dirty="0">
                <a:solidFill>
                  <a:srgbClr val="333333"/>
                </a:solidFill>
                <a:latin typeface="Arial" panose="020B0604020202020204" pitchFamily="34" charset="0"/>
              </a:rPr>
              <a:t>] </a:t>
            </a:r>
            <a:r>
              <a:rPr lang="ko-KR" altLang="en-US" sz="1000" dirty="0">
                <a:solidFill>
                  <a:srgbClr val="333333"/>
                </a:solidFill>
                <a:latin typeface="Arial" panose="020B0604020202020204" pitchFamily="34" charset="0"/>
              </a:rPr>
              <a:t>샘플 프로젝트</a:t>
            </a:r>
            <a:endParaRPr lang="ko-KR" altLang="en-US" sz="1000" dirty="0"/>
          </a:p>
        </p:txBody>
      </p:sp>
      <p:pic>
        <p:nvPicPr>
          <p:cNvPr id="4" name="그림 3">
            <a:extLst>
              <a:ext uri="{FF2B5EF4-FFF2-40B4-BE49-F238E27FC236}">
                <a16:creationId xmlns:a16="http://schemas.microsoft.com/office/drawing/2014/main" id="{F97741A3-083F-4ED3-AAF4-AA38B44BC1C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32" b="98753" l="328" r="98030">
                        <a14:foregroundMark x1="37603" y1="28898" x2="29064" y2="34511"/>
                        <a14:foregroundMark x1="29064" y1="34511" x2="28736" y2="15177"/>
                        <a14:foregroundMark x1="28736" y1="15177" x2="36289" y2="25988"/>
                        <a14:foregroundMark x1="36289" y1="25988" x2="47619" y2="2287"/>
                        <a14:foregroundMark x1="47619" y1="2287" x2="60427" y2="2911"/>
                        <a14:foregroundMark x1="60427" y1="2911" x2="59770" y2="22037"/>
                        <a14:foregroundMark x1="59770" y1="22037" x2="47126" y2="34304"/>
                        <a14:foregroundMark x1="47126" y1="34304" x2="38259" y2="27443"/>
                        <a14:foregroundMark x1="38259" y1="27443" x2="56650" y2="23493"/>
                        <a14:foregroundMark x1="56650" y1="23493" x2="73892" y2="46985"/>
                        <a14:foregroundMark x1="73892" y1="46985" x2="73563" y2="14553"/>
                        <a14:foregroundMark x1="73563" y1="14553" x2="81445" y2="39293"/>
                        <a14:foregroundMark x1="81445" y1="39293" x2="68144" y2="96258"/>
                        <a14:foregroundMark x1="68144" y1="96258" x2="53202" y2="89813"/>
                        <a14:foregroundMark x1="53202" y1="89813" x2="53530" y2="56341"/>
                        <a14:foregroundMark x1="53530" y1="56341" x2="61412" y2="45738"/>
                        <a14:foregroundMark x1="61412" y1="45738" x2="76190" y2="73597"/>
                        <a14:foregroundMark x1="76190" y1="73597" x2="79475" y2="92931"/>
                        <a14:foregroundMark x1="79475" y1="92931" x2="60427" y2="74012"/>
                        <a14:foregroundMark x1="60427" y1="74012" x2="58128" y2="50520"/>
                        <a14:foregroundMark x1="58128" y1="50520" x2="66010" y2="74012"/>
                        <a14:foregroundMark x1="66010" y1="74012" x2="49589" y2="77547"/>
                        <a14:foregroundMark x1="49589" y1="77547" x2="26108" y2="47193"/>
                        <a14:foregroundMark x1="26108" y1="47193" x2="30378" y2="69854"/>
                        <a14:foregroundMark x1="30378" y1="69854" x2="19212" y2="71310"/>
                        <a14:foregroundMark x1="19212" y1="71310" x2="10345" y2="64241"/>
                        <a14:foregroundMark x1="10345" y1="64241" x2="17734" y2="73805"/>
                        <a14:foregroundMark x1="17734" y1="73805" x2="6568" y2="71518"/>
                        <a14:foregroundMark x1="6568" y1="71518" x2="6240" y2="67983"/>
                        <a14:foregroundMark x1="11002" y1="63202" x2="11987" y2="87526"/>
                        <a14:foregroundMark x1="11987" y1="87526" x2="20690" y2="89813"/>
                        <a14:foregroundMark x1="20690" y1="89813" x2="7882" y2="86902"/>
                        <a14:foregroundMark x1="7882" y1="86902" x2="26929" y2="90021"/>
                        <a14:foregroundMark x1="26929" y1="90021" x2="15599" y2="93347"/>
                        <a14:foregroundMark x1="15599" y1="93347" x2="22496" y2="83576"/>
                        <a14:foregroundMark x1="22496" y1="83576" x2="15928" y2="91476"/>
                        <a14:foregroundMark x1="15928" y1="91476" x2="25452" y2="83992"/>
                        <a14:foregroundMark x1="25452" y1="83992" x2="33662" y2="90229"/>
                        <a14:foregroundMark x1="33662" y1="90229" x2="5911" y2="82328"/>
                        <a14:foregroundMark x1="5911" y1="82328" x2="1806" y2="63202"/>
                        <a14:foregroundMark x1="1806" y1="63202" x2="12644" y2="72973"/>
                        <a14:foregroundMark x1="12644" y1="72973" x2="14286" y2="62162"/>
                        <a14:foregroundMark x1="14286" y1="62162" x2="13300" y2="51143"/>
                        <a14:foregroundMark x1="13300" y1="51143" x2="23317" y2="65489"/>
                        <a14:foregroundMark x1="23317" y1="65489" x2="37438" y2="69439"/>
                        <a14:foregroundMark x1="37438" y1="69439" x2="47619" y2="61746"/>
                        <a14:foregroundMark x1="47619" y1="61746" x2="51560" y2="50520"/>
                        <a14:foregroundMark x1="51560" y1="50520" x2="49097" y2="30561"/>
                        <a14:foregroundMark x1="49097" y1="30561" x2="40558" y2="10811"/>
                        <a14:foregroundMark x1="40558" y1="10811" x2="33005" y2="2287"/>
                        <a14:foregroundMark x1="33005" y1="2287" x2="32512" y2="13721"/>
                        <a14:foregroundMark x1="32512" y1="13721" x2="32841" y2="1040"/>
                        <a14:foregroundMark x1="32841" y1="1040" x2="36617" y2="15385"/>
                        <a14:foregroundMark x1="36617" y1="15385" x2="37931" y2="832"/>
                        <a14:foregroundMark x1="37931" y1="832" x2="37931" y2="12474"/>
                        <a14:foregroundMark x1="37931" y1="12474" x2="44335" y2="11019"/>
                        <a14:foregroundMark x1="45484" y1="7277" x2="54351" y2="6029"/>
                        <a14:foregroundMark x1="54351" y1="6029" x2="62397" y2="15177"/>
                        <a14:foregroundMark x1="62397" y1="15177" x2="66174" y2="25364"/>
                        <a14:foregroundMark x1="66174" y1="25364" x2="67816" y2="22453"/>
                        <a14:foregroundMark x1="74056" y1="12266" x2="70936" y2="27027"/>
                        <a14:foregroundMark x1="70936" y1="27027" x2="69787" y2="832"/>
                        <a14:foregroundMark x1="69787" y1="832" x2="71429" y2="25988"/>
                        <a14:foregroundMark x1="71429" y1="25988" x2="81117" y2="1040"/>
                        <a14:foregroundMark x1="81117" y1="1040" x2="82594" y2="18087"/>
                        <a14:foregroundMark x1="82594" y1="18087" x2="84072" y2="5405"/>
                        <a14:foregroundMark x1="84072" y1="5405" x2="86864" y2="19751"/>
                        <a14:foregroundMark x1="86864" y1="19751" x2="93268" y2="25364"/>
                        <a14:foregroundMark x1="85550" y1="15177" x2="88506" y2="28690"/>
                        <a14:foregroundMark x1="88506" y1="28690" x2="92939" y2="13514"/>
                        <a14:foregroundMark x1="92939" y1="13514" x2="95238" y2="29730"/>
                        <a14:foregroundMark x1="95238" y1="29730" x2="95402" y2="29106"/>
                        <a14:foregroundMark x1="94417" y1="24324" x2="91297" y2="13306"/>
                        <a14:foregroundMark x1="91297" y1="13306" x2="91626" y2="35551"/>
                        <a14:foregroundMark x1="91626" y1="35551" x2="97044" y2="19543"/>
                        <a14:foregroundMark x1="86371" y1="37214" x2="88998" y2="63825"/>
                        <a14:foregroundMark x1="88998" y1="63825" x2="96059" y2="48025"/>
                        <a14:foregroundMark x1="96059" y1="48025" x2="96059" y2="48025"/>
                        <a14:foregroundMark x1="96880" y1="43243" x2="91954" y2="62162"/>
                        <a14:foregroundMark x1="91954" y1="62162" x2="91790" y2="60707"/>
                        <a14:foregroundMark x1="92282" y1="41372" x2="91461" y2="67568"/>
                        <a14:foregroundMark x1="92118" y1="46362" x2="91297" y2="63617"/>
                        <a14:foregroundMark x1="90640" y1="44283" x2="81773" y2="76715"/>
                        <a14:foregroundMark x1="81773" y1="76715" x2="80788" y2="72765"/>
                        <a14:foregroundMark x1="85878" y1="77755" x2="89819" y2="88981"/>
                        <a14:foregroundMark x1="89819" y1="88981" x2="97044" y2="80873"/>
                        <a14:foregroundMark x1="97044" y1="80873" x2="97044" y2="76715"/>
                        <a14:foregroundMark x1="95402" y1="75468" x2="89819" y2="92931"/>
                        <a14:foregroundMark x1="89819" y1="92931" x2="89819" y2="92931"/>
                        <a14:foregroundMark x1="94745" y1="80249" x2="94745" y2="80249"/>
                        <a14:foregroundMark x1="92118" y1="95010" x2="74056" y2="98753"/>
                        <a14:foregroundMark x1="46634" y1="68399" x2="28736" y2="79834"/>
                        <a14:foregroundMark x1="28736" y1="79834" x2="26765" y2="80249"/>
                        <a14:foregroundMark x1="34154" y1="70062" x2="18719" y2="88565"/>
                        <a14:foregroundMark x1="10837" y1="91684" x2="9688" y2="79210"/>
                        <a14:foregroundMark x1="9688" y1="79210" x2="8374" y2="93971"/>
                        <a14:foregroundMark x1="8374" y1="93971" x2="7718" y2="82744"/>
                        <a14:foregroundMark x1="7718" y1="82744" x2="5255" y2="96258"/>
                        <a14:foregroundMark x1="5255" y1="96258" x2="6732" y2="81497"/>
                        <a14:foregroundMark x1="6732" y1="81497" x2="7061" y2="93555"/>
                        <a14:foregroundMark x1="7061" y1="93555" x2="6076" y2="49688"/>
                        <a14:foregroundMark x1="6076" y1="49688" x2="7553" y2="66736"/>
                        <a14:foregroundMark x1="7553" y1="66736" x2="8703" y2="44699"/>
                        <a14:foregroundMark x1="8703" y1="44699" x2="9360" y2="56965"/>
                        <a14:foregroundMark x1="9360" y1="56965" x2="21511" y2="53222"/>
                        <a14:foregroundMark x1="21511" y1="53222" x2="29228" y2="38046"/>
                        <a14:foregroundMark x1="29228" y1="38046" x2="30870" y2="27027"/>
                        <a14:foregroundMark x1="30870" y1="27027" x2="29392" y2="11019"/>
                        <a14:foregroundMark x1="29392" y1="11019" x2="28736" y2="22245"/>
                        <a14:foregroundMark x1="28736" y1="22245" x2="27750" y2="9771"/>
                        <a14:foregroundMark x1="27750" y1="9771" x2="38588" y2="11227"/>
                        <a14:foregroundMark x1="38588" y1="11227" x2="76190" y2="38877"/>
                        <a14:foregroundMark x1="76190" y1="38877" x2="76026" y2="27651"/>
                        <a14:foregroundMark x1="76026" y1="27651" x2="82923" y2="41580"/>
                        <a14:foregroundMark x1="82923" y1="41580" x2="84236" y2="58836"/>
                        <a14:foregroundMark x1="84236" y1="58836" x2="83908" y2="43243"/>
                        <a14:foregroundMark x1="83908" y1="43243" x2="96059" y2="38669"/>
                        <a14:foregroundMark x1="96059" y1="38669" x2="96552" y2="60499"/>
                        <a14:foregroundMark x1="96552" y1="60499" x2="89163" y2="46154"/>
                        <a14:foregroundMark x1="89163" y1="46154" x2="89819" y2="33680"/>
                        <a14:foregroundMark x1="89819" y1="33680" x2="91790" y2="53015"/>
                        <a14:foregroundMark x1="91790" y1="53015" x2="96552" y2="34927"/>
                        <a14:foregroundMark x1="96552" y1="34927" x2="93596" y2="14137"/>
                        <a14:foregroundMark x1="93596" y1="14137" x2="98686" y2="28898"/>
                        <a14:foregroundMark x1="98686" y1="28898" x2="91133" y2="2911"/>
                        <a14:foregroundMark x1="91133" y1="2911" x2="93103" y2="33056"/>
                        <a14:foregroundMark x1="93103" y1="33056" x2="93432" y2="19543"/>
                        <a14:foregroundMark x1="93432" y1="19543" x2="98358" y2="3742"/>
                        <a14:foregroundMark x1="98358" y1="3742" x2="97537" y2="97089"/>
                        <a14:foregroundMark x1="97537" y1="97089" x2="92775" y2="48649"/>
                        <a14:foregroundMark x1="92775" y1="48649" x2="96716" y2="93971"/>
                        <a14:foregroundMark x1="96716" y1="93971" x2="88834" y2="78794"/>
                        <a14:foregroundMark x1="88834" y1="78794" x2="90969" y2="58628"/>
                        <a14:foregroundMark x1="90969" y1="58628" x2="98358" y2="81497"/>
                        <a14:foregroundMark x1="98358" y1="81497" x2="98030" y2="56549"/>
                        <a14:foregroundMark x1="98030" y1="56549" x2="95402" y2="72973"/>
                        <a14:foregroundMark x1="95402" y1="72973" x2="81609" y2="80457"/>
                        <a14:foregroundMark x1="81609" y1="80457" x2="82594" y2="93555"/>
                        <a14:foregroundMark x1="82594" y1="93555" x2="77176" y2="97505"/>
                        <a14:foregroundMark x1="17241" y1="52391" x2="24138" y2="40333"/>
                        <a14:foregroundMark x1="24138" y1="40333" x2="32677" y2="33264"/>
                        <a14:foregroundMark x1="4433" y1="76923" x2="328" y2="89605"/>
                        <a14:foregroundMark x1="5419" y1="80873" x2="5419" y2="82328"/>
                        <a14:backgroundMark x1="1314" y1="42204" x2="5747" y2="16424"/>
                        <a14:backgroundMark x1="5747" y1="16424" x2="6897" y2="14137"/>
                        <a14:backgroundMark x1="7225" y1="21206" x2="6732" y2="7484"/>
                        <a14:backgroundMark x1="6732" y1="7484" x2="12972" y2="16008"/>
                        <a14:backgroundMark x1="12972" y1="16008" x2="5419" y2="9771"/>
                        <a14:backgroundMark x1="5419" y1="9771" x2="8539" y2="24740"/>
                        <a14:backgroundMark x1="8539" y1="24740" x2="3120" y2="26611"/>
                        <a14:backgroundMark x1="6568" y1="38669" x2="5583" y2="37838"/>
                        <a14:backgroundMark x1="0" y1="39917" x2="8867" y2="40333"/>
                        <a14:backgroundMark x1="8867" y1="40333" x2="13300" y2="30769"/>
                        <a14:backgroundMark x1="13300" y1="30769" x2="12479" y2="29106"/>
                        <a14:backgroundMark x1="11823" y1="30561" x2="7882" y2="40541"/>
                        <a14:backgroundMark x1="7882" y1="40541" x2="1806" y2="40125"/>
                        <a14:backgroundMark x1="1806" y1="43659" x2="9852" y2="37630"/>
                        <a14:backgroundMark x1="9852" y1="37630" x2="9852" y2="37630"/>
                      </a14:backgroundRemoval>
                    </a14:imgEffect>
                  </a14:imgLayer>
                </a14:imgProps>
              </a:ext>
            </a:extLst>
          </a:blip>
          <a:stretch>
            <a:fillRect/>
          </a:stretch>
        </p:blipFill>
        <p:spPr>
          <a:xfrm>
            <a:off x="7099835" y="1585365"/>
            <a:ext cx="4744440" cy="3747252"/>
          </a:xfrm>
          <a:prstGeom prst="rect">
            <a:avLst/>
          </a:prstGeom>
        </p:spPr>
      </p:pic>
      <p:pic>
        <p:nvPicPr>
          <p:cNvPr id="25" name="그림 24">
            <a:extLst>
              <a:ext uri="{FF2B5EF4-FFF2-40B4-BE49-F238E27FC236}">
                <a16:creationId xmlns:a16="http://schemas.microsoft.com/office/drawing/2014/main" id="{34F95E5B-FD1B-43AE-964C-C2C78B9EDCDD}"/>
              </a:ext>
            </a:extLst>
          </p:cNvPr>
          <p:cNvPicPr>
            <a:picLocks noChangeAspect="1"/>
          </p:cNvPicPr>
          <p:nvPr/>
        </p:nvPicPr>
        <p:blipFill>
          <a:blip r:embed="rId5"/>
          <a:stretch>
            <a:fillRect/>
          </a:stretch>
        </p:blipFill>
        <p:spPr>
          <a:xfrm>
            <a:off x="12302664" y="-180606"/>
            <a:ext cx="6800850" cy="3952875"/>
          </a:xfrm>
          <a:prstGeom prst="rect">
            <a:avLst/>
          </a:prstGeom>
        </p:spPr>
      </p:pic>
      <p:sp>
        <p:nvSpPr>
          <p:cNvPr id="26" name="TextBox 25">
            <a:extLst>
              <a:ext uri="{FF2B5EF4-FFF2-40B4-BE49-F238E27FC236}">
                <a16:creationId xmlns:a16="http://schemas.microsoft.com/office/drawing/2014/main" id="{16CEB2B3-61AE-4224-B72E-6C2E5E7E03ED}"/>
              </a:ext>
            </a:extLst>
          </p:cNvPr>
          <p:cNvSpPr txBox="1"/>
          <p:nvPr/>
        </p:nvSpPr>
        <p:spPr>
          <a:xfrm>
            <a:off x="12344213" y="1492111"/>
            <a:ext cx="7864819" cy="338554"/>
          </a:xfrm>
          <a:prstGeom prst="rect">
            <a:avLst/>
          </a:prstGeom>
          <a:noFill/>
        </p:spPr>
        <p:txBody>
          <a:bodyPr wrap="square" rtlCol="0">
            <a:spAutoFit/>
          </a:bodyPr>
          <a:lstStyle/>
          <a:p>
            <a:r>
              <a:rPr lang="en-US" altLang="ko-KR" sz="1600" dirty="0">
                <a:highlight>
                  <a:srgbClr val="FFFF00"/>
                </a:highlight>
              </a:rPr>
              <a:t> ECM </a:t>
            </a:r>
            <a:r>
              <a:rPr lang="ko-KR" altLang="en-US" sz="1600" dirty="0">
                <a:highlight>
                  <a:srgbClr val="FFFF00"/>
                </a:highlight>
              </a:rPr>
              <a:t>브로셔 이미지</a:t>
            </a:r>
          </a:p>
        </p:txBody>
      </p:sp>
      <p:pic>
        <p:nvPicPr>
          <p:cNvPr id="27" name="그림 26">
            <a:extLst>
              <a:ext uri="{FF2B5EF4-FFF2-40B4-BE49-F238E27FC236}">
                <a16:creationId xmlns:a16="http://schemas.microsoft.com/office/drawing/2014/main" id="{CDD9DAD3-A564-44FA-A0B9-88558033ED43}"/>
              </a:ext>
            </a:extLst>
          </p:cNvPr>
          <p:cNvPicPr>
            <a:picLocks noChangeAspect="1"/>
          </p:cNvPicPr>
          <p:nvPr/>
        </p:nvPicPr>
        <p:blipFill>
          <a:blip r:embed="rId6"/>
          <a:stretch>
            <a:fillRect/>
          </a:stretch>
        </p:blipFill>
        <p:spPr>
          <a:xfrm>
            <a:off x="12886261" y="4013825"/>
            <a:ext cx="5432458" cy="1995904"/>
          </a:xfrm>
          <a:prstGeom prst="rect">
            <a:avLst/>
          </a:prstGeom>
        </p:spPr>
      </p:pic>
      <p:sp>
        <p:nvSpPr>
          <p:cNvPr id="28" name="TextBox 27">
            <a:extLst>
              <a:ext uri="{FF2B5EF4-FFF2-40B4-BE49-F238E27FC236}">
                <a16:creationId xmlns:a16="http://schemas.microsoft.com/office/drawing/2014/main" id="{BAA0B8F1-F2BF-4D40-AE75-18D7C2E0D80C}"/>
              </a:ext>
            </a:extLst>
          </p:cNvPr>
          <p:cNvSpPr txBox="1"/>
          <p:nvPr/>
        </p:nvSpPr>
        <p:spPr>
          <a:xfrm>
            <a:off x="7976604" y="5560766"/>
            <a:ext cx="7864819" cy="338554"/>
          </a:xfrm>
          <a:prstGeom prst="rect">
            <a:avLst/>
          </a:prstGeom>
          <a:noFill/>
        </p:spPr>
        <p:txBody>
          <a:bodyPr wrap="square" rtlCol="0">
            <a:spAutoFit/>
          </a:bodyPr>
          <a:lstStyle/>
          <a:p>
            <a:r>
              <a:rPr lang="ko-KR" altLang="en-US" sz="1600" dirty="0">
                <a:highlight>
                  <a:srgbClr val="FFFF00"/>
                </a:highlight>
              </a:rPr>
              <a:t>글씨가 보이게 출력해주세요</a:t>
            </a:r>
          </a:p>
        </p:txBody>
      </p:sp>
    </p:spTree>
    <p:extLst>
      <p:ext uri="{BB962C8B-B14F-4D97-AF65-F5344CB8AC3E}">
        <p14:creationId xmlns:p14="http://schemas.microsoft.com/office/powerpoint/2010/main" val="1325590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0" y="6591461"/>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FC0CC59E-104A-4589-A0F5-0218AF80D7C0}"/>
              </a:ext>
            </a:extLst>
          </p:cNvPr>
          <p:cNvSpPr/>
          <p:nvPr/>
        </p:nvSpPr>
        <p:spPr>
          <a:xfrm>
            <a:off x="13068118" y="538003"/>
            <a:ext cx="10411146" cy="2862322"/>
          </a:xfrm>
          <a:prstGeom prst="rect">
            <a:avLst/>
          </a:prstGeom>
        </p:spPr>
        <p:txBody>
          <a:bodyPr wrap="square">
            <a:spAutoFit/>
          </a:bodyPr>
          <a:lstStyle/>
          <a:p>
            <a:r>
              <a:rPr lang="en-US" altLang="ko-KR" dirty="0"/>
              <a:t>• Modular, high-performance embedded controllers for industrial deployment </a:t>
            </a:r>
          </a:p>
          <a:p>
            <a:r>
              <a:rPr lang="en-US" altLang="ko-KR" dirty="0"/>
              <a:t>• NI Linux Real-Time OS for reliability, security, and determinism </a:t>
            </a:r>
          </a:p>
          <a:p>
            <a:r>
              <a:rPr lang="en-US" altLang="ko-KR" dirty="0"/>
              <a:t>• Industrial-grade processing component options from ARM, Intel, and Xilinx </a:t>
            </a:r>
          </a:p>
          <a:p>
            <a:r>
              <a:rPr lang="en-US" altLang="ko-KR" dirty="0"/>
              <a:t>• Time Sensitive Networking (TSN) enabled Ethernet ports </a:t>
            </a:r>
          </a:p>
          <a:p>
            <a:r>
              <a:rPr lang="en-US" altLang="ko-KR" dirty="0"/>
              <a:t>• Up to -40 °C to 70 °C temperature range, up to 50 g shock and 5 g vibration </a:t>
            </a:r>
          </a:p>
          <a:p>
            <a:r>
              <a:rPr lang="en-US" altLang="ko-KR" dirty="0"/>
              <a:t>• 200+ I/O modules to support a variety of sensors and signal types </a:t>
            </a:r>
          </a:p>
          <a:p>
            <a:r>
              <a:rPr lang="en-US" altLang="ko-KR" dirty="0"/>
              <a:t>• LabVIEW graphical development platform eliminates the need for hardware description language (HDL) expertise to use reconfigurable FPGA hardware</a:t>
            </a:r>
          </a:p>
          <a:p>
            <a:endParaRPr lang="en-US" altLang="ko-KR" dirty="0"/>
          </a:p>
          <a:p>
            <a:r>
              <a:rPr lang="en-US" altLang="ko-KR" dirty="0"/>
              <a:t>DAQmx </a:t>
            </a:r>
            <a:r>
              <a:rPr lang="ko-KR" altLang="en-US" dirty="0"/>
              <a:t>지원</a:t>
            </a:r>
          </a:p>
        </p:txBody>
      </p:sp>
      <p:sp>
        <p:nvSpPr>
          <p:cNvPr id="6" name="TextBox 5">
            <a:extLst>
              <a:ext uri="{FF2B5EF4-FFF2-40B4-BE49-F238E27FC236}">
                <a16:creationId xmlns:a16="http://schemas.microsoft.com/office/drawing/2014/main" id="{7893683B-A77D-4A3D-A9CF-B446F6BDA359}"/>
              </a:ext>
            </a:extLst>
          </p:cNvPr>
          <p:cNvSpPr txBox="1"/>
          <p:nvPr/>
        </p:nvSpPr>
        <p:spPr>
          <a:xfrm>
            <a:off x="5732917" y="-503771"/>
            <a:ext cx="5984331" cy="646331"/>
          </a:xfrm>
          <a:prstGeom prst="rect">
            <a:avLst/>
          </a:prstGeom>
          <a:noFill/>
        </p:spPr>
        <p:txBody>
          <a:bodyPr wrap="none" rtlCol="0">
            <a:spAutoFit/>
          </a:bodyPr>
          <a:lstStyle/>
          <a:p>
            <a:r>
              <a:rPr lang="ko-KR" altLang="en-US" dirty="0"/>
              <a:t>산업 현장에 사용되는 모듈형 고성능 임베디드 컨트롤러</a:t>
            </a:r>
            <a:endParaRPr lang="en-US" altLang="ko-KR" dirty="0"/>
          </a:p>
          <a:p>
            <a:endParaRPr lang="ko-KR" altLang="en-US" dirty="0"/>
          </a:p>
        </p:txBody>
      </p:sp>
      <p:sp>
        <p:nvSpPr>
          <p:cNvPr id="7" name="직사각형 6">
            <a:extLst>
              <a:ext uri="{FF2B5EF4-FFF2-40B4-BE49-F238E27FC236}">
                <a16:creationId xmlns:a16="http://schemas.microsoft.com/office/drawing/2014/main" id="{CF8F6C6D-692E-412E-836D-3E38F3A0AF61}"/>
              </a:ext>
            </a:extLst>
          </p:cNvPr>
          <p:cNvSpPr/>
          <p:nvPr/>
        </p:nvSpPr>
        <p:spPr>
          <a:xfrm>
            <a:off x="1256144" y="907626"/>
            <a:ext cx="7084291" cy="646331"/>
          </a:xfrm>
          <a:prstGeom prst="rect">
            <a:avLst/>
          </a:prstGeom>
        </p:spPr>
        <p:txBody>
          <a:bodyPr wrap="square">
            <a:spAutoFit/>
          </a:bodyPr>
          <a:lstStyle/>
          <a:p>
            <a:r>
              <a:rPr lang="en-US" altLang="ko-KR" u="sng" dirty="0">
                <a:highlight>
                  <a:srgbClr val="FFFF00"/>
                </a:highlight>
              </a:rPr>
              <a:t>CRIO </a:t>
            </a:r>
            <a:r>
              <a:rPr lang="ko-KR" altLang="en-US" u="sng" dirty="0">
                <a:highlight>
                  <a:srgbClr val="FFFF00"/>
                </a:highlight>
              </a:rPr>
              <a:t>플랫폼</a:t>
            </a:r>
            <a:r>
              <a:rPr lang="en-US" altLang="ko-KR" u="sng" dirty="0">
                <a:highlight>
                  <a:srgbClr val="FFFF00"/>
                </a:highlight>
              </a:rPr>
              <a:t>(</a:t>
            </a:r>
            <a:r>
              <a:rPr lang="ko-KR" altLang="en-US" u="sng" dirty="0" err="1">
                <a:highlight>
                  <a:srgbClr val="FFFF00"/>
                </a:highlight>
              </a:rPr>
              <a:t>섀시</a:t>
            </a:r>
            <a:r>
              <a:rPr lang="en-US" altLang="ko-KR" u="sng" dirty="0">
                <a:highlight>
                  <a:srgbClr val="FFFF00"/>
                </a:highlight>
              </a:rPr>
              <a:t>) </a:t>
            </a:r>
          </a:p>
          <a:p>
            <a:r>
              <a:rPr lang="en-US" altLang="ko-KR" dirty="0">
                <a:highlight>
                  <a:srgbClr val="FFFF00"/>
                </a:highlight>
              </a:rPr>
              <a:t>    (Table </a:t>
            </a:r>
            <a:r>
              <a:rPr lang="ko-KR" altLang="en-US" dirty="0">
                <a:highlight>
                  <a:srgbClr val="FFFF00"/>
                </a:highlight>
              </a:rPr>
              <a:t>폴더 </a:t>
            </a:r>
            <a:r>
              <a:rPr lang="en-US" altLang="ko-KR" dirty="0">
                <a:highlight>
                  <a:srgbClr val="FFFF00"/>
                </a:highlight>
              </a:rPr>
              <a:t>-&gt; NI</a:t>
            </a:r>
            <a:r>
              <a:rPr lang="ko-KR" altLang="en-US" dirty="0">
                <a:highlight>
                  <a:srgbClr val="FFFF00"/>
                </a:highlight>
              </a:rPr>
              <a:t> </a:t>
            </a:r>
            <a:r>
              <a:rPr lang="en-US" altLang="ko-KR" dirty="0">
                <a:highlight>
                  <a:srgbClr val="FFFF00"/>
                </a:highlight>
              </a:rPr>
              <a:t>HW Spec table -&gt; </a:t>
            </a:r>
            <a:r>
              <a:rPr lang="en-US" altLang="ko-KR" dirty="0" err="1">
                <a:highlight>
                  <a:srgbClr val="FFFF00"/>
                </a:highlight>
              </a:rPr>
              <a:t>Crio</a:t>
            </a:r>
            <a:r>
              <a:rPr lang="en-US" altLang="ko-KR" dirty="0">
                <a:highlight>
                  <a:srgbClr val="FFFF00"/>
                </a:highlight>
              </a:rPr>
              <a:t> Controller</a:t>
            </a:r>
            <a:r>
              <a:rPr lang="ko-KR" altLang="en-US" dirty="0">
                <a:highlight>
                  <a:srgbClr val="FFFF00"/>
                </a:highlight>
              </a:rPr>
              <a:t>탭 삽입</a:t>
            </a:r>
            <a:r>
              <a:rPr lang="en-US" altLang="ko-KR" dirty="0">
                <a:highlight>
                  <a:srgbClr val="FFFF00"/>
                </a:highlight>
              </a:rPr>
              <a:t>)</a:t>
            </a:r>
            <a:endParaRPr lang="ko-KR" altLang="en-US" dirty="0">
              <a:highlight>
                <a:srgbClr val="FFFF00"/>
              </a:highlight>
            </a:endParaRPr>
          </a:p>
        </p:txBody>
      </p:sp>
      <p:sp>
        <p:nvSpPr>
          <p:cNvPr id="9" name="TextBox 8">
            <a:extLst>
              <a:ext uri="{FF2B5EF4-FFF2-40B4-BE49-F238E27FC236}">
                <a16:creationId xmlns:a16="http://schemas.microsoft.com/office/drawing/2014/main" id="{C339B795-627F-4DB7-9FBB-69479C8D9FD3}"/>
              </a:ext>
            </a:extLst>
          </p:cNvPr>
          <p:cNvSpPr txBox="1"/>
          <p:nvPr/>
        </p:nvSpPr>
        <p:spPr>
          <a:xfrm>
            <a:off x="1256144" y="2615495"/>
            <a:ext cx="8512459" cy="615553"/>
          </a:xfrm>
          <a:prstGeom prst="rect">
            <a:avLst/>
          </a:prstGeom>
          <a:noFill/>
        </p:spPr>
        <p:txBody>
          <a:bodyPr wrap="none" rtlCol="0">
            <a:spAutoFit/>
          </a:bodyPr>
          <a:lstStyle/>
          <a:p>
            <a:r>
              <a:rPr lang="en-US" altLang="ko-KR" u="sng" dirty="0">
                <a:highlight>
                  <a:srgbClr val="FFFF00"/>
                </a:highlight>
              </a:rPr>
              <a:t>Compact DAQ : </a:t>
            </a:r>
            <a:r>
              <a:rPr lang="ko-KR" altLang="en-US" u="sng" dirty="0">
                <a:highlight>
                  <a:srgbClr val="FFFF00"/>
                </a:highlight>
              </a:rPr>
              <a:t>모듈</a:t>
            </a:r>
            <a:endParaRPr lang="en-US" altLang="ko-KR" u="sng" dirty="0">
              <a:highlight>
                <a:srgbClr val="FFFF00"/>
              </a:highlight>
            </a:endParaRPr>
          </a:p>
          <a:p>
            <a:r>
              <a:rPr lang="en-US" altLang="ko-KR" sz="1600" dirty="0">
                <a:highlight>
                  <a:srgbClr val="FFFF00"/>
                </a:highlight>
              </a:rPr>
              <a:t>   (Table </a:t>
            </a:r>
            <a:r>
              <a:rPr lang="ko-KR" altLang="en-US" sz="1600" dirty="0">
                <a:highlight>
                  <a:srgbClr val="FFFF00"/>
                </a:highlight>
              </a:rPr>
              <a:t>폴더 </a:t>
            </a:r>
            <a:r>
              <a:rPr lang="en-US" altLang="ko-KR" sz="1600" dirty="0">
                <a:highlight>
                  <a:srgbClr val="FFFF00"/>
                </a:highlight>
              </a:rPr>
              <a:t>-&gt; NI</a:t>
            </a:r>
            <a:r>
              <a:rPr lang="ko-KR" altLang="en-US" sz="1600" dirty="0">
                <a:highlight>
                  <a:srgbClr val="FFFF00"/>
                </a:highlight>
              </a:rPr>
              <a:t> </a:t>
            </a:r>
            <a:r>
              <a:rPr lang="en-US" altLang="ko-KR" sz="1600" dirty="0">
                <a:highlight>
                  <a:srgbClr val="FFFF00"/>
                </a:highlight>
              </a:rPr>
              <a:t>HW Spec table CRIO,DAQ</a:t>
            </a:r>
            <a:r>
              <a:rPr lang="ko-KR" altLang="en-US" sz="1600" dirty="0">
                <a:highlight>
                  <a:srgbClr val="FFFF00"/>
                </a:highlight>
              </a:rPr>
              <a:t>호환 모듈 탭에서 </a:t>
            </a:r>
            <a:r>
              <a:rPr lang="en-US" altLang="ko-KR" sz="1600" dirty="0">
                <a:highlight>
                  <a:srgbClr val="FFFF00"/>
                </a:highlight>
              </a:rPr>
              <a:t>Compact </a:t>
            </a:r>
            <a:r>
              <a:rPr lang="en-US" altLang="ko-KR" sz="1600" dirty="0" err="1">
                <a:highlight>
                  <a:srgbClr val="FFFF00"/>
                </a:highlight>
              </a:rPr>
              <a:t>rio</a:t>
            </a:r>
            <a:r>
              <a:rPr lang="en-US" altLang="ko-KR" sz="1600" dirty="0">
                <a:highlight>
                  <a:srgbClr val="FFFF00"/>
                </a:highlight>
              </a:rPr>
              <a:t> : </a:t>
            </a:r>
            <a:r>
              <a:rPr lang="ko-KR" altLang="en-US" sz="1600" dirty="0">
                <a:highlight>
                  <a:srgbClr val="FFFF00"/>
                </a:highlight>
              </a:rPr>
              <a:t>모듈  삽입</a:t>
            </a:r>
            <a:r>
              <a:rPr lang="en-US" altLang="ko-KR" sz="1600" dirty="0">
                <a:highlight>
                  <a:srgbClr val="FFFF00"/>
                </a:highlight>
              </a:rPr>
              <a:t>)</a:t>
            </a:r>
            <a:endParaRPr lang="ko-KR" altLang="en-US" sz="1600" dirty="0">
              <a:highlight>
                <a:srgbClr val="FFFF00"/>
              </a:highlight>
            </a:endParaRPr>
          </a:p>
        </p:txBody>
      </p:sp>
      <p:sp>
        <p:nvSpPr>
          <p:cNvPr id="10" name="TextBox 9">
            <a:extLst>
              <a:ext uri="{FF2B5EF4-FFF2-40B4-BE49-F238E27FC236}">
                <a16:creationId xmlns:a16="http://schemas.microsoft.com/office/drawing/2014/main" id="{0634A7FA-8F2F-440B-9F22-7D38F96ADDFF}"/>
              </a:ext>
            </a:extLst>
          </p:cNvPr>
          <p:cNvSpPr txBox="1"/>
          <p:nvPr/>
        </p:nvSpPr>
        <p:spPr>
          <a:xfrm>
            <a:off x="13068118" y="3549168"/>
            <a:ext cx="6923690" cy="1077218"/>
          </a:xfrm>
          <a:prstGeom prst="rect">
            <a:avLst/>
          </a:prstGeom>
          <a:noFill/>
        </p:spPr>
        <p:txBody>
          <a:bodyPr wrap="none" rtlCol="0">
            <a:spAutoFit/>
          </a:bodyPr>
          <a:lstStyle/>
          <a:p>
            <a:r>
              <a:rPr lang="en-US" altLang="ko-KR" sz="1600" dirty="0" err="1">
                <a:highlight>
                  <a:srgbClr val="FF0000"/>
                </a:highlight>
              </a:rPr>
              <a:t>Cdaq</a:t>
            </a:r>
            <a:r>
              <a:rPr lang="en-US" altLang="ko-KR" sz="1600" dirty="0">
                <a:highlight>
                  <a:srgbClr val="FF0000"/>
                </a:highlight>
              </a:rPr>
              <a:t>  </a:t>
            </a:r>
            <a:r>
              <a:rPr lang="ko-KR" altLang="en-US" sz="1600" dirty="0">
                <a:highlight>
                  <a:srgbClr val="FF0000"/>
                </a:highlight>
              </a:rPr>
              <a:t>혼용됨 </a:t>
            </a:r>
            <a:r>
              <a:rPr lang="ko-KR" altLang="en-US" sz="1600" dirty="0" err="1">
                <a:highlight>
                  <a:srgbClr val="FF0000"/>
                </a:highlight>
              </a:rPr>
              <a:t>써놓기</a:t>
            </a:r>
            <a:endParaRPr lang="en-US" altLang="ko-KR" sz="1600" dirty="0">
              <a:highlight>
                <a:srgbClr val="FF0000"/>
              </a:highlight>
            </a:endParaRPr>
          </a:p>
          <a:p>
            <a:r>
              <a:rPr lang="ko-KR" altLang="en-US" sz="1600" dirty="0">
                <a:highlight>
                  <a:srgbClr val="FF0000"/>
                </a:highlight>
              </a:rPr>
              <a:t>추가로   </a:t>
            </a:r>
            <a:r>
              <a:rPr lang="en-US" altLang="ko-KR" sz="1600" dirty="0" err="1">
                <a:highlight>
                  <a:srgbClr val="FF0000"/>
                </a:highlight>
              </a:rPr>
              <a:t>crio</a:t>
            </a:r>
            <a:r>
              <a:rPr lang="ko-KR" altLang="en-US" sz="1600" dirty="0">
                <a:highlight>
                  <a:srgbClr val="FF0000"/>
                </a:highlight>
              </a:rPr>
              <a:t>플랫폼에서는 하위 모듈을 추가지원 </a:t>
            </a:r>
            <a:r>
              <a:rPr lang="ko-KR" altLang="en-US" sz="1600" dirty="0" err="1">
                <a:highlight>
                  <a:srgbClr val="FF0000"/>
                </a:highlight>
              </a:rPr>
              <a:t>한다해서</a:t>
            </a:r>
            <a:r>
              <a:rPr lang="ko-KR" altLang="en-US" sz="1600" dirty="0">
                <a:highlight>
                  <a:srgbClr val="FF0000"/>
                </a:highlight>
              </a:rPr>
              <a:t> 테이블 붙이기</a:t>
            </a:r>
            <a:endParaRPr lang="en-US" altLang="ko-KR" sz="1600" dirty="0">
              <a:highlight>
                <a:srgbClr val="FF0000"/>
              </a:highlight>
            </a:endParaRPr>
          </a:p>
          <a:p>
            <a:endParaRPr lang="en-US" altLang="ko-KR" sz="1600" dirty="0">
              <a:highlight>
                <a:srgbClr val="FF0000"/>
              </a:highlight>
            </a:endParaRPr>
          </a:p>
          <a:p>
            <a:r>
              <a:rPr lang="en-US" altLang="ko-KR" sz="1600" dirty="0">
                <a:highlight>
                  <a:srgbClr val="FF0000"/>
                </a:highlight>
              </a:rPr>
              <a:t>Comment </a:t>
            </a:r>
            <a:r>
              <a:rPr lang="ko-KR" altLang="en-US" sz="1600" dirty="0" err="1">
                <a:highlight>
                  <a:srgbClr val="FF0000"/>
                </a:highlight>
              </a:rPr>
              <a:t>써놓기</a:t>
            </a:r>
            <a:endParaRPr lang="ko-KR" altLang="en-US" sz="1600" dirty="0">
              <a:highlight>
                <a:srgbClr val="FF0000"/>
              </a:highlight>
            </a:endParaRPr>
          </a:p>
        </p:txBody>
      </p:sp>
      <p:sp>
        <p:nvSpPr>
          <p:cNvPr id="2" name="TextBox 1">
            <a:extLst>
              <a:ext uri="{FF2B5EF4-FFF2-40B4-BE49-F238E27FC236}">
                <a16:creationId xmlns:a16="http://schemas.microsoft.com/office/drawing/2014/main" id="{E26D6DE9-6E28-4034-AB7F-9C7684F201DE}"/>
              </a:ext>
            </a:extLst>
          </p:cNvPr>
          <p:cNvSpPr txBox="1"/>
          <p:nvPr/>
        </p:nvSpPr>
        <p:spPr>
          <a:xfrm>
            <a:off x="1256144" y="1969164"/>
            <a:ext cx="10684079" cy="646331"/>
          </a:xfrm>
          <a:prstGeom prst="rect">
            <a:avLst/>
          </a:prstGeom>
          <a:noFill/>
        </p:spPr>
        <p:txBody>
          <a:bodyPr wrap="none" rtlCol="0">
            <a:spAutoFit/>
          </a:bodyPr>
          <a:lstStyle/>
          <a:p>
            <a:r>
              <a:rPr lang="en-US" altLang="ko-KR" dirty="0"/>
              <a:t>* Compact RIO </a:t>
            </a:r>
            <a:r>
              <a:rPr lang="ko-KR" altLang="en-US" dirty="0"/>
              <a:t>모듈은 </a:t>
            </a:r>
            <a:r>
              <a:rPr lang="en-US" altLang="ko-KR" dirty="0"/>
              <a:t>Compact DAQ </a:t>
            </a:r>
            <a:r>
              <a:rPr lang="ko-KR" altLang="en-US" dirty="0"/>
              <a:t>모듈과 혼용이 가능하며</a:t>
            </a:r>
            <a:r>
              <a:rPr lang="en-US" altLang="ko-KR" dirty="0"/>
              <a:t>, Compact DAQ</a:t>
            </a:r>
            <a:r>
              <a:rPr lang="ko-KR" altLang="en-US" dirty="0"/>
              <a:t>에서 참고 가능합니다</a:t>
            </a:r>
            <a:r>
              <a:rPr lang="en-US" altLang="ko-KR" dirty="0"/>
              <a:t>. </a:t>
            </a:r>
          </a:p>
          <a:p>
            <a:r>
              <a:rPr lang="en-US" altLang="ko-KR" dirty="0"/>
              <a:t>  Compact RIO </a:t>
            </a:r>
            <a:r>
              <a:rPr lang="ko-KR" altLang="en-US" dirty="0"/>
              <a:t>플랫폼에서는 하위 모듈을 추가 지원합니다</a:t>
            </a:r>
            <a:r>
              <a:rPr lang="en-US" altLang="ko-KR" dirty="0"/>
              <a:t>.</a:t>
            </a:r>
            <a:endParaRPr lang="ko-KR" altLang="en-US" dirty="0"/>
          </a:p>
        </p:txBody>
      </p:sp>
    </p:spTree>
    <p:extLst>
      <p:ext uri="{BB962C8B-B14F-4D97-AF65-F5344CB8AC3E}">
        <p14:creationId xmlns:p14="http://schemas.microsoft.com/office/powerpoint/2010/main" val="1907631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838200" y="365126"/>
            <a:ext cx="10515600" cy="620296"/>
          </a:xfrm>
        </p:spPr>
        <p:txBody>
          <a:bodyPr>
            <a:normAutofit/>
          </a:bodyPr>
          <a:lstStyle/>
          <a:p>
            <a:r>
              <a:rPr lang="en-US" altLang="ko-KR" sz="3200" dirty="0"/>
              <a:t>PXI</a:t>
            </a:r>
            <a:endParaRPr lang="ko-KR" altLang="en-US" sz="3200" dirty="0"/>
          </a:p>
        </p:txBody>
      </p:sp>
      <p:sp>
        <p:nvSpPr>
          <p:cNvPr id="2" name="직사각형 1">
            <a:extLst>
              <a:ext uri="{FF2B5EF4-FFF2-40B4-BE49-F238E27FC236}">
                <a16:creationId xmlns:a16="http://schemas.microsoft.com/office/drawing/2014/main" id="{148A66A4-4A3B-4987-A0E2-B9A994E823BA}"/>
              </a:ext>
            </a:extLst>
          </p:cNvPr>
          <p:cNvSpPr/>
          <p:nvPr/>
        </p:nvSpPr>
        <p:spPr>
          <a:xfrm>
            <a:off x="5849420" y="1237419"/>
            <a:ext cx="6096000" cy="2031325"/>
          </a:xfrm>
          <a:prstGeom prst="rect">
            <a:avLst/>
          </a:prstGeom>
        </p:spPr>
        <p:txBody>
          <a:bodyPr>
            <a:spAutoFit/>
          </a:bodyPr>
          <a:lstStyle/>
          <a:p>
            <a:pPr latinLnBrk="0"/>
            <a:r>
              <a:rPr lang="en-US" altLang="ko-KR" dirty="0">
                <a:solidFill>
                  <a:srgbClr val="333333"/>
                </a:solidFill>
                <a:latin typeface="Roboto Condensed"/>
              </a:rPr>
              <a:t>PXI</a:t>
            </a:r>
            <a:r>
              <a:rPr lang="ko-KR" altLang="en-US" dirty="0">
                <a:solidFill>
                  <a:srgbClr val="333333"/>
                </a:solidFill>
                <a:latin typeface="Roboto Condensed"/>
              </a:rPr>
              <a:t>란</a:t>
            </a:r>
            <a:r>
              <a:rPr lang="en-US" altLang="ko-KR" dirty="0">
                <a:solidFill>
                  <a:srgbClr val="333333"/>
                </a:solidFill>
                <a:latin typeface="Roboto Condensed"/>
              </a:rPr>
              <a:t>?</a:t>
            </a:r>
          </a:p>
          <a:p>
            <a:pPr latinLnBrk="0"/>
            <a:r>
              <a:rPr lang="en-US" altLang="ko-KR" dirty="0">
                <a:solidFill>
                  <a:srgbClr val="333333"/>
                </a:solidFill>
                <a:latin typeface="Helvetica Neue"/>
              </a:rPr>
              <a:t> PXI </a:t>
            </a:r>
            <a:r>
              <a:rPr lang="ko-KR" altLang="en-US" dirty="0">
                <a:solidFill>
                  <a:srgbClr val="333333"/>
                </a:solidFill>
                <a:latin typeface="Helvetica Neue"/>
              </a:rPr>
              <a:t>시스템에서 </a:t>
            </a:r>
            <a:r>
              <a:rPr lang="ko-KR" altLang="en-US" dirty="0" err="1">
                <a:solidFill>
                  <a:srgbClr val="333333"/>
                </a:solidFill>
                <a:latin typeface="Helvetica Neue"/>
              </a:rPr>
              <a:t>섀시는</a:t>
            </a:r>
            <a:r>
              <a:rPr lang="ko-KR" altLang="en-US" dirty="0">
                <a:solidFill>
                  <a:srgbClr val="333333"/>
                </a:solidFill>
                <a:latin typeface="Helvetica Neue"/>
              </a:rPr>
              <a:t> 모듈형 계측기 또는 </a:t>
            </a:r>
            <a:r>
              <a:rPr lang="en-US" altLang="ko-KR" dirty="0">
                <a:solidFill>
                  <a:srgbClr val="333333"/>
                </a:solidFill>
                <a:latin typeface="Helvetica Neue"/>
              </a:rPr>
              <a:t>I/O </a:t>
            </a:r>
            <a:r>
              <a:rPr lang="ko-KR" altLang="en-US" dirty="0" err="1">
                <a:solidFill>
                  <a:srgbClr val="333333"/>
                </a:solidFill>
                <a:latin typeface="Helvetica Neue"/>
              </a:rPr>
              <a:t>모듈용</a:t>
            </a:r>
            <a:r>
              <a:rPr lang="ko-KR" altLang="en-US" dirty="0">
                <a:solidFill>
                  <a:srgbClr val="333333"/>
                </a:solidFill>
                <a:latin typeface="Helvetica Neue"/>
              </a:rPr>
              <a:t> 전원</a:t>
            </a:r>
            <a:r>
              <a:rPr lang="en-US" altLang="ko-KR" dirty="0">
                <a:solidFill>
                  <a:srgbClr val="333333"/>
                </a:solidFill>
                <a:latin typeface="Helvetica Neue"/>
              </a:rPr>
              <a:t>, </a:t>
            </a:r>
            <a:r>
              <a:rPr lang="ko-KR" altLang="en-US" dirty="0">
                <a:solidFill>
                  <a:srgbClr val="333333"/>
                </a:solidFill>
                <a:latin typeface="Helvetica Neue"/>
              </a:rPr>
              <a:t>냉각 및 통신 버스를 제공합니다</a:t>
            </a:r>
            <a:r>
              <a:rPr lang="en-US" altLang="ko-KR" dirty="0">
                <a:solidFill>
                  <a:srgbClr val="333333"/>
                </a:solidFill>
                <a:latin typeface="Helvetica Neue"/>
              </a:rPr>
              <a:t>. </a:t>
            </a:r>
          </a:p>
          <a:p>
            <a:pPr latinLnBrk="0"/>
            <a:r>
              <a:rPr lang="en-US" altLang="ko-KR" dirty="0">
                <a:solidFill>
                  <a:srgbClr val="333333"/>
                </a:solidFill>
                <a:latin typeface="Helvetica Neue"/>
              </a:rPr>
              <a:t> </a:t>
            </a:r>
            <a:r>
              <a:rPr lang="ko-KR" altLang="en-US" dirty="0">
                <a:solidFill>
                  <a:srgbClr val="333333"/>
                </a:solidFill>
                <a:latin typeface="Helvetica Neue"/>
              </a:rPr>
              <a:t>이러한 모듈을 하나 이상의 </a:t>
            </a:r>
            <a:r>
              <a:rPr lang="en-US" altLang="ko-KR" dirty="0">
                <a:solidFill>
                  <a:srgbClr val="333333"/>
                </a:solidFill>
                <a:latin typeface="Helvetica Neue"/>
              </a:rPr>
              <a:t>NI</a:t>
            </a:r>
            <a:r>
              <a:rPr lang="ko-KR" altLang="en-US" dirty="0">
                <a:solidFill>
                  <a:srgbClr val="333333"/>
                </a:solidFill>
                <a:latin typeface="Helvetica Neue"/>
              </a:rPr>
              <a:t>의 전문 엔지니어링 소프트웨어 툴을 사용하여 임베디드 컨트롤러 또는 외부 </a:t>
            </a:r>
            <a:r>
              <a:rPr lang="en-US" altLang="ko-KR" dirty="0">
                <a:solidFill>
                  <a:srgbClr val="333333"/>
                </a:solidFill>
                <a:latin typeface="Helvetica Neue"/>
              </a:rPr>
              <a:t>PC</a:t>
            </a:r>
            <a:r>
              <a:rPr lang="ko-KR" altLang="en-US" dirty="0">
                <a:solidFill>
                  <a:srgbClr val="333333"/>
                </a:solidFill>
                <a:latin typeface="Helvetica Neue"/>
              </a:rPr>
              <a:t>에서 제어할 수 있으며</a:t>
            </a:r>
            <a:r>
              <a:rPr lang="en-US" altLang="ko-KR" dirty="0">
                <a:solidFill>
                  <a:srgbClr val="333333"/>
                </a:solidFill>
                <a:latin typeface="Helvetica Neue"/>
              </a:rPr>
              <a:t>, </a:t>
            </a:r>
            <a:r>
              <a:rPr lang="ko-KR" altLang="en-US" dirty="0">
                <a:solidFill>
                  <a:srgbClr val="333333"/>
                </a:solidFill>
                <a:latin typeface="Helvetica Neue"/>
              </a:rPr>
              <a:t>이를 통해 시스템을 </a:t>
            </a:r>
            <a:r>
              <a:rPr lang="ko-KR" altLang="en-US" dirty="0" err="1">
                <a:solidFill>
                  <a:srgbClr val="333333"/>
                </a:solidFill>
                <a:latin typeface="Helvetica Neue"/>
              </a:rPr>
              <a:t>맞춤화할</a:t>
            </a:r>
            <a:r>
              <a:rPr lang="ko-KR" altLang="en-US" dirty="0">
                <a:solidFill>
                  <a:srgbClr val="333333"/>
                </a:solidFill>
                <a:latin typeface="Helvetica Neue"/>
              </a:rPr>
              <a:t> 수 있습니다</a:t>
            </a:r>
            <a:r>
              <a:rPr lang="en-US" altLang="ko-KR" dirty="0">
                <a:solidFill>
                  <a:srgbClr val="333333"/>
                </a:solidFill>
                <a:latin typeface="Helvetica Neue"/>
              </a:rPr>
              <a:t>.</a:t>
            </a:r>
            <a:endParaRPr lang="en-US" altLang="ko-KR" b="0" i="0" dirty="0">
              <a:solidFill>
                <a:srgbClr val="333333"/>
              </a:solidFill>
              <a:effectLst/>
              <a:latin typeface="Helvetica Neue"/>
            </a:endParaRPr>
          </a:p>
        </p:txBody>
      </p:sp>
      <p:pic>
        <p:nvPicPr>
          <p:cNvPr id="1026" name="Picture 2" descr="http://s7d5.scene7.com/is/image/ni/01251805_PXI_16x9?&amp;$ni-card-lg$">
            <a:extLst>
              <a:ext uri="{FF2B5EF4-FFF2-40B4-BE49-F238E27FC236}">
                <a16:creationId xmlns:a16="http://schemas.microsoft.com/office/drawing/2014/main" id="{4E97FC8F-CEB8-4AEB-9CB4-256134E10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232" y="1237419"/>
            <a:ext cx="3013752" cy="16952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7d5.scene7.com/is/image/ni/09221602_16x9?&amp;$ni-card-lg$">
            <a:extLst>
              <a:ext uri="{FF2B5EF4-FFF2-40B4-BE49-F238E27FC236}">
                <a16:creationId xmlns:a16="http://schemas.microsoft.com/office/drawing/2014/main" id="{401FB9AE-D5A8-48B6-883F-CB517D39A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9335" y="3958761"/>
            <a:ext cx="2018493" cy="11354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7d5.scene7.com/is/image/ni/09161609_16x9?&amp;$ni-card-lg$">
            <a:extLst>
              <a:ext uri="{FF2B5EF4-FFF2-40B4-BE49-F238E27FC236}">
                <a16:creationId xmlns:a16="http://schemas.microsoft.com/office/drawing/2014/main" id="{0952FD28-3BEF-4C1E-859F-F8C0B9991C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18489" y="3948407"/>
            <a:ext cx="2018492" cy="113540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7d5.scene7.com/is/image/ni/08261607_16x9?&amp;$ni-card-lg$">
            <a:extLst>
              <a:ext uri="{FF2B5EF4-FFF2-40B4-BE49-F238E27FC236}">
                <a16:creationId xmlns:a16="http://schemas.microsoft.com/office/drawing/2014/main" id="{CE375958-8140-4FF1-B71E-9C17BACEE2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19796" y="3840520"/>
            <a:ext cx="2395211" cy="134730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7d5.scene7.com/is/image/ni/07021301_LabVIEW_TestStand_16x9?&amp;$ni-card-lg$">
            <a:extLst>
              <a:ext uri="{FF2B5EF4-FFF2-40B4-BE49-F238E27FC236}">
                <a16:creationId xmlns:a16="http://schemas.microsoft.com/office/drawing/2014/main" id="{29A06588-492E-4DA5-88A1-BF70FB1C25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50728" y="3948407"/>
            <a:ext cx="1924692" cy="1082640"/>
          </a:xfrm>
          <a:prstGeom prst="rect">
            <a:avLst/>
          </a:prstGeom>
          <a:noFill/>
          <a:extLst>
            <a:ext uri="{909E8E84-426E-40DD-AFC4-6F175D3DCCD1}">
              <a14:hiddenFill xmlns:a14="http://schemas.microsoft.com/office/drawing/2010/main">
                <a:solidFill>
                  <a:srgbClr val="FFFFFF"/>
                </a:solidFill>
              </a14:hiddenFill>
            </a:ext>
          </a:extLst>
        </p:spPr>
      </p:pic>
      <p:sp>
        <p:nvSpPr>
          <p:cNvPr id="3" name="더하기 기호 2">
            <a:extLst>
              <a:ext uri="{FF2B5EF4-FFF2-40B4-BE49-F238E27FC236}">
                <a16:creationId xmlns:a16="http://schemas.microsoft.com/office/drawing/2014/main" id="{8286572D-9E16-462E-B322-ED0898C905BF}"/>
              </a:ext>
            </a:extLst>
          </p:cNvPr>
          <p:cNvSpPr/>
          <p:nvPr/>
        </p:nvSpPr>
        <p:spPr>
          <a:xfrm>
            <a:off x="14569108" y="4225676"/>
            <a:ext cx="528101" cy="52810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더하기 기호 10">
            <a:extLst>
              <a:ext uri="{FF2B5EF4-FFF2-40B4-BE49-F238E27FC236}">
                <a16:creationId xmlns:a16="http://schemas.microsoft.com/office/drawing/2014/main" id="{BB1B7AA2-E773-4A67-9F8D-CAE476EFA028}"/>
              </a:ext>
            </a:extLst>
          </p:cNvPr>
          <p:cNvSpPr/>
          <p:nvPr/>
        </p:nvSpPr>
        <p:spPr>
          <a:xfrm>
            <a:off x="17012292" y="4225676"/>
            <a:ext cx="528101" cy="52810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화살표: 오른쪽 4">
            <a:extLst>
              <a:ext uri="{FF2B5EF4-FFF2-40B4-BE49-F238E27FC236}">
                <a16:creationId xmlns:a16="http://schemas.microsoft.com/office/drawing/2014/main" id="{BF4C882E-049D-4AD0-8D16-457C04BB89E8}"/>
              </a:ext>
            </a:extLst>
          </p:cNvPr>
          <p:cNvSpPr/>
          <p:nvPr/>
        </p:nvSpPr>
        <p:spPr>
          <a:xfrm>
            <a:off x="20097822" y="4225676"/>
            <a:ext cx="996593" cy="2487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화살표: 왼쪽 5">
            <a:extLst>
              <a:ext uri="{FF2B5EF4-FFF2-40B4-BE49-F238E27FC236}">
                <a16:creationId xmlns:a16="http://schemas.microsoft.com/office/drawing/2014/main" id="{906020AC-1494-4A3A-BCB7-FB175AEC9604}"/>
              </a:ext>
            </a:extLst>
          </p:cNvPr>
          <p:cNvSpPr/>
          <p:nvPr/>
        </p:nvSpPr>
        <p:spPr>
          <a:xfrm>
            <a:off x="20097822" y="4474450"/>
            <a:ext cx="996593" cy="24877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62017912-49A5-4B16-8E2E-36871A583E03}"/>
              </a:ext>
            </a:extLst>
          </p:cNvPr>
          <p:cNvSpPr/>
          <p:nvPr/>
        </p:nvSpPr>
        <p:spPr>
          <a:xfrm>
            <a:off x="12793922" y="3429000"/>
            <a:ext cx="1544012" cy="369332"/>
          </a:xfrm>
          <a:prstGeom prst="rect">
            <a:avLst/>
          </a:prstGeom>
        </p:spPr>
        <p:txBody>
          <a:bodyPr wrap="none">
            <a:spAutoFit/>
          </a:bodyPr>
          <a:lstStyle/>
          <a:p>
            <a:r>
              <a:rPr lang="en-US" altLang="ko-KR" b="1" dirty="0">
                <a:solidFill>
                  <a:srgbClr val="333333"/>
                </a:solidFill>
                <a:latin typeface="Roboto Condensed"/>
              </a:rPr>
              <a:t>PXI </a:t>
            </a:r>
            <a:r>
              <a:rPr lang="ko-KR" altLang="en-US" b="1" dirty="0">
                <a:solidFill>
                  <a:srgbClr val="333333"/>
                </a:solidFill>
                <a:latin typeface="Roboto Condensed"/>
              </a:rPr>
              <a:t>구성요소</a:t>
            </a:r>
            <a:endParaRPr lang="ko-KR" altLang="en-US" dirty="0"/>
          </a:p>
        </p:txBody>
      </p:sp>
      <p:sp>
        <p:nvSpPr>
          <p:cNvPr id="9" name="TextBox 8">
            <a:extLst>
              <a:ext uri="{FF2B5EF4-FFF2-40B4-BE49-F238E27FC236}">
                <a16:creationId xmlns:a16="http://schemas.microsoft.com/office/drawing/2014/main" id="{F191A20B-04B7-4603-8B84-DB0D466752B8}"/>
              </a:ext>
            </a:extLst>
          </p:cNvPr>
          <p:cNvSpPr txBox="1"/>
          <p:nvPr/>
        </p:nvSpPr>
        <p:spPr>
          <a:xfrm>
            <a:off x="13038892" y="5184882"/>
            <a:ext cx="1054071" cy="369332"/>
          </a:xfrm>
          <a:prstGeom prst="rect">
            <a:avLst/>
          </a:prstGeom>
          <a:noFill/>
        </p:spPr>
        <p:txBody>
          <a:bodyPr wrap="none" rtlCol="0">
            <a:spAutoFit/>
          </a:bodyPr>
          <a:lstStyle/>
          <a:p>
            <a:r>
              <a:rPr lang="en-US" altLang="ko-KR" dirty="0"/>
              <a:t>PXI </a:t>
            </a:r>
            <a:r>
              <a:rPr lang="ko-KR" altLang="en-US" dirty="0" err="1"/>
              <a:t>섀시</a:t>
            </a:r>
            <a:endParaRPr lang="ko-KR" altLang="en-US" dirty="0"/>
          </a:p>
        </p:txBody>
      </p:sp>
      <p:sp>
        <p:nvSpPr>
          <p:cNvPr id="16" name="TextBox 15">
            <a:extLst>
              <a:ext uri="{FF2B5EF4-FFF2-40B4-BE49-F238E27FC236}">
                <a16:creationId xmlns:a16="http://schemas.microsoft.com/office/drawing/2014/main" id="{826F0B25-1D53-4972-BD2A-E0896270A56F}"/>
              </a:ext>
            </a:extLst>
          </p:cNvPr>
          <p:cNvSpPr txBox="1"/>
          <p:nvPr/>
        </p:nvSpPr>
        <p:spPr>
          <a:xfrm>
            <a:off x="15369867" y="5184882"/>
            <a:ext cx="1515736" cy="369332"/>
          </a:xfrm>
          <a:prstGeom prst="rect">
            <a:avLst/>
          </a:prstGeom>
          <a:noFill/>
        </p:spPr>
        <p:txBody>
          <a:bodyPr wrap="none" rtlCol="0">
            <a:spAutoFit/>
          </a:bodyPr>
          <a:lstStyle/>
          <a:p>
            <a:r>
              <a:rPr lang="en-US" altLang="ko-KR" dirty="0"/>
              <a:t>PXI </a:t>
            </a:r>
            <a:r>
              <a:rPr lang="ko-KR" altLang="en-US" dirty="0"/>
              <a:t>컨트롤러</a:t>
            </a:r>
          </a:p>
        </p:txBody>
      </p:sp>
      <p:sp>
        <p:nvSpPr>
          <p:cNvPr id="17" name="TextBox 16">
            <a:extLst>
              <a:ext uri="{FF2B5EF4-FFF2-40B4-BE49-F238E27FC236}">
                <a16:creationId xmlns:a16="http://schemas.microsoft.com/office/drawing/2014/main" id="{646D6F9E-5842-42BC-B4A3-E76658223DCB}"/>
              </a:ext>
            </a:extLst>
          </p:cNvPr>
          <p:cNvSpPr txBox="1"/>
          <p:nvPr/>
        </p:nvSpPr>
        <p:spPr>
          <a:xfrm>
            <a:off x="17859533" y="5184882"/>
            <a:ext cx="1054071" cy="369332"/>
          </a:xfrm>
          <a:prstGeom prst="rect">
            <a:avLst/>
          </a:prstGeom>
          <a:noFill/>
        </p:spPr>
        <p:txBody>
          <a:bodyPr wrap="none" rtlCol="0">
            <a:spAutoFit/>
          </a:bodyPr>
          <a:lstStyle/>
          <a:p>
            <a:r>
              <a:rPr lang="en-US" altLang="ko-KR"/>
              <a:t>PXI </a:t>
            </a:r>
            <a:r>
              <a:rPr lang="ko-KR" altLang="en-US" dirty="0"/>
              <a:t>모듈</a:t>
            </a:r>
          </a:p>
        </p:txBody>
      </p:sp>
      <p:sp>
        <p:nvSpPr>
          <p:cNvPr id="18" name="TextBox 17">
            <a:extLst>
              <a:ext uri="{FF2B5EF4-FFF2-40B4-BE49-F238E27FC236}">
                <a16:creationId xmlns:a16="http://schemas.microsoft.com/office/drawing/2014/main" id="{86FCF2DF-D7EA-4D27-A041-98EE988DA139}"/>
              </a:ext>
            </a:extLst>
          </p:cNvPr>
          <p:cNvSpPr txBox="1"/>
          <p:nvPr/>
        </p:nvSpPr>
        <p:spPr>
          <a:xfrm>
            <a:off x="21743660" y="5184882"/>
            <a:ext cx="1338828" cy="369332"/>
          </a:xfrm>
          <a:prstGeom prst="rect">
            <a:avLst/>
          </a:prstGeom>
          <a:noFill/>
        </p:spPr>
        <p:txBody>
          <a:bodyPr wrap="none" rtlCol="0">
            <a:spAutoFit/>
          </a:bodyPr>
          <a:lstStyle/>
          <a:p>
            <a:r>
              <a:rPr lang="ko-KR" altLang="en-US"/>
              <a:t>소프트웨어</a:t>
            </a:r>
            <a:endParaRPr lang="ko-KR" altLang="en-US" dirty="0"/>
          </a:p>
        </p:txBody>
      </p:sp>
      <p:sp>
        <p:nvSpPr>
          <p:cNvPr id="19" name="TextBox 18">
            <a:extLst>
              <a:ext uri="{FF2B5EF4-FFF2-40B4-BE49-F238E27FC236}">
                <a16:creationId xmlns:a16="http://schemas.microsoft.com/office/drawing/2014/main" id="{89714BB2-FBCB-40ED-8D65-B95EF2BE2511}"/>
              </a:ext>
            </a:extLst>
          </p:cNvPr>
          <p:cNvSpPr txBox="1"/>
          <p:nvPr/>
        </p:nvSpPr>
        <p:spPr>
          <a:xfrm>
            <a:off x="20023685" y="4818109"/>
            <a:ext cx="1144865" cy="307777"/>
          </a:xfrm>
          <a:prstGeom prst="rect">
            <a:avLst/>
          </a:prstGeom>
          <a:noFill/>
        </p:spPr>
        <p:txBody>
          <a:bodyPr wrap="none" rtlCol="0">
            <a:spAutoFit/>
          </a:bodyPr>
          <a:lstStyle/>
          <a:p>
            <a:r>
              <a:rPr lang="ko-KR" altLang="en-US" sz="1400" dirty="0"/>
              <a:t>데이터 전송</a:t>
            </a:r>
          </a:p>
        </p:txBody>
      </p:sp>
    </p:spTree>
    <p:extLst>
      <p:ext uri="{BB962C8B-B14F-4D97-AF65-F5344CB8AC3E}">
        <p14:creationId xmlns:p14="http://schemas.microsoft.com/office/powerpoint/2010/main" val="3320530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2462841" y="1881487"/>
            <a:ext cx="6886755" cy="991109"/>
          </a:xfrm>
        </p:spPr>
        <p:txBody>
          <a:bodyPr>
            <a:noAutofit/>
          </a:bodyPr>
          <a:lstStyle/>
          <a:p>
            <a:r>
              <a:rPr lang="ko-KR" altLang="en-US" sz="4000" dirty="0"/>
              <a:t>제품소개</a:t>
            </a:r>
          </a:p>
        </p:txBody>
      </p:sp>
      <p:sp>
        <p:nvSpPr>
          <p:cNvPr id="4" name="직사각형 3"/>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D18E8098-6635-492A-B8E6-1618C73114B9}"/>
              </a:ext>
            </a:extLst>
          </p:cNvPr>
          <p:cNvSpPr/>
          <p:nvPr/>
        </p:nvSpPr>
        <p:spPr>
          <a:xfrm>
            <a:off x="-1763911" y="6673334"/>
            <a:ext cx="4157357" cy="369332"/>
          </a:xfrm>
          <a:prstGeom prst="rect">
            <a:avLst/>
          </a:prstGeom>
        </p:spPr>
        <p:txBody>
          <a:bodyPr wrap="none">
            <a:spAutoFit/>
          </a:bodyPr>
          <a:lstStyle/>
          <a:p>
            <a:r>
              <a:rPr lang="ko-KR" altLang="en-US" dirty="0" err="1"/>
              <a:t>proxima</a:t>
            </a:r>
            <a:r>
              <a:rPr lang="ko-KR" altLang="en-US" dirty="0"/>
              <a:t> </a:t>
            </a:r>
            <a:r>
              <a:rPr lang="ko-KR" altLang="en-US" dirty="0" err="1"/>
              <a:t>nova</a:t>
            </a:r>
            <a:r>
              <a:rPr lang="ko-KR" altLang="en-US" dirty="0"/>
              <a:t> 폰트 </a:t>
            </a:r>
            <a:r>
              <a:rPr lang="ko-KR" altLang="en-US" dirty="0" err="1"/>
              <a:t>괜찮은지</a:t>
            </a:r>
            <a:r>
              <a:rPr lang="ko-KR" altLang="en-US" dirty="0"/>
              <a:t> </a:t>
            </a:r>
            <a:r>
              <a:rPr lang="ko-KR" altLang="en-US" dirty="0" err="1"/>
              <a:t>물어보기</a:t>
            </a:r>
            <a:endParaRPr lang="ko-KR" altLang="en-US" dirty="0"/>
          </a:p>
        </p:txBody>
      </p:sp>
    </p:spTree>
    <p:extLst>
      <p:ext uri="{BB962C8B-B14F-4D97-AF65-F5344CB8AC3E}">
        <p14:creationId xmlns:p14="http://schemas.microsoft.com/office/powerpoint/2010/main" val="1135773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사각형: 둥근 모서리 4">
            <a:extLst>
              <a:ext uri="{FF2B5EF4-FFF2-40B4-BE49-F238E27FC236}">
                <a16:creationId xmlns:a16="http://schemas.microsoft.com/office/drawing/2014/main" id="{3EB888CD-09C9-4110-93A9-982D423019DE}"/>
              </a:ext>
            </a:extLst>
          </p:cNvPr>
          <p:cNvSpPr/>
          <p:nvPr/>
        </p:nvSpPr>
        <p:spPr>
          <a:xfrm>
            <a:off x="1977217" y="1233446"/>
            <a:ext cx="5792523" cy="2499710"/>
          </a:xfrm>
          <a:prstGeom prst="roundRect">
            <a:avLst>
              <a:gd name="adj" fmla="val 65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31" name="그룹 1030">
            <a:extLst>
              <a:ext uri="{FF2B5EF4-FFF2-40B4-BE49-F238E27FC236}">
                <a16:creationId xmlns:a16="http://schemas.microsoft.com/office/drawing/2014/main" id="{8BA99B6A-9241-4CE8-BAF0-ABD55B98736B}"/>
              </a:ext>
            </a:extLst>
          </p:cNvPr>
          <p:cNvGrpSpPr/>
          <p:nvPr/>
        </p:nvGrpSpPr>
        <p:grpSpPr>
          <a:xfrm>
            <a:off x="5465142" y="3122186"/>
            <a:ext cx="6340410" cy="2616919"/>
            <a:chOff x="5443485" y="3482339"/>
            <a:chExt cx="6340410" cy="2616919"/>
          </a:xfrm>
        </p:grpSpPr>
        <p:grpSp>
          <p:nvGrpSpPr>
            <p:cNvPr id="37" name="그룹 36">
              <a:extLst>
                <a:ext uri="{FF2B5EF4-FFF2-40B4-BE49-F238E27FC236}">
                  <a16:creationId xmlns:a16="http://schemas.microsoft.com/office/drawing/2014/main" id="{F3AA618D-A6FA-416C-90F3-80EA88F744A7}"/>
                </a:ext>
              </a:extLst>
            </p:cNvPr>
            <p:cNvGrpSpPr/>
            <p:nvPr/>
          </p:nvGrpSpPr>
          <p:grpSpPr>
            <a:xfrm>
              <a:off x="5443485" y="3482339"/>
              <a:ext cx="6340410" cy="2616919"/>
              <a:chOff x="1717166" y="4309398"/>
              <a:chExt cx="4623249" cy="2483345"/>
            </a:xfrm>
          </p:grpSpPr>
          <p:sp>
            <p:nvSpPr>
              <p:cNvPr id="35" name="사각형: 둥근 모서리 34">
                <a:extLst>
                  <a:ext uri="{FF2B5EF4-FFF2-40B4-BE49-F238E27FC236}">
                    <a16:creationId xmlns:a16="http://schemas.microsoft.com/office/drawing/2014/main" id="{3B2609D6-BCCF-497A-AF8B-D5ADECEB8D2E}"/>
                  </a:ext>
                </a:extLst>
              </p:cNvPr>
              <p:cNvSpPr/>
              <p:nvPr/>
            </p:nvSpPr>
            <p:spPr>
              <a:xfrm>
                <a:off x="1717166" y="4320834"/>
                <a:ext cx="4623249" cy="2471909"/>
              </a:xfrm>
              <a:prstGeom prst="roundRect">
                <a:avLst>
                  <a:gd name="adj" fmla="val 4016"/>
                </a:avLst>
              </a:prstGeom>
              <a:solidFill>
                <a:srgbClr val="499B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직사각형 35">
                <a:extLst>
                  <a:ext uri="{FF2B5EF4-FFF2-40B4-BE49-F238E27FC236}">
                    <a16:creationId xmlns:a16="http://schemas.microsoft.com/office/drawing/2014/main" id="{D6E2C521-A5AB-45B1-B950-EC3E2032C9C2}"/>
                  </a:ext>
                </a:extLst>
              </p:cNvPr>
              <p:cNvSpPr/>
              <p:nvPr/>
            </p:nvSpPr>
            <p:spPr>
              <a:xfrm>
                <a:off x="1717166" y="4309398"/>
                <a:ext cx="4623249" cy="1219109"/>
              </a:xfrm>
              <a:prstGeom prst="rect">
                <a:avLst/>
              </a:prstGeom>
              <a:solidFill>
                <a:srgbClr val="499B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사각형: 둥근 모서리 1">
              <a:extLst>
                <a:ext uri="{FF2B5EF4-FFF2-40B4-BE49-F238E27FC236}">
                  <a16:creationId xmlns:a16="http://schemas.microsoft.com/office/drawing/2014/main" id="{48272A13-48D7-4C52-9721-E45218B727B8}"/>
                </a:ext>
              </a:extLst>
            </p:cNvPr>
            <p:cNvSpPr/>
            <p:nvPr/>
          </p:nvSpPr>
          <p:spPr>
            <a:xfrm>
              <a:off x="5525247" y="3539061"/>
              <a:ext cx="1754621" cy="2504102"/>
            </a:xfrm>
            <a:prstGeom prst="roundRect">
              <a:avLst>
                <a:gd name="adj" fmla="val 6736"/>
              </a:avLst>
            </a:prstGeom>
            <a:solidFill>
              <a:srgbClr val="FBDEDF"/>
            </a:solidFill>
            <a:ln>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사각형: 둥근 모서리 50">
              <a:extLst>
                <a:ext uri="{FF2B5EF4-FFF2-40B4-BE49-F238E27FC236}">
                  <a16:creationId xmlns:a16="http://schemas.microsoft.com/office/drawing/2014/main" id="{CA41980A-5A72-4FC8-87F4-C45C453E9393}"/>
                </a:ext>
              </a:extLst>
            </p:cNvPr>
            <p:cNvSpPr/>
            <p:nvPr/>
          </p:nvSpPr>
          <p:spPr>
            <a:xfrm>
              <a:off x="7332995" y="3539061"/>
              <a:ext cx="1316626" cy="2499709"/>
            </a:xfrm>
            <a:prstGeom prst="roundRect">
              <a:avLst>
                <a:gd name="adj" fmla="val 7126"/>
              </a:avLst>
            </a:prstGeom>
            <a:solidFill>
              <a:srgbClr val="EAF4E2"/>
            </a:solidFill>
            <a:ln>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사각형: 둥근 모서리 51">
              <a:extLst>
                <a:ext uri="{FF2B5EF4-FFF2-40B4-BE49-F238E27FC236}">
                  <a16:creationId xmlns:a16="http://schemas.microsoft.com/office/drawing/2014/main" id="{772E94C8-05EA-46F7-B8E4-389C819F818B}"/>
                </a:ext>
              </a:extLst>
            </p:cNvPr>
            <p:cNvSpPr/>
            <p:nvPr/>
          </p:nvSpPr>
          <p:spPr>
            <a:xfrm>
              <a:off x="8702929" y="3539061"/>
              <a:ext cx="3012075" cy="2499709"/>
            </a:xfrm>
            <a:prstGeom prst="roundRect">
              <a:avLst>
                <a:gd name="adj" fmla="val 3115"/>
              </a:avLst>
            </a:prstGeom>
            <a:solidFill>
              <a:srgbClr val="DBE9F7"/>
            </a:solidFill>
            <a:ln>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2" name="Picture 4" descr="http://s7d5.scene7.com/is/image/ni/09221602_16x9?&amp;$ni-card-lg$">
              <a:extLst>
                <a:ext uri="{FF2B5EF4-FFF2-40B4-BE49-F238E27FC236}">
                  <a16:creationId xmlns:a16="http://schemas.microsoft.com/office/drawing/2014/main" id="{3EFE5DF0-356B-405A-B411-24C6F30C60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4217" y="5204680"/>
              <a:ext cx="1118408" cy="629104"/>
            </a:xfrm>
            <a:prstGeom prst="rect">
              <a:avLst/>
            </a:prstGeom>
            <a:noFill/>
            <a:extLst>
              <a:ext uri="{909E8E84-426E-40DD-AFC4-6F175D3DCCD1}">
                <a14:hiddenFill xmlns:a14="http://schemas.microsoft.com/office/drawing/2010/main">
                  <a:solidFill>
                    <a:srgbClr val="FFFFFF"/>
                  </a:solidFill>
                </a14:hiddenFill>
              </a:ext>
            </a:extLst>
          </p:spPr>
        </p:pic>
        <p:grpSp>
          <p:nvGrpSpPr>
            <p:cNvPr id="1028" name="그룹 1027">
              <a:extLst>
                <a:ext uri="{FF2B5EF4-FFF2-40B4-BE49-F238E27FC236}">
                  <a16:creationId xmlns:a16="http://schemas.microsoft.com/office/drawing/2014/main" id="{1B0E6818-25CC-433B-B381-0121361F14BA}"/>
                </a:ext>
              </a:extLst>
            </p:cNvPr>
            <p:cNvGrpSpPr/>
            <p:nvPr/>
          </p:nvGrpSpPr>
          <p:grpSpPr>
            <a:xfrm>
              <a:off x="5791847" y="4112495"/>
              <a:ext cx="1223909" cy="782780"/>
              <a:chOff x="5791847" y="4274541"/>
              <a:chExt cx="1223909" cy="782780"/>
            </a:xfrm>
          </p:grpSpPr>
          <p:pic>
            <p:nvPicPr>
              <p:cNvPr id="53" name="그림 52">
                <a:extLst>
                  <a:ext uri="{FF2B5EF4-FFF2-40B4-BE49-F238E27FC236}">
                    <a16:creationId xmlns:a16="http://schemas.microsoft.com/office/drawing/2014/main" id="{FF23B3A1-5EFD-4066-B116-F17AA2A221DC}"/>
                  </a:ext>
                </a:extLst>
              </p:cNvPr>
              <p:cNvPicPr>
                <a:picLocks noChangeAspect="1"/>
              </p:cNvPicPr>
              <p:nvPr/>
            </p:nvPicPr>
            <p:blipFill rotWithShape="1">
              <a:blip r:embed="rId3"/>
              <a:srcRect l="8322" t="28584" r="82363" b="40711"/>
              <a:stretch/>
            </p:blipFill>
            <p:spPr>
              <a:xfrm>
                <a:off x="6577606" y="4274541"/>
                <a:ext cx="438150" cy="782780"/>
              </a:xfrm>
              <a:prstGeom prst="rect">
                <a:avLst/>
              </a:prstGeom>
            </p:spPr>
          </p:pic>
          <p:pic>
            <p:nvPicPr>
              <p:cNvPr id="55" name="Picture 2" descr="http://s7d5.scene7.com/is/image/ni/lv_2017?&amp;$ni-icon-lg$">
                <a:extLst>
                  <a:ext uri="{FF2B5EF4-FFF2-40B4-BE49-F238E27FC236}">
                    <a16:creationId xmlns:a16="http://schemas.microsoft.com/office/drawing/2014/main" id="{53E1EF5D-B760-400E-B750-245108E815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7827" y="4378355"/>
                <a:ext cx="442272" cy="3869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0F1EE72-0E70-431D-858E-E8D4E8711E37}"/>
                  </a:ext>
                </a:extLst>
              </p:cNvPr>
              <p:cNvSpPr txBox="1"/>
              <p:nvPr/>
            </p:nvSpPr>
            <p:spPr>
              <a:xfrm>
                <a:off x="5791847" y="4818432"/>
                <a:ext cx="542136" cy="200055"/>
              </a:xfrm>
              <a:prstGeom prst="rect">
                <a:avLst/>
              </a:prstGeom>
              <a:noFill/>
            </p:spPr>
            <p:txBody>
              <a:bodyPr wrap="none" rtlCol="0">
                <a:spAutoFit/>
              </a:bodyPr>
              <a:lstStyle/>
              <a:p>
                <a:r>
                  <a:rPr lang="en-US" altLang="ko-KR" sz="700" dirty="0">
                    <a:latin typeface="+mn-ea"/>
                    <a:cs typeface="Malgun Gothic Semilight" panose="020B0502040204020203" pitchFamily="50" charset="-127"/>
                  </a:rPr>
                  <a:t>LabVIEW</a:t>
                </a:r>
                <a:endParaRPr lang="ko-KR" altLang="en-US" sz="700" dirty="0">
                  <a:latin typeface="+mn-ea"/>
                  <a:cs typeface="Malgun Gothic Semilight" panose="020B0502040204020203" pitchFamily="50" charset="-127"/>
                </a:endParaRPr>
              </a:p>
            </p:txBody>
          </p:sp>
        </p:grpSp>
        <p:pic>
          <p:nvPicPr>
            <p:cNvPr id="3076" name="Picture 4" descr="http://www.ni.com/images/gettingstarted/neutral/hw_daq_31.gif">
              <a:extLst>
                <a:ext uri="{FF2B5EF4-FFF2-40B4-BE49-F238E27FC236}">
                  <a16:creationId xmlns:a16="http://schemas.microsoft.com/office/drawing/2014/main" id="{4168458E-8DDF-4657-822D-7395BE836D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33530" y="5277656"/>
              <a:ext cx="1525492" cy="587170"/>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FC82B0AC-18B5-40F2-9AA6-BBD9AED9D15C}"/>
                </a:ext>
              </a:extLst>
            </p:cNvPr>
            <p:cNvSpPr txBox="1"/>
            <p:nvPr/>
          </p:nvSpPr>
          <p:spPr>
            <a:xfrm>
              <a:off x="6624759" y="5823491"/>
              <a:ext cx="595035" cy="215444"/>
            </a:xfrm>
            <a:prstGeom prst="rect">
              <a:avLst/>
            </a:prstGeom>
            <a:noFill/>
          </p:spPr>
          <p:txBody>
            <a:bodyPr wrap="none" rtlCol="0">
              <a:spAutoFit/>
            </a:bodyPr>
            <a:lstStyle/>
            <a:p>
              <a:r>
                <a:rPr lang="ko-KR" altLang="en-US" sz="800" b="1" dirty="0">
                  <a:latin typeface="+mn-ea"/>
                  <a:cs typeface="Malgun Gothic Semilight" panose="020B0502040204020203" pitchFamily="50" charset="-127"/>
                </a:rPr>
                <a:t>컨트롤러</a:t>
              </a:r>
            </a:p>
          </p:txBody>
        </p:sp>
        <p:sp>
          <p:nvSpPr>
            <p:cNvPr id="57" name="TextBox 56">
              <a:extLst>
                <a:ext uri="{FF2B5EF4-FFF2-40B4-BE49-F238E27FC236}">
                  <a16:creationId xmlns:a16="http://schemas.microsoft.com/office/drawing/2014/main" id="{0CDAF30B-0018-4827-AA4C-36C167760112}"/>
                </a:ext>
              </a:extLst>
            </p:cNvPr>
            <p:cNvSpPr txBox="1"/>
            <p:nvPr/>
          </p:nvSpPr>
          <p:spPr>
            <a:xfrm>
              <a:off x="7834144" y="5823491"/>
              <a:ext cx="389850" cy="215444"/>
            </a:xfrm>
            <a:prstGeom prst="rect">
              <a:avLst/>
            </a:prstGeom>
            <a:noFill/>
          </p:spPr>
          <p:txBody>
            <a:bodyPr wrap="none" rtlCol="0">
              <a:spAutoFit/>
            </a:bodyPr>
            <a:lstStyle/>
            <a:p>
              <a:r>
                <a:rPr lang="ko-KR" altLang="en-US" sz="800" b="1" dirty="0" err="1">
                  <a:latin typeface="+mn-ea"/>
                  <a:cs typeface="Malgun Gothic Semilight" panose="020B0502040204020203" pitchFamily="50" charset="-127"/>
                </a:rPr>
                <a:t>섀시</a:t>
              </a:r>
              <a:endParaRPr lang="ko-KR" altLang="en-US" sz="800" b="1" dirty="0">
                <a:latin typeface="+mn-ea"/>
                <a:cs typeface="Malgun Gothic Semilight" panose="020B0502040204020203" pitchFamily="50" charset="-127"/>
              </a:endParaRPr>
            </a:p>
          </p:txBody>
        </p:sp>
        <p:sp>
          <p:nvSpPr>
            <p:cNvPr id="58" name="TextBox 57">
              <a:extLst>
                <a:ext uri="{FF2B5EF4-FFF2-40B4-BE49-F238E27FC236}">
                  <a16:creationId xmlns:a16="http://schemas.microsoft.com/office/drawing/2014/main" id="{3D8D2E9F-FF63-4DE1-9DBF-9F61BF7A1F34}"/>
                </a:ext>
              </a:extLst>
            </p:cNvPr>
            <p:cNvSpPr txBox="1"/>
            <p:nvPr/>
          </p:nvSpPr>
          <p:spPr>
            <a:xfrm>
              <a:off x="9354483" y="5823491"/>
              <a:ext cx="1617751" cy="215444"/>
            </a:xfrm>
            <a:prstGeom prst="rect">
              <a:avLst/>
            </a:prstGeom>
            <a:noFill/>
          </p:spPr>
          <p:txBody>
            <a:bodyPr wrap="none" rtlCol="0">
              <a:spAutoFit/>
            </a:bodyPr>
            <a:lstStyle/>
            <a:p>
              <a:r>
                <a:rPr lang="en-US" altLang="ko-KR" sz="800" b="1" dirty="0">
                  <a:latin typeface="+mn-ea"/>
                  <a:cs typeface="Malgun Gothic Semilight" panose="020B0502040204020203" pitchFamily="50" charset="-127"/>
                </a:rPr>
                <a:t>( </a:t>
              </a:r>
              <a:r>
                <a:rPr lang="ko-KR" altLang="en-US" sz="800" b="1" dirty="0">
                  <a:latin typeface="+mn-ea"/>
                  <a:cs typeface="Malgun Gothic Semilight" panose="020B0502040204020203" pitchFamily="50" charset="-127"/>
                </a:rPr>
                <a:t>재구성 가능 </a:t>
              </a:r>
              <a:r>
                <a:rPr lang="en-US" altLang="ko-KR" sz="800" b="1" dirty="0">
                  <a:latin typeface="+mn-ea"/>
                  <a:cs typeface="Malgun Gothic Semilight" panose="020B0502040204020203" pitchFamily="50" charset="-127"/>
                </a:rPr>
                <a:t>FPGA ) I/O </a:t>
              </a:r>
              <a:r>
                <a:rPr lang="ko-KR" altLang="en-US" sz="800" b="1" dirty="0">
                  <a:latin typeface="+mn-ea"/>
                  <a:cs typeface="Malgun Gothic Semilight" panose="020B0502040204020203" pitchFamily="50" charset="-127"/>
                </a:rPr>
                <a:t>모듈</a:t>
              </a:r>
            </a:p>
          </p:txBody>
        </p:sp>
        <p:sp>
          <p:nvSpPr>
            <p:cNvPr id="4" name="화살표: 왼쪽/오른쪽 3">
              <a:extLst>
                <a:ext uri="{FF2B5EF4-FFF2-40B4-BE49-F238E27FC236}">
                  <a16:creationId xmlns:a16="http://schemas.microsoft.com/office/drawing/2014/main" id="{1195E016-E9CB-4CD8-8FDD-43590B67F587}"/>
                </a:ext>
              </a:extLst>
            </p:cNvPr>
            <p:cNvSpPr/>
            <p:nvPr/>
          </p:nvSpPr>
          <p:spPr>
            <a:xfrm>
              <a:off x="7145938" y="4207999"/>
              <a:ext cx="1673545" cy="361950"/>
            </a:xfrm>
            <a:prstGeom prst="leftRightArrow">
              <a:avLst/>
            </a:prstGeom>
            <a:solidFill>
              <a:srgbClr val="B2B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PXI, PCI Bus</a:t>
              </a:r>
              <a:endParaRPr lang="ko-KR" altLang="en-US" sz="1200" dirty="0">
                <a:solidFill>
                  <a:schemeClr val="tx1"/>
                </a:solidFill>
              </a:endParaRPr>
            </a:p>
          </p:txBody>
        </p:sp>
        <p:pic>
          <p:nvPicPr>
            <p:cNvPr id="3080" name="Picture 8" descr="pxi controllerì ëí ì´ë¯¸ì§ ê²ìê²°ê³¼">
              <a:extLst>
                <a:ext uri="{FF2B5EF4-FFF2-40B4-BE49-F238E27FC236}">
                  <a16:creationId xmlns:a16="http://schemas.microsoft.com/office/drawing/2014/main" id="{6D517A40-D52B-4860-B7F4-C495085C638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931" r="13440"/>
            <a:stretch/>
          </p:blipFill>
          <p:spPr bwMode="auto">
            <a:xfrm>
              <a:off x="6648886" y="5246526"/>
              <a:ext cx="569023" cy="56997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0" descr="http://s7d5.scene7.com/is/image/ni/07021301_LabVIEW_TestStand_16x9?&amp;$ni-card-lg$">
              <a:extLst>
                <a:ext uri="{FF2B5EF4-FFF2-40B4-BE49-F238E27FC236}">
                  <a16:creationId xmlns:a16="http://schemas.microsoft.com/office/drawing/2014/main" id="{F70CE75A-509D-4C37-A17F-E0C43F1E19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2388" y="5246526"/>
              <a:ext cx="1013287" cy="569974"/>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E0C35BD9-33C3-49FC-B24B-B84F3CA820D8}"/>
                </a:ext>
              </a:extLst>
            </p:cNvPr>
            <p:cNvSpPr txBox="1"/>
            <p:nvPr/>
          </p:nvSpPr>
          <p:spPr>
            <a:xfrm>
              <a:off x="5752708" y="5823491"/>
              <a:ext cx="697627" cy="215444"/>
            </a:xfrm>
            <a:prstGeom prst="rect">
              <a:avLst/>
            </a:prstGeom>
            <a:noFill/>
          </p:spPr>
          <p:txBody>
            <a:bodyPr wrap="none" rtlCol="0">
              <a:spAutoFit/>
            </a:bodyPr>
            <a:lstStyle/>
            <a:p>
              <a:r>
                <a:rPr lang="ko-KR" altLang="en-US" sz="800" b="1" dirty="0">
                  <a:latin typeface="+mn-ea"/>
                  <a:cs typeface="Malgun Gothic Semilight" panose="020B0502040204020203" pitchFamily="50" charset="-127"/>
                </a:rPr>
                <a:t>소프트웨어</a:t>
              </a:r>
            </a:p>
          </p:txBody>
        </p:sp>
        <p:grpSp>
          <p:nvGrpSpPr>
            <p:cNvPr id="1030" name="그룹 1029">
              <a:extLst>
                <a:ext uri="{FF2B5EF4-FFF2-40B4-BE49-F238E27FC236}">
                  <a16:creationId xmlns:a16="http://schemas.microsoft.com/office/drawing/2014/main" id="{84B0EAA5-2323-4E6D-B6A5-AA2FBEA24C0A}"/>
                </a:ext>
              </a:extLst>
            </p:cNvPr>
            <p:cNvGrpSpPr/>
            <p:nvPr/>
          </p:nvGrpSpPr>
          <p:grpSpPr>
            <a:xfrm>
              <a:off x="9158858" y="3554162"/>
              <a:ext cx="2251970" cy="1708393"/>
              <a:chOff x="9158858" y="3611450"/>
              <a:chExt cx="2251970" cy="1708393"/>
            </a:xfrm>
          </p:grpSpPr>
          <p:pic>
            <p:nvPicPr>
              <p:cNvPr id="59" name="그림 58">
                <a:extLst>
                  <a:ext uri="{FF2B5EF4-FFF2-40B4-BE49-F238E27FC236}">
                    <a16:creationId xmlns:a16="http://schemas.microsoft.com/office/drawing/2014/main" id="{0B55D256-6DA9-43DD-9C8C-EE4540BBE635}"/>
                  </a:ext>
                </a:extLst>
              </p:cNvPr>
              <p:cNvPicPr>
                <a:picLocks noChangeAspect="1"/>
              </p:cNvPicPr>
              <p:nvPr/>
            </p:nvPicPr>
            <p:blipFill rotWithShape="1">
              <a:blip r:embed="rId3"/>
              <a:srcRect l="49936" t="4198" r="2993" b="30051"/>
              <a:stretch/>
            </p:blipFill>
            <p:spPr>
              <a:xfrm>
                <a:off x="9196626" y="3611450"/>
                <a:ext cx="2214202" cy="1676195"/>
              </a:xfrm>
              <a:prstGeom prst="rect">
                <a:avLst/>
              </a:prstGeom>
            </p:spPr>
          </p:pic>
          <p:sp>
            <p:nvSpPr>
              <p:cNvPr id="28" name="직사각형 27">
                <a:extLst>
                  <a:ext uri="{FF2B5EF4-FFF2-40B4-BE49-F238E27FC236}">
                    <a16:creationId xmlns:a16="http://schemas.microsoft.com/office/drawing/2014/main" id="{CA3AB783-9BCC-45B6-8788-B2C6D5B8FBD7}"/>
                  </a:ext>
                </a:extLst>
              </p:cNvPr>
              <p:cNvSpPr/>
              <p:nvPr/>
            </p:nvSpPr>
            <p:spPr>
              <a:xfrm>
                <a:off x="9528808" y="3683704"/>
                <a:ext cx="598935" cy="361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labview fpgaì ëí ì´ë¯¸ì§ ê²ìê²°ê³¼">
                <a:extLst>
                  <a:ext uri="{FF2B5EF4-FFF2-40B4-BE49-F238E27FC236}">
                    <a16:creationId xmlns:a16="http://schemas.microsoft.com/office/drawing/2014/main" id="{DA0EF1AB-FF89-4F9D-BC32-4FB7518E7B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07954" y="3919068"/>
                <a:ext cx="166418" cy="166418"/>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labview fpgaì ëí ì´ë¯¸ì§ ê²ìê²°ê³¼">
                <a:extLst>
                  <a:ext uri="{FF2B5EF4-FFF2-40B4-BE49-F238E27FC236}">
                    <a16:creationId xmlns:a16="http://schemas.microsoft.com/office/drawing/2014/main" id="{7A8BA304-392D-4863-830B-6F7552DE8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07954" y="4321185"/>
                <a:ext cx="166418" cy="16641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labview fpgaì ëí ì´ë¯¸ì§ ê²ìê²°ê³¼">
                <a:extLst>
                  <a:ext uri="{FF2B5EF4-FFF2-40B4-BE49-F238E27FC236}">
                    <a16:creationId xmlns:a16="http://schemas.microsoft.com/office/drawing/2014/main" id="{7EBC037A-A8FA-47D3-8977-D6508FFCE7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07954" y="4741089"/>
                <a:ext cx="166418" cy="16641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labview fpgaì ëí ì´ë¯¸ì§ ê²ìê²°ê³¼">
                <a:extLst>
                  <a:ext uri="{FF2B5EF4-FFF2-40B4-BE49-F238E27FC236}">
                    <a16:creationId xmlns:a16="http://schemas.microsoft.com/office/drawing/2014/main" id="{D57AAB28-A0DF-4740-80F0-B67A02BC4D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07954" y="5153425"/>
                <a:ext cx="166418" cy="166418"/>
              </a:xfrm>
              <a:prstGeom prst="rect">
                <a:avLst/>
              </a:prstGeom>
              <a:noFill/>
              <a:extLst>
                <a:ext uri="{909E8E84-426E-40DD-AFC4-6F175D3DCCD1}">
                  <a14:hiddenFill xmlns:a14="http://schemas.microsoft.com/office/drawing/2010/main">
                    <a:solidFill>
                      <a:srgbClr val="FFFFFF"/>
                    </a:solidFill>
                  </a14:hiddenFill>
                </a:ext>
              </a:extLst>
            </p:spPr>
          </p:pic>
          <p:sp>
            <p:nvSpPr>
              <p:cNvPr id="1029" name="화살표: 왼쪽 1028">
                <a:extLst>
                  <a:ext uri="{FF2B5EF4-FFF2-40B4-BE49-F238E27FC236}">
                    <a16:creationId xmlns:a16="http://schemas.microsoft.com/office/drawing/2014/main" id="{60081382-AA93-4312-BB49-0B20C5BF5985}"/>
                  </a:ext>
                </a:extLst>
              </p:cNvPr>
              <p:cNvSpPr/>
              <p:nvPr/>
            </p:nvSpPr>
            <p:spPr>
              <a:xfrm>
                <a:off x="9158858" y="3809622"/>
                <a:ext cx="230981" cy="109685"/>
              </a:xfrm>
              <a:prstGeom prst="leftArrow">
                <a:avLst/>
              </a:prstGeom>
              <a:solidFill>
                <a:srgbClr val="9CA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화살표: 왼쪽 83">
                <a:extLst>
                  <a:ext uri="{FF2B5EF4-FFF2-40B4-BE49-F238E27FC236}">
                    <a16:creationId xmlns:a16="http://schemas.microsoft.com/office/drawing/2014/main" id="{F8F9633F-20F5-4E81-87B6-CBCAD3CF6C87}"/>
                  </a:ext>
                </a:extLst>
              </p:cNvPr>
              <p:cNvSpPr/>
              <p:nvPr/>
            </p:nvSpPr>
            <p:spPr>
              <a:xfrm>
                <a:off x="9158858" y="4622310"/>
                <a:ext cx="230981" cy="109685"/>
              </a:xfrm>
              <a:prstGeom prst="leftArrow">
                <a:avLst/>
              </a:prstGeom>
              <a:solidFill>
                <a:srgbClr val="9CA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화살표: 왼쪽 84">
                <a:extLst>
                  <a:ext uri="{FF2B5EF4-FFF2-40B4-BE49-F238E27FC236}">
                    <a16:creationId xmlns:a16="http://schemas.microsoft.com/office/drawing/2014/main" id="{6D7B34D8-219B-45D7-AC2D-10B0DB6AE29E}"/>
                  </a:ext>
                </a:extLst>
              </p:cNvPr>
              <p:cNvSpPr/>
              <p:nvPr/>
            </p:nvSpPr>
            <p:spPr>
              <a:xfrm rot="10800000">
                <a:off x="9158858" y="4222807"/>
                <a:ext cx="230981" cy="109685"/>
              </a:xfrm>
              <a:prstGeom prst="leftArrow">
                <a:avLst/>
              </a:prstGeom>
              <a:solidFill>
                <a:srgbClr val="9CA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화살표: 왼쪽 85">
                <a:extLst>
                  <a:ext uri="{FF2B5EF4-FFF2-40B4-BE49-F238E27FC236}">
                    <a16:creationId xmlns:a16="http://schemas.microsoft.com/office/drawing/2014/main" id="{040A58EB-F047-49FA-992C-39260077F1D8}"/>
                  </a:ext>
                </a:extLst>
              </p:cNvPr>
              <p:cNvSpPr/>
              <p:nvPr/>
            </p:nvSpPr>
            <p:spPr>
              <a:xfrm rot="10800000">
                <a:off x="9158858" y="5028082"/>
                <a:ext cx="230981" cy="109685"/>
              </a:xfrm>
              <a:prstGeom prst="leftArrow">
                <a:avLst/>
              </a:prstGeom>
              <a:solidFill>
                <a:srgbClr val="9CA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6" name="사각형: 둥근 모서리 5">
            <a:extLst>
              <a:ext uri="{FF2B5EF4-FFF2-40B4-BE49-F238E27FC236}">
                <a16:creationId xmlns:a16="http://schemas.microsoft.com/office/drawing/2014/main" id="{0720F1AF-7793-478D-A302-30AF73DFDFBF}"/>
              </a:ext>
            </a:extLst>
          </p:cNvPr>
          <p:cNvSpPr/>
          <p:nvPr/>
        </p:nvSpPr>
        <p:spPr>
          <a:xfrm>
            <a:off x="2280571" y="1754401"/>
            <a:ext cx="1856341" cy="672578"/>
          </a:xfrm>
          <a:prstGeom prst="roundRect">
            <a:avLst>
              <a:gd name="adj" fmla="val 4452"/>
            </a:avLst>
          </a:prstGeom>
          <a:solidFill>
            <a:srgbClr val="499B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latin typeface="맑은 고딕" panose="020B0503020000020004" pitchFamily="50" charset="-127"/>
                <a:ea typeface="맑은 고딕" panose="020B0503020000020004" pitchFamily="50" charset="-127"/>
              </a:rPr>
              <a:t>센서 </a:t>
            </a:r>
            <a:r>
              <a:rPr lang="en-US" altLang="ko-KR" sz="1600" b="1" dirty="0">
                <a:latin typeface="맑은 고딕" panose="020B0503020000020004" pitchFamily="50" charset="-127"/>
                <a:ea typeface="맑은 고딕" panose="020B0503020000020004" pitchFamily="50" charset="-127"/>
              </a:rPr>
              <a:t>&amp; </a:t>
            </a:r>
            <a:r>
              <a:rPr lang="ko-KR" altLang="en-US" sz="1600" b="1" dirty="0">
                <a:latin typeface="맑은 고딕" panose="020B0503020000020004" pitchFamily="50" charset="-127"/>
                <a:ea typeface="맑은 고딕" panose="020B0503020000020004" pitchFamily="50" charset="-127"/>
              </a:rPr>
              <a:t>신호</a:t>
            </a:r>
          </a:p>
        </p:txBody>
      </p:sp>
      <p:sp>
        <p:nvSpPr>
          <p:cNvPr id="7" name="사각형: 둥근 모서리 6">
            <a:extLst>
              <a:ext uri="{FF2B5EF4-FFF2-40B4-BE49-F238E27FC236}">
                <a16:creationId xmlns:a16="http://schemas.microsoft.com/office/drawing/2014/main" id="{96EE32C6-F1CC-40BD-B761-B14C6DB366DF}"/>
              </a:ext>
            </a:extLst>
          </p:cNvPr>
          <p:cNvSpPr/>
          <p:nvPr/>
        </p:nvSpPr>
        <p:spPr>
          <a:xfrm>
            <a:off x="5656370" y="1754401"/>
            <a:ext cx="1856341" cy="672578"/>
          </a:xfrm>
          <a:prstGeom prst="roundRect">
            <a:avLst>
              <a:gd name="adj" fmla="val 4452"/>
            </a:avLst>
          </a:prstGeom>
          <a:solidFill>
            <a:srgbClr val="499B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ea typeface="맑은 고딕" panose="020B0503020000020004" pitchFamily="50" charset="-127"/>
              </a:rPr>
              <a:t>PXI </a:t>
            </a:r>
            <a:r>
              <a:rPr lang="ko-KR" altLang="en-US" sz="1600" b="1" dirty="0">
                <a:latin typeface="맑은 고딕" panose="020B0503020000020004" pitchFamily="50" charset="-127"/>
                <a:ea typeface="맑은 고딕" panose="020B0503020000020004" pitchFamily="50" charset="-127"/>
              </a:rPr>
              <a:t>하드웨어</a:t>
            </a:r>
          </a:p>
        </p:txBody>
      </p:sp>
      <p:sp>
        <p:nvSpPr>
          <p:cNvPr id="8" name="사각형: 둥근 모서리 7">
            <a:extLst>
              <a:ext uri="{FF2B5EF4-FFF2-40B4-BE49-F238E27FC236}">
                <a16:creationId xmlns:a16="http://schemas.microsoft.com/office/drawing/2014/main" id="{1108EADF-2577-4D42-9A59-B133C76CAF91}"/>
              </a:ext>
            </a:extLst>
          </p:cNvPr>
          <p:cNvSpPr/>
          <p:nvPr/>
        </p:nvSpPr>
        <p:spPr>
          <a:xfrm>
            <a:off x="12295690" y="1313730"/>
            <a:ext cx="1856341" cy="672578"/>
          </a:xfrm>
          <a:prstGeom prst="roundRect">
            <a:avLst>
              <a:gd name="adj" fmla="val 4452"/>
            </a:avLst>
          </a:prstGeom>
          <a:solidFill>
            <a:srgbClr val="499B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latin typeface="맑은 고딕" panose="020B0503020000020004" pitchFamily="50" charset="-127"/>
                <a:ea typeface="맑은 고딕" panose="020B0503020000020004" pitchFamily="50" charset="-127"/>
              </a:rPr>
              <a:t>소프트웨어</a:t>
            </a:r>
          </a:p>
        </p:txBody>
      </p:sp>
      <p:cxnSp>
        <p:nvCxnSpPr>
          <p:cNvPr id="9" name="직선 화살표 연결선 8">
            <a:extLst>
              <a:ext uri="{FF2B5EF4-FFF2-40B4-BE49-F238E27FC236}">
                <a16:creationId xmlns:a16="http://schemas.microsoft.com/office/drawing/2014/main" id="{54C3B16C-34AC-4309-B8BB-B49882061777}"/>
              </a:ext>
            </a:extLst>
          </p:cNvPr>
          <p:cNvCxnSpPr>
            <a:cxnSpLocks/>
          </p:cNvCxnSpPr>
          <p:nvPr/>
        </p:nvCxnSpPr>
        <p:spPr>
          <a:xfrm>
            <a:off x="4449066" y="2096510"/>
            <a:ext cx="895150" cy="0"/>
          </a:xfrm>
          <a:prstGeom prst="straightConnector1">
            <a:avLst/>
          </a:prstGeom>
          <a:ln w="508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Picture 4" descr="sensorì ëí ì´ë¯¸ì§ ê²ìê²°ê³¼">
            <a:extLst>
              <a:ext uri="{FF2B5EF4-FFF2-40B4-BE49-F238E27FC236}">
                <a16:creationId xmlns:a16="http://schemas.microsoft.com/office/drawing/2014/main" id="{98DD0F1B-0BB9-4C8F-A2AE-46A40512EE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69971" y="2492051"/>
            <a:ext cx="888886" cy="60317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ì¼ìì ëí ì´ë¯¸ì§ ê²ìê²°ê³¼">
            <a:extLst>
              <a:ext uri="{FF2B5EF4-FFF2-40B4-BE49-F238E27FC236}">
                <a16:creationId xmlns:a16="http://schemas.microsoft.com/office/drawing/2014/main" id="{ED09E8BB-5606-4415-B489-CB5B76DF98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41662" y="3123974"/>
            <a:ext cx="721906" cy="50894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2" descr="ê´ë ¨ ì´ë¯¸ì§">
            <a:extLst>
              <a:ext uri="{FF2B5EF4-FFF2-40B4-BE49-F238E27FC236}">
                <a16:creationId xmlns:a16="http://schemas.microsoft.com/office/drawing/2014/main" id="{A8778780-9FC3-4F02-A16F-07FE3045D6B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6319" y="3159711"/>
            <a:ext cx="700494" cy="4411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ìì½ëì ëí ì´ë¯¸ì§ ê²ìê²°ê³¼">
            <a:extLst>
              <a:ext uri="{FF2B5EF4-FFF2-40B4-BE49-F238E27FC236}">
                <a16:creationId xmlns:a16="http://schemas.microsoft.com/office/drawing/2014/main" id="{1C48E1D3-16E5-4B80-9EEE-751D976A9B7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40136" y="3038321"/>
            <a:ext cx="742612" cy="69585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6" descr="ëª¨í°ì ëí ì´ë¯¸ì§ ê²ìê²°ê³¼">
            <a:extLst>
              <a:ext uri="{FF2B5EF4-FFF2-40B4-BE49-F238E27FC236}">
                <a16:creationId xmlns:a16="http://schemas.microsoft.com/office/drawing/2014/main" id="{D5BB74AD-9999-48A2-BC90-E9667C59FD6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35578" y="2400926"/>
            <a:ext cx="964064" cy="723048"/>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97B53E9-D7BE-49E0-88CB-5F7FA19ED3E4}"/>
              </a:ext>
            </a:extLst>
          </p:cNvPr>
          <p:cNvSpPr txBox="1"/>
          <p:nvPr/>
        </p:nvSpPr>
        <p:spPr>
          <a:xfrm>
            <a:off x="6244452" y="406662"/>
            <a:ext cx="5492209" cy="369332"/>
          </a:xfrm>
          <a:prstGeom prst="rect">
            <a:avLst/>
          </a:prstGeom>
          <a:noFill/>
        </p:spPr>
        <p:txBody>
          <a:bodyPr wrap="none" rtlCol="0">
            <a:spAutoFit/>
          </a:bodyPr>
          <a:lstStyle/>
          <a:p>
            <a:r>
              <a:rPr lang="ko-KR" altLang="en-US" dirty="0">
                <a:highlight>
                  <a:srgbClr val="FFFF00"/>
                </a:highlight>
              </a:rPr>
              <a:t>이미지들 흰색배경 삭제 후</a:t>
            </a:r>
            <a:r>
              <a:rPr lang="en-US" altLang="ko-KR" dirty="0">
                <a:highlight>
                  <a:srgbClr val="FFFF00"/>
                </a:highlight>
              </a:rPr>
              <a:t>, </a:t>
            </a:r>
            <a:r>
              <a:rPr lang="ko-KR" altLang="en-US" dirty="0">
                <a:highlight>
                  <a:srgbClr val="FFFF00"/>
                </a:highlight>
              </a:rPr>
              <a:t>정리 부탁드리겠습니다</a:t>
            </a:r>
            <a:r>
              <a:rPr lang="en-US" altLang="ko-KR" dirty="0">
                <a:highlight>
                  <a:srgbClr val="FFFF00"/>
                </a:highlight>
              </a:rPr>
              <a:t>.</a:t>
            </a:r>
            <a:endParaRPr lang="ko-KR" altLang="en-US" dirty="0">
              <a:highlight>
                <a:srgbClr val="FFFF00"/>
              </a:highlight>
            </a:endParaRPr>
          </a:p>
        </p:txBody>
      </p:sp>
      <p:sp>
        <p:nvSpPr>
          <p:cNvPr id="33" name="화살표: 아래쪽 32">
            <a:extLst>
              <a:ext uri="{FF2B5EF4-FFF2-40B4-BE49-F238E27FC236}">
                <a16:creationId xmlns:a16="http://schemas.microsoft.com/office/drawing/2014/main" id="{D644230D-5A20-433B-B024-2A23DD720786}"/>
              </a:ext>
            </a:extLst>
          </p:cNvPr>
          <p:cNvSpPr/>
          <p:nvPr/>
        </p:nvSpPr>
        <p:spPr>
          <a:xfrm>
            <a:off x="13805772" y="3198206"/>
            <a:ext cx="631457" cy="927640"/>
          </a:xfrm>
          <a:prstGeom prst="downArrow">
            <a:avLst/>
          </a:prstGeom>
          <a:solidFill>
            <a:srgbClr val="499B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이등변 삼각형 33">
            <a:extLst>
              <a:ext uri="{FF2B5EF4-FFF2-40B4-BE49-F238E27FC236}">
                <a16:creationId xmlns:a16="http://schemas.microsoft.com/office/drawing/2014/main" id="{6DABEF8B-50C5-451E-88EB-CBFA8B16B90C}"/>
              </a:ext>
            </a:extLst>
          </p:cNvPr>
          <p:cNvSpPr/>
          <p:nvPr/>
        </p:nvSpPr>
        <p:spPr>
          <a:xfrm>
            <a:off x="5456019" y="2232532"/>
            <a:ext cx="6327876" cy="889654"/>
          </a:xfrm>
          <a:prstGeom prst="triangle">
            <a:avLst>
              <a:gd name="adj" fmla="val 9336"/>
            </a:avLst>
          </a:prstGeom>
          <a:solidFill>
            <a:srgbClr val="499B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사각형: 둥근 모서리 11">
            <a:extLst>
              <a:ext uri="{FF2B5EF4-FFF2-40B4-BE49-F238E27FC236}">
                <a16:creationId xmlns:a16="http://schemas.microsoft.com/office/drawing/2014/main" id="{B2F2E538-CA83-4379-8734-F3FED3815220}"/>
              </a:ext>
            </a:extLst>
          </p:cNvPr>
          <p:cNvSpPr/>
          <p:nvPr/>
        </p:nvSpPr>
        <p:spPr>
          <a:xfrm>
            <a:off x="3968471" y="612617"/>
            <a:ext cx="1856341" cy="3020302"/>
          </a:xfrm>
          <a:prstGeom prst="roundRect">
            <a:avLst>
              <a:gd name="adj" fmla="val 4452"/>
            </a:avLst>
          </a:prstGeom>
          <a:solidFill>
            <a:schemeClr val="bg1">
              <a:alpha val="5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B49DF5E-547B-4A6C-A49C-4E396EE2C1C5}"/>
              </a:ext>
            </a:extLst>
          </p:cNvPr>
          <p:cNvSpPr/>
          <p:nvPr/>
        </p:nvSpPr>
        <p:spPr>
          <a:xfrm>
            <a:off x="4070935" y="725260"/>
            <a:ext cx="1651414" cy="369332"/>
          </a:xfrm>
          <a:prstGeom prst="rect">
            <a:avLst/>
          </a:prstGeom>
        </p:spPr>
        <p:txBody>
          <a:bodyPr wrap="none">
            <a:spAutoFit/>
          </a:bodyPr>
          <a:lstStyle/>
          <a:p>
            <a:pPr algn="ctr"/>
            <a:r>
              <a:rPr lang="ko-KR" altLang="en-US" dirty="0">
                <a:solidFill>
                  <a:schemeClr val="bg2">
                    <a:lumMod val="50000"/>
                  </a:schemeClr>
                </a:solidFill>
                <a:latin typeface="맑은 고딕" panose="020B0503020000020004" pitchFamily="50" charset="-127"/>
                <a:ea typeface="맑은 고딕" panose="020B0503020000020004" pitchFamily="50" charset="-127"/>
              </a:rPr>
              <a:t>신호 </a:t>
            </a:r>
            <a:r>
              <a:rPr lang="ko-KR" altLang="en-US" dirty="0" err="1">
                <a:solidFill>
                  <a:schemeClr val="bg2">
                    <a:lumMod val="50000"/>
                  </a:schemeClr>
                </a:solidFill>
                <a:latin typeface="맑은 고딕" panose="020B0503020000020004" pitchFamily="50" charset="-127"/>
                <a:ea typeface="맑은 고딕" panose="020B0503020000020004" pitchFamily="50" charset="-127"/>
              </a:rPr>
              <a:t>컨디셔닝</a:t>
            </a:r>
            <a:endParaRPr lang="ko-KR" altLang="en-US" dirty="0">
              <a:solidFill>
                <a:schemeClr val="bg2">
                  <a:lumMod val="50000"/>
                </a:schemeClr>
              </a:solidFill>
              <a:latin typeface="맑은 고딕" panose="020B0503020000020004" pitchFamily="50" charset="-127"/>
              <a:ea typeface="맑은 고딕" panose="020B0503020000020004" pitchFamily="50" charset="-127"/>
            </a:endParaRPr>
          </a:p>
        </p:txBody>
      </p:sp>
      <p:sp>
        <p:nvSpPr>
          <p:cNvPr id="15" name="직사각형 14">
            <a:extLst>
              <a:ext uri="{FF2B5EF4-FFF2-40B4-BE49-F238E27FC236}">
                <a16:creationId xmlns:a16="http://schemas.microsoft.com/office/drawing/2014/main" id="{A60B1621-72EA-4A5E-BA1F-A095B74729CF}"/>
              </a:ext>
            </a:extLst>
          </p:cNvPr>
          <p:cNvSpPr/>
          <p:nvPr/>
        </p:nvSpPr>
        <p:spPr>
          <a:xfrm>
            <a:off x="4113415" y="1313730"/>
            <a:ext cx="1566454" cy="307777"/>
          </a:xfrm>
          <a:prstGeom prst="rect">
            <a:avLst/>
          </a:prstGeom>
        </p:spPr>
        <p:txBody>
          <a:bodyPr wrap="none">
            <a:spAutoFit/>
          </a:bodyPr>
          <a:lstStyle/>
          <a:p>
            <a:pPr algn="ctr"/>
            <a:r>
              <a:rPr lang="ko-KR" altLang="en-US" sz="1400" dirty="0">
                <a:solidFill>
                  <a:schemeClr val="bg2">
                    <a:lumMod val="50000"/>
                  </a:schemeClr>
                </a:solidFill>
                <a:latin typeface="맑은 고딕" panose="020B0503020000020004" pitchFamily="50" charset="-127"/>
                <a:ea typeface="맑은 고딕" panose="020B0503020000020004" pitchFamily="50" charset="-127"/>
              </a:rPr>
              <a:t>프런트 </a:t>
            </a:r>
            <a:r>
              <a:rPr lang="ko-KR" altLang="en-US" sz="1400" dirty="0" err="1">
                <a:solidFill>
                  <a:schemeClr val="bg2">
                    <a:lumMod val="50000"/>
                  </a:schemeClr>
                </a:solidFill>
                <a:latin typeface="맑은 고딕" panose="020B0503020000020004" pitchFamily="50" charset="-127"/>
                <a:ea typeface="맑은 고딕" panose="020B0503020000020004" pitchFamily="50" charset="-127"/>
              </a:rPr>
              <a:t>앤드</a:t>
            </a:r>
            <a:r>
              <a:rPr lang="ko-KR" altLang="en-US" sz="1400" dirty="0">
                <a:solidFill>
                  <a:schemeClr val="bg2">
                    <a:lumMod val="50000"/>
                  </a:schemeClr>
                </a:solidFill>
                <a:latin typeface="맑은 고딕" panose="020B0503020000020004" pitchFamily="50" charset="-127"/>
                <a:ea typeface="맑은 고딕" panose="020B0503020000020004" pitchFamily="50" charset="-127"/>
              </a:rPr>
              <a:t> 통합</a:t>
            </a:r>
          </a:p>
        </p:txBody>
      </p:sp>
      <p:pic>
        <p:nvPicPr>
          <p:cNvPr id="29" name="그림 28">
            <a:extLst>
              <a:ext uri="{FF2B5EF4-FFF2-40B4-BE49-F238E27FC236}">
                <a16:creationId xmlns:a16="http://schemas.microsoft.com/office/drawing/2014/main" id="{EBE156FA-9675-49E5-BCAF-09E4194AC409}"/>
              </a:ext>
            </a:extLst>
          </p:cNvPr>
          <p:cNvPicPr>
            <a:picLocks noChangeAspect="1"/>
          </p:cNvPicPr>
          <p:nvPr/>
        </p:nvPicPr>
        <p:blipFill rotWithShape="1">
          <a:blip r:embed="rId3"/>
          <a:srcRect l="2110" t="4198" r="1505" b="2939"/>
          <a:stretch/>
        </p:blipFill>
        <p:spPr>
          <a:xfrm>
            <a:off x="13002138" y="3344609"/>
            <a:ext cx="4533860" cy="2367369"/>
          </a:xfrm>
          <a:prstGeom prst="rect">
            <a:avLst/>
          </a:prstGeom>
        </p:spPr>
      </p:pic>
      <p:sp>
        <p:nvSpPr>
          <p:cNvPr id="40" name="직사각형 39">
            <a:extLst>
              <a:ext uri="{FF2B5EF4-FFF2-40B4-BE49-F238E27FC236}">
                <a16:creationId xmlns:a16="http://schemas.microsoft.com/office/drawing/2014/main" id="{A80472D1-BC81-491F-90FA-BACBE4B88F96}"/>
              </a:ext>
            </a:extLst>
          </p:cNvPr>
          <p:cNvSpPr/>
          <p:nvPr/>
        </p:nvSpPr>
        <p:spPr>
          <a:xfrm>
            <a:off x="691890" y="103516"/>
            <a:ext cx="1544012" cy="369332"/>
          </a:xfrm>
          <a:prstGeom prst="rect">
            <a:avLst/>
          </a:prstGeom>
        </p:spPr>
        <p:txBody>
          <a:bodyPr wrap="none">
            <a:spAutoFit/>
          </a:bodyPr>
          <a:lstStyle/>
          <a:p>
            <a:r>
              <a:rPr lang="en-US" altLang="ko-KR" b="1" dirty="0">
                <a:solidFill>
                  <a:srgbClr val="333333"/>
                </a:solidFill>
                <a:latin typeface="Roboto Condensed"/>
              </a:rPr>
              <a:t>PXI </a:t>
            </a:r>
            <a:r>
              <a:rPr lang="ko-KR" altLang="en-US" b="1" dirty="0">
                <a:solidFill>
                  <a:srgbClr val="333333"/>
                </a:solidFill>
                <a:latin typeface="Roboto Condensed"/>
              </a:rPr>
              <a:t>구성요소</a:t>
            </a:r>
            <a:endParaRPr lang="ko-KR" altLang="en-US" dirty="0"/>
          </a:p>
        </p:txBody>
      </p:sp>
      <p:sp>
        <p:nvSpPr>
          <p:cNvPr id="41" name="직사각형 40">
            <a:extLst>
              <a:ext uri="{FF2B5EF4-FFF2-40B4-BE49-F238E27FC236}">
                <a16:creationId xmlns:a16="http://schemas.microsoft.com/office/drawing/2014/main" id="{68D0F66A-C7F3-4822-8FA4-21AED5796608}"/>
              </a:ext>
            </a:extLst>
          </p:cNvPr>
          <p:cNvSpPr/>
          <p:nvPr/>
        </p:nvSpPr>
        <p:spPr>
          <a:xfrm>
            <a:off x="0" y="6485993"/>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3" name="Picture 6" descr="http://s7d5.scene7.com/is/image/ni/09161609_16x9?&amp;$ni-card-lg$">
            <a:extLst>
              <a:ext uri="{FF2B5EF4-FFF2-40B4-BE49-F238E27FC236}">
                <a16:creationId xmlns:a16="http://schemas.microsoft.com/office/drawing/2014/main" id="{A13D263B-6857-43C3-8109-B357D652E028}"/>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256" t="15958" r="5863" b="21050"/>
          <a:stretch/>
        </p:blipFill>
        <p:spPr bwMode="auto">
          <a:xfrm>
            <a:off x="12618282" y="2507419"/>
            <a:ext cx="1211155" cy="528679"/>
          </a:xfrm>
          <a:prstGeom prst="rect">
            <a:avLst/>
          </a:prstGeom>
          <a:noFill/>
          <a:extLst>
            <a:ext uri="{909E8E84-426E-40DD-AFC4-6F175D3DCCD1}">
              <a14:hiddenFill xmlns:a14="http://schemas.microsoft.com/office/drawing/2010/main">
                <a:solidFill>
                  <a:srgbClr val="FFFFFF"/>
                </a:solidFill>
              </a14:hiddenFill>
            </a:ext>
          </a:extLst>
        </p:spPr>
      </p:pic>
      <p:pic>
        <p:nvPicPr>
          <p:cNvPr id="89" name="그림 88">
            <a:extLst>
              <a:ext uri="{FF2B5EF4-FFF2-40B4-BE49-F238E27FC236}">
                <a16:creationId xmlns:a16="http://schemas.microsoft.com/office/drawing/2014/main" id="{ACDAB0AC-8298-45F5-BB6A-0BA0F6A0A459}"/>
              </a:ext>
            </a:extLst>
          </p:cNvPr>
          <p:cNvPicPr>
            <a:picLocks noChangeAspect="1"/>
          </p:cNvPicPr>
          <p:nvPr/>
        </p:nvPicPr>
        <p:blipFill>
          <a:blip r:embed="rId15"/>
          <a:stretch>
            <a:fillRect/>
          </a:stretch>
        </p:blipFill>
        <p:spPr>
          <a:xfrm>
            <a:off x="2490002" y="3881902"/>
            <a:ext cx="2442879" cy="1959636"/>
          </a:xfrm>
          <a:prstGeom prst="rect">
            <a:avLst/>
          </a:prstGeom>
        </p:spPr>
      </p:pic>
      <p:pic>
        <p:nvPicPr>
          <p:cNvPr id="60" name="그림 59">
            <a:extLst>
              <a:ext uri="{FF2B5EF4-FFF2-40B4-BE49-F238E27FC236}">
                <a16:creationId xmlns:a16="http://schemas.microsoft.com/office/drawing/2014/main" id="{BDCCAF84-AA17-4BC7-8A93-46AB2592CBC1}"/>
              </a:ext>
            </a:extLst>
          </p:cNvPr>
          <p:cNvPicPr>
            <a:picLocks noChangeAspect="1"/>
          </p:cNvPicPr>
          <p:nvPr/>
        </p:nvPicPr>
        <p:blipFill>
          <a:blip r:embed="rId16"/>
          <a:stretch>
            <a:fillRect/>
          </a:stretch>
        </p:blipFill>
        <p:spPr>
          <a:xfrm>
            <a:off x="8861833" y="994023"/>
            <a:ext cx="2413900" cy="2104513"/>
          </a:xfrm>
          <a:prstGeom prst="rect">
            <a:avLst/>
          </a:prstGeom>
        </p:spPr>
      </p:pic>
    </p:spTree>
    <p:extLst>
      <p:ext uri="{BB962C8B-B14F-4D97-AF65-F5344CB8AC3E}">
        <p14:creationId xmlns:p14="http://schemas.microsoft.com/office/powerpoint/2010/main" val="1933016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ectangle 6">
            <a:extLst>
              <a:ext uri="{FF2B5EF4-FFF2-40B4-BE49-F238E27FC236}">
                <a16:creationId xmlns:a16="http://schemas.microsoft.com/office/drawing/2014/main" id="{1C23C704-EF09-4D86-AD0F-FCD5C6C17EE2}"/>
              </a:ext>
            </a:extLst>
          </p:cNvPr>
          <p:cNvSpPr>
            <a:spLocks noChangeArrowheads="1"/>
          </p:cNvSpPr>
          <p:nvPr/>
        </p:nvSpPr>
        <p:spPr bwMode="auto">
          <a:xfrm>
            <a:off x="1391084" y="1569138"/>
            <a:ext cx="8159285"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atinLnBrk="0"/>
            <a:r>
              <a:rPr lang="ko-KR" altLang="en-US" dirty="0"/>
              <a:t>소프트웨어 중심의 유연성을 이용한 생산성 향상</a:t>
            </a:r>
          </a:p>
          <a:p>
            <a:pPr marL="628650" lvl="1" indent="-171450" latinLnBrk="0">
              <a:buFont typeface="Arial" panose="020B0604020202020204" pitchFamily="34" charset="0"/>
              <a:buChar char="•"/>
            </a:pPr>
            <a:r>
              <a:rPr lang="ko-KR" altLang="en-US" sz="1000" dirty="0"/>
              <a:t>끊임없이 진화하는 테스트 요구 사항을 해결하기 위해 소프트웨어 유연성을 바탕으로 시스템을 맞춤화하고 재구성</a:t>
            </a:r>
            <a:r>
              <a:rPr lang="en-US" altLang="ko-KR" sz="1000" dirty="0"/>
              <a:t>. </a:t>
            </a:r>
          </a:p>
          <a:p>
            <a:pPr marL="628650" lvl="1" indent="-171450" latinLnBrk="0">
              <a:buFont typeface="Arial" panose="020B0604020202020204" pitchFamily="34" charset="0"/>
              <a:buChar char="•"/>
            </a:pPr>
            <a:r>
              <a:rPr lang="ko-KR" altLang="en-US" sz="1000" dirty="0"/>
              <a:t>어플리케이션 개발 환경 및 테스트 관리 소프트웨어로 테스트 개발을 간소화하고 장기 유지보수 수요를 줄여주는 통합 솔루션을 지원</a:t>
            </a:r>
            <a:r>
              <a:rPr lang="en-US" altLang="ko-KR" sz="1000" dirty="0"/>
              <a:t> </a:t>
            </a:r>
          </a:p>
        </p:txBody>
      </p:sp>
      <p:sp>
        <p:nvSpPr>
          <p:cNvPr id="22" name="직사각형 21">
            <a:extLst>
              <a:ext uri="{FF2B5EF4-FFF2-40B4-BE49-F238E27FC236}">
                <a16:creationId xmlns:a16="http://schemas.microsoft.com/office/drawing/2014/main" id="{FE6D9266-E92D-468C-BBDE-7FCACFF9E90B}"/>
              </a:ext>
            </a:extLst>
          </p:cNvPr>
          <p:cNvSpPr/>
          <p:nvPr/>
        </p:nvSpPr>
        <p:spPr>
          <a:xfrm>
            <a:off x="838200" y="1084533"/>
            <a:ext cx="1313180" cy="369332"/>
          </a:xfrm>
          <a:prstGeom prst="rect">
            <a:avLst/>
          </a:prstGeom>
        </p:spPr>
        <p:txBody>
          <a:bodyPr wrap="none">
            <a:spAutoFit/>
          </a:bodyPr>
          <a:lstStyle/>
          <a:p>
            <a:pPr lvl="0" eaLnBrk="0" fontAlgn="base" latinLnBrk="0" hangingPunct="0">
              <a:spcBef>
                <a:spcPct val="0"/>
              </a:spcBef>
              <a:spcAft>
                <a:spcPct val="0"/>
              </a:spcAft>
            </a:pPr>
            <a:r>
              <a:rPr lang="en-US" altLang="ko-KR" b="1" dirty="0">
                <a:solidFill>
                  <a:srgbClr val="333333"/>
                </a:solidFill>
                <a:latin typeface="Arial" panose="020B0604020202020204" pitchFamily="34" charset="0"/>
                <a:ea typeface="Roboto Condensed"/>
              </a:rPr>
              <a:t>PXI</a:t>
            </a:r>
            <a:r>
              <a:rPr lang="ko-KR" altLang="ko-KR" b="1" dirty="0">
                <a:solidFill>
                  <a:srgbClr val="333333"/>
                </a:solidFill>
                <a:latin typeface="Arial" panose="020B0604020202020204" pitchFamily="34" charset="0"/>
                <a:ea typeface="Roboto Condensed"/>
              </a:rPr>
              <a:t>의 장점</a:t>
            </a:r>
          </a:p>
        </p:txBody>
      </p:sp>
      <p:sp>
        <p:nvSpPr>
          <p:cNvPr id="23" name="Rectangle 8">
            <a:extLst>
              <a:ext uri="{FF2B5EF4-FFF2-40B4-BE49-F238E27FC236}">
                <a16:creationId xmlns:a16="http://schemas.microsoft.com/office/drawing/2014/main" id="{5C1408BF-2CF3-4BEF-8074-1D5DB3FFC266}"/>
              </a:ext>
            </a:extLst>
          </p:cNvPr>
          <p:cNvSpPr>
            <a:spLocks noChangeArrowheads="1"/>
          </p:cNvSpPr>
          <p:nvPr/>
        </p:nvSpPr>
        <p:spPr bwMode="auto">
          <a:xfrm>
            <a:off x="1306052" y="2467978"/>
            <a:ext cx="6796061" cy="9848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ko-KR" altLang="en-US" dirty="0"/>
              <a:t>통합된 타이밍 및 동기화</a:t>
            </a:r>
          </a:p>
          <a:p>
            <a:pPr marL="628650" lvl="1" indent="-171450" latinLnBrk="0">
              <a:buFont typeface="Arial" panose="020B0604020202020204" pitchFamily="34" charset="0"/>
              <a:buChar char="•"/>
            </a:pPr>
            <a:r>
              <a:rPr lang="en-US" altLang="ko-KR" sz="1000" dirty="0"/>
              <a:t>PXI </a:t>
            </a:r>
            <a:r>
              <a:rPr lang="ko-KR" altLang="en-US" sz="1000" dirty="0" err="1"/>
              <a:t>섀시의</a:t>
            </a:r>
            <a:r>
              <a:rPr lang="ko-KR" altLang="en-US" sz="1000" dirty="0"/>
              <a:t> </a:t>
            </a:r>
            <a:r>
              <a:rPr lang="ko-KR" altLang="en-US" sz="1000" dirty="0" err="1"/>
              <a:t>백플레인에있는</a:t>
            </a:r>
            <a:r>
              <a:rPr lang="ko-KR" altLang="en-US" sz="1000" dirty="0"/>
              <a:t> 공유 신호를 사용하여 모듈과 측정을 보다 쉽게 동기화</a:t>
            </a:r>
            <a:endParaRPr lang="en-US" altLang="ko-KR" sz="1000" dirty="0"/>
          </a:p>
          <a:p>
            <a:pPr marL="628650" lvl="1" indent="-171450" latinLnBrk="0">
              <a:buFont typeface="Arial" panose="020B0604020202020204" pitchFamily="34" charset="0"/>
              <a:buChar char="•"/>
            </a:pPr>
            <a:r>
              <a:rPr lang="en-US" altLang="ko-KR" sz="1000" dirty="0"/>
              <a:t>PXI </a:t>
            </a:r>
            <a:r>
              <a:rPr lang="ko-KR" altLang="en-US" sz="1000" dirty="0"/>
              <a:t>모듈이 외부 케이블 연결없이 트리거를 송수신하고 시스템 참조 클럭을 공유</a:t>
            </a:r>
            <a:endParaRPr lang="en-US" altLang="ko-KR" sz="1000" dirty="0"/>
          </a:p>
          <a:p>
            <a:pPr marL="628650" lvl="1" indent="-171450" latinLnBrk="0">
              <a:buFont typeface="Arial" panose="020B0604020202020204" pitchFamily="34" charset="0"/>
              <a:buChar char="•"/>
            </a:pPr>
            <a:r>
              <a:rPr lang="ko-KR" altLang="en-US" sz="1000" dirty="0"/>
              <a:t>통합된 타이밍 및 동기화를 통해 측정의 정확성이 크게 개선하고 고급 </a:t>
            </a:r>
            <a:r>
              <a:rPr lang="ko-KR" altLang="en-US" sz="1000" dirty="0" err="1"/>
              <a:t>트리거링</a:t>
            </a:r>
            <a:r>
              <a:rPr lang="ko-KR" altLang="en-US" sz="1000" dirty="0"/>
              <a:t> 기법 적용</a:t>
            </a:r>
            <a:endParaRPr lang="en-US" altLang="ko-KR" sz="1000" dirty="0"/>
          </a:p>
          <a:p>
            <a:pPr marL="628650" lvl="1" indent="-171450" latinLnBrk="0">
              <a:buFont typeface="Arial" panose="020B0604020202020204" pitchFamily="34" charset="0"/>
              <a:buChar char="•"/>
            </a:pPr>
            <a:r>
              <a:rPr lang="ko-KR" altLang="en-US" sz="1000" dirty="0"/>
              <a:t>여러 디바이스를 동기화하여 높은 채널 카운트의 어플리케이션을 위한 단일 디바이스로 작동하도록 구현</a:t>
            </a:r>
            <a:r>
              <a:rPr lang="en-US" altLang="ko-KR" sz="1000" dirty="0"/>
              <a:t>. </a:t>
            </a:r>
          </a:p>
        </p:txBody>
      </p:sp>
      <p:sp>
        <p:nvSpPr>
          <p:cNvPr id="25" name="Rectangle 10">
            <a:extLst>
              <a:ext uri="{FF2B5EF4-FFF2-40B4-BE49-F238E27FC236}">
                <a16:creationId xmlns:a16="http://schemas.microsoft.com/office/drawing/2014/main" id="{ABF2F768-22DF-4B69-945A-B587F3D22CAF}"/>
              </a:ext>
            </a:extLst>
          </p:cNvPr>
          <p:cNvSpPr>
            <a:spLocks noChangeArrowheads="1"/>
          </p:cNvSpPr>
          <p:nvPr/>
        </p:nvSpPr>
        <p:spPr bwMode="auto">
          <a:xfrm>
            <a:off x="1315577" y="3629748"/>
            <a:ext cx="7724200"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atinLnBrk="0"/>
            <a:r>
              <a:rPr lang="ko-KR" altLang="en-US" dirty="0"/>
              <a:t>고성능 처리 및 처리량</a:t>
            </a:r>
          </a:p>
          <a:p>
            <a:pPr marL="628650" lvl="1" indent="-171450" latinLnBrk="0">
              <a:buFont typeface="Arial" panose="020B0604020202020204" pitchFamily="34" charset="0"/>
              <a:buChar char="•"/>
            </a:pPr>
            <a:r>
              <a:rPr lang="ko-KR" altLang="en-US" sz="1000" dirty="0"/>
              <a:t>최신 </a:t>
            </a:r>
            <a:r>
              <a:rPr lang="en-US" altLang="ko-KR" sz="1000" dirty="0"/>
              <a:t>PCI Express </a:t>
            </a:r>
            <a:r>
              <a:rPr lang="ko-KR" altLang="en-US" sz="1000" dirty="0"/>
              <a:t>스위치 및 최신 </a:t>
            </a:r>
            <a:r>
              <a:rPr lang="en-US" altLang="ko-KR" sz="1000" dirty="0"/>
              <a:t>Intel </a:t>
            </a:r>
            <a:r>
              <a:rPr lang="ko-KR" altLang="en-US" sz="1000" dirty="0"/>
              <a:t>멀티코어 프로세서를 채택하여 고속의 데이터 처리 및 효율적인 병렬 테스트가 가능</a:t>
            </a:r>
            <a:endParaRPr lang="en-US" altLang="ko-KR" sz="1000" dirty="0"/>
          </a:p>
          <a:p>
            <a:pPr marL="628650" lvl="1" indent="-171450" latinLnBrk="0">
              <a:buFont typeface="Arial" panose="020B0604020202020204" pitchFamily="34" charset="0"/>
              <a:buChar char="•"/>
            </a:pPr>
            <a:r>
              <a:rPr lang="en-US" altLang="ko-KR" sz="1000" dirty="0"/>
              <a:t>Xilinx</a:t>
            </a:r>
            <a:r>
              <a:rPr lang="ko-KR" altLang="en-US" sz="1000" dirty="0"/>
              <a:t>의 최신 </a:t>
            </a:r>
            <a:r>
              <a:rPr lang="en-US" altLang="ko-KR" sz="1000" dirty="0"/>
              <a:t>FPGA </a:t>
            </a:r>
            <a:r>
              <a:rPr lang="ko-KR" altLang="en-US" sz="1000" dirty="0"/>
              <a:t>기술을 적용해 신호 처리 알고리즘 최적화</a:t>
            </a:r>
            <a:endParaRPr lang="en-US" altLang="ko-KR" sz="1000" dirty="0"/>
          </a:p>
          <a:p>
            <a:pPr marL="628650" lvl="1" indent="-171450" latinLnBrk="0">
              <a:buFont typeface="Arial" panose="020B0604020202020204" pitchFamily="34" charset="0"/>
              <a:buChar char="•"/>
            </a:pPr>
            <a:r>
              <a:rPr lang="en-US" altLang="ko-KR" sz="1000" dirty="0"/>
              <a:t>TI </a:t>
            </a:r>
            <a:r>
              <a:rPr lang="ko-KR" altLang="en-US" sz="1000" dirty="0"/>
              <a:t>및 </a:t>
            </a:r>
            <a:r>
              <a:rPr lang="en-US" altLang="ko-KR" sz="1000" dirty="0"/>
              <a:t>ADI</a:t>
            </a:r>
            <a:r>
              <a:rPr lang="ko-KR" altLang="en-US" sz="1000" dirty="0"/>
              <a:t>의 최신 데이터 컨버터를 사용하여 </a:t>
            </a:r>
            <a:r>
              <a:rPr lang="en-US" altLang="ko-KR" sz="1000" dirty="0"/>
              <a:t>PXI </a:t>
            </a:r>
            <a:r>
              <a:rPr lang="ko-KR" altLang="en-US" sz="1000" dirty="0"/>
              <a:t>계측의 측정 범위 및 성능을 지속적으로 개선</a:t>
            </a:r>
            <a:endParaRPr lang="en-US" altLang="ko-KR" sz="1000" dirty="0"/>
          </a:p>
        </p:txBody>
      </p:sp>
      <p:sp>
        <p:nvSpPr>
          <p:cNvPr id="27" name="Rectangle 12">
            <a:extLst>
              <a:ext uri="{FF2B5EF4-FFF2-40B4-BE49-F238E27FC236}">
                <a16:creationId xmlns:a16="http://schemas.microsoft.com/office/drawing/2014/main" id="{2A10006E-DD32-423F-A777-B30A5FF10054}"/>
              </a:ext>
            </a:extLst>
          </p:cNvPr>
          <p:cNvSpPr>
            <a:spLocks noChangeArrowheads="1"/>
          </p:cNvSpPr>
          <p:nvPr/>
        </p:nvSpPr>
        <p:spPr bwMode="auto">
          <a:xfrm>
            <a:off x="1329856" y="4528596"/>
            <a:ext cx="6956569" cy="67710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ko-KR" altLang="en-US" dirty="0"/>
              <a:t>광범위한 계측 및 </a:t>
            </a:r>
            <a:r>
              <a:rPr lang="en-US" altLang="ko-KR" dirty="0"/>
              <a:t>I/O</a:t>
            </a:r>
          </a:p>
          <a:p>
            <a:pPr marL="628650" lvl="1" indent="-171450" latinLnBrk="0">
              <a:buFont typeface="Arial" panose="020B0604020202020204" pitchFamily="34" charset="0"/>
              <a:buChar char="•"/>
            </a:pPr>
            <a:r>
              <a:rPr lang="ko-KR" altLang="en-US" sz="1000" dirty="0"/>
              <a:t>시스템을 유연하게 설계 및 구현하여</a:t>
            </a:r>
            <a:r>
              <a:rPr lang="en-US" altLang="ko-KR" sz="1000" dirty="0"/>
              <a:t>, </a:t>
            </a:r>
            <a:r>
              <a:rPr lang="ko-KR" altLang="en-US" sz="1000" dirty="0"/>
              <a:t>소프트웨어 정의 모듈형 계측기를 이용한 신속한 용도 변경이 가능</a:t>
            </a:r>
            <a:r>
              <a:rPr lang="en-US" altLang="ko-KR" sz="1000" dirty="0"/>
              <a:t> </a:t>
            </a:r>
          </a:p>
          <a:p>
            <a:pPr marL="628650" lvl="1" indent="-171450" latinLnBrk="0">
              <a:buFont typeface="Arial" panose="020B0604020202020204" pitchFamily="34" charset="0"/>
              <a:buChar char="•"/>
            </a:pPr>
            <a:r>
              <a:rPr lang="ko-KR" altLang="en-US" sz="1000" dirty="0"/>
              <a:t>현재 시장에서 판매되는 </a:t>
            </a:r>
            <a:r>
              <a:rPr lang="en-US" altLang="ko-KR" sz="1000" dirty="0" err="1"/>
              <a:t>DC~mmWave</a:t>
            </a:r>
            <a:r>
              <a:rPr lang="en-US" altLang="ko-KR" sz="1000" dirty="0"/>
              <a:t> </a:t>
            </a:r>
            <a:r>
              <a:rPr lang="ko-KR" altLang="en-US" sz="1000" dirty="0"/>
              <a:t>측정을 지원하는 </a:t>
            </a:r>
            <a:r>
              <a:rPr lang="en-US" altLang="ko-KR" sz="1000" dirty="0"/>
              <a:t>1,500</a:t>
            </a:r>
            <a:r>
              <a:rPr lang="ko-KR" altLang="en-US" sz="1000" dirty="0"/>
              <a:t>여 종의 </a:t>
            </a:r>
            <a:r>
              <a:rPr lang="en-US" altLang="ko-KR" sz="1000" dirty="0"/>
              <a:t>PXI </a:t>
            </a:r>
            <a:r>
              <a:rPr lang="ko-KR" altLang="en-US" sz="1000" dirty="0"/>
              <a:t>제품 중 </a:t>
            </a:r>
            <a:r>
              <a:rPr lang="en-US" altLang="ko-KR" sz="1000" dirty="0"/>
              <a:t>600</a:t>
            </a:r>
            <a:r>
              <a:rPr lang="ko-KR" altLang="en-US" sz="1000" dirty="0"/>
              <a:t>종이 넘는 제품을 판매</a:t>
            </a:r>
            <a:endParaRPr lang="en-US" altLang="ko-KR" sz="1000" dirty="0"/>
          </a:p>
        </p:txBody>
      </p:sp>
      <p:sp>
        <p:nvSpPr>
          <p:cNvPr id="10" name="직사각형 9">
            <a:extLst>
              <a:ext uri="{FF2B5EF4-FFF2-40B4-BE49-F238E27FC236}">
                <a16:creationId xmlns:a16="http://schemas.microsoft.com/office/drawing/2014/main" id="{A7C764BE-F403-45A4-9185-F9AD3379AA7A}"/>
              </a:ext>
            </a:extLst>
          </p:cNvPr>
          <p:cNvSpPr/>
          <p:nvPr/>
        </p:nvSpPr>
        <p:spPr>
          <a:xfrm>
            <a:off x="1329856" y="5427925"/>
            <a:ext cx="10629465" cy="646331"/>
          </a:xfrm>
          <a:prstGeom prst="rect">
            <a:avLst/>
          </a:prstGeom>
        </p:spPr>
        <p:txBody>
          <a:bodyPr wrap="square">
            <a:spAutoFit/>
          </a:bodyPr>
          <a:lstStyle/>
          <a:p>
            <a:pPr latinLnBrk="0"/>
            <a:r>
              <a:rPr lang="ko-KR" altLang="en-US" dirty="0">
                <a:solidFill>
                  <a:srgbClr val="333333"/>
                </a:solidFill>
                <a:latin typeface="Roboto Condensed"/>
              </a:rPr>
              <a:t>줄어든 크기</a:t>
            </a:r>
            <a:r>
              <a:rPr lang="en-US" altLang="ko-KR" dirty="0">
                <a:solidFill>
                  <a:srgbClr val="333333"/>
                </a:solidFill>
                <a:latin typeface="Roboto Condensed"/>
              </a:rPr>
              <a:t>, </a:t>
            </a:r>
            <a:r>
              <a:rPr lang="ko-KR" altLang="en-US" dirty="0">
                <a:solidFill>
                  <a:srgbClr val="333333"/>
                </a:solidFill>
                <a:latin typeface="Roboto Condensed"/>
              </a:rPr>
              <a:t>무게 및 파워</a:t>
            </a:r>
          </a:p>
          <a:p>
            <a:pPr marL="628650" lvl="1" indent="-171450" latinLnBrk="0">
              <a:buFont typeface="Arial" panose="020B0604020202020204" pitchFamily="34" charset="0"/>
              <a:buChar char="•"/>
            </a:pPr>
            <a:r>
              <a:rPr lang="ko-KR" altLang="en-US" sz="1000" dirty="0" err="1">
                <a:solidFill>
                  <a:srgbClr val="333333"/>
                </a:solidFill>
                <a:latin typeface="Helvetica Neue"/>
              </a:rPr>
              <a:t>벤치탑</a:t>
            </a:r>
            <a:r>
              <a:rPr lang="ko-KR" altLang="en-US" sz="1000" dirty="0">
                <a:solidFill>
                  <a:srgbClr val="333333"/>
                </a:solidFill>
                <a:latin typeface="Helvetica Neue"/>
              </a:rPr>
              <a:t> 또는 제조 현장의 공간을 아낄 수 있는 소형 </a:t>
            </a:r>
            <a:r>
              <a:rPr lang="ko-KR" altLang="en-US" sz="1000" dirty="0" err="1">
                <a:solidFill>
                  <a:srgbClr val="333333"/>
                </a:solidFill>
                <a:latin typeface="Helvetica Neue"/>
              </a:rPr>
              <a:t>폼팩터</a:t>
            </a:r>
            <a:r>
              <a:rPr lang="ko-KR" altLang="en-US" sz="1000" dirty="0">
                <a:solidFill>
                  <a:srgbClr val="333333"/>
                </a:solidFill>
                <a:latin typeface="Helvetica Neue"/>
              </a:rPr>
              <a:t> 형태로 작동</a:t>
            </a:r>
            <a:r>
              <a:rPr lang="en-US" altLang="ko-KR" dirty="0">
                <a:solidFill>
                  <a:srgbClr val="333333"/>
                </a:solidFill>
                <a:latin typeface="Helvetica Neue"/>
              </a:rPr>
              <a:t>  </a:t>
            </a:r>
            <a:endParaRPr lang="en-US" altLang="ko-KR" b="0" i="0" dirty="0">
              <a:solidFill>
                <a:srgbClr val="333333"/>
              </a:solidFill>
              <a:effectLst/>
              <a:latin typeface="Helvetica Neue"/>
            </a:endParaRPr>
          </a:p>
        </p:txBody>
      </p:sp>
      <p:sp>
        <p:nvSpPr>
          <p:cNvPr id="12" name="타원 11">
            <a:extLst>
              <a:ext uri="{FF2B5EF4-FFF2-40B4-BE49-F238E27FC236}">
                <a16:creationId xmlns:a16="http://schemas.microsoft.com/office/drawing/2014/main" id="{33AACA88-850C-41CF-BF61-A6B62EE05DAD}"/>
              </a:ext>
            </a:extLst>
          </p:cNvPr>
          <p:cNvSpPr/>
          <p:nvPr/>
        </p:nvSpPr>
        <p:spPr>
          <a:xfrm>
            <a:off x="849754" y="5341258"/>
            <a:ext cx="456298" cy="45629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accent1"/>
                </a:solidFill>
              </a:rPr>
              <a:t>5</a:t>
            </a:r>
            <a:endParaRPr lang="ko-KR" altLang="en-US" sz="2400" b="1" dirty="0">
              <a:solidFill>
                <a:schemeClr val="accent1"/>
              </a:solidFill>
            </a:endParaRPr>
          </a:p>
        </p:txBody>
      </p:sp>
      <p:sp>
        <p:nvSpPr>
          <p:cNvPr id="36" name="Rectangle 6">
            <a:extLst>
              <a:ext uri="{FF2B5EF4-FFF2-40B4-BE49-F238E27FC236}">
                <a16:creationId xmlns:a16="http://schemas.microsoft.com/office/drawing/2014/main" id="{EF7417DB-BD4B-4249-884F-D238D0E5CAE6}"/>
              </a:ext>
            </a:extLst>
          </p:cNvPr>
          <p:cNvSpPr>
            <a:spLocks noChangeArrowheads="1"/>
          </p:cNvSpPr>
          <p:nvPr/>
        </p:nvSpPr>
        <p:spPr bwMode="auto">
          <a:xfrm>
            <a:off x="14338175" y="583683"/>
            <a:ext cx="7566174" cy="8925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atinLnBrk="0"/>
            <a:r>
              <a:rPr lang="ko-KR" altLang="en-US" dirty="0"/>
              <a:t>소프트웨어 중심의 유연성을 이용한 생산성 향상</a:t>
            </a:r>
          </a:p>
          <a:p>
            <a:pPr latinLnBrk="0"/>
            <a:r>
              <a:rPr lang="en-US" altLang="ko-KR" sz="1000" dirty="0"/>
              <a:t>NI</a:t>
            </a:r>
            <a:r>
              <a:rPr lang="ko-KR" altLang="en-US" sz="1000" dirty="0"/>
              <a:t>의 폭 넓은 소프트웨어 포트폴리오를 활용하여 아이디어를 현실화하십시오</a:t>
            </a:r>
            <a:r>
              <a:rPr lang="en-US" altLang="ko-KR" sz="1000" dirty="0"/>
              <a:t>. </a:t>
            </a:r>
          </a:p>
          <a:p>
            <a:pPr latinLnBrk="0"/>
            <a:r>
              <a:rPr lang="ko-KR" altLang="en-US" sz="1000" dirty="0"/>
              <a:t>끊임없이 진화하는 테스트 요구 사항을 해결하기 위해 소프트웨어 유연성을 바탕으로 시스템을 맞춤화하고 재구성할 수 있습니다</a:t>
            </a:r>
            <a:r>
              <a:rPr lang="en-US" altLang="ko-KR" sz="1000" dirty="0"/>
              <a:t>. </a:t>
            </a:r>
          </a:p>
          <a:p>
            <a:pPr latinLnBrk="0"/>
            <a:r>
              <a:rPr lang="en-US" altLang="ko-KR" sz="1000" dirty="0"/>
              <a:t>PXI </a:t>
            </a:r>
            <a:r>
              <a:rPr lang="ko-KR" altLang="en-US" sz="1000" dirty="0"/>
              <a:t>모듈형 계측기와 더불어 </a:t>
            </a:r>
            <a:r>
              <a:rPr lang="en-US" altLang="ko-KR" sz="1000" dirty="0"/>
              <a:t>LabVIEW</a:t>
            </a:r>
            <a:r>
              <a:rPr lang="ko-KR" altLang="en-US" sz="1000" dirty="0"/>
              <a:t>와 같은 어플리케이션 개발 환경 및 </a:t>
            </a:r>
            <a:r>
              <a:rPr lang="en-US" altLang="ko-KR" sz="1000" dirty="0" err="1"/>
              <a:t>TestStand</a:t>
            </a:r>
            <a:r>
              <a:rPr lang="ko-KR" altLang="en-US" sz="1000" dirty="0"/>
              <a:t>와 같은 테스트 관리 소프트웨어는 테스트 개발을 </a:t>
            </a:r>
            <a:endParaRPr lang="en-US" altLang="ko-KR" sz="1000" dirty="0"/>
          </a:p>
          <a:p>
            <a:pPr latinLnBrk="0"/>
            <a:r>
              <a:rPr lang="ko-KR" altLang="en-US" sz="1000" dirty="0"/>
              <a:t>간소화하고 장기 유지보수 수요를 줄여주는 통합 솔루션을 지원합니다</a:t>
            </a:r>
            <a:r>
              <a:rPr lang="en-US" altLang="ko-KR" sz="1000" dirty="0"/>
              <a:t>. </a:t>
            </a:r>
          </a:p>
        </p:txBody>
      </p:sp>
      <p:sp>
        <p:nvSpPr>
          <p:cNvPr id="37" name="Rectangle 8">
            <a:extLst>
              <a:ext uri="{FF2B5EF4-FFF2-40B4-BE49-F238E27FC236}">
                <a16:creationId xmlns:a16="http://schemas.microsoft.com/office/drawing/2014/main" id="{6B82F4B9-40A5-4A8D-BEC9-42B2D52A2FEF}"/>
              </a:ext>
            </a:extLst>
          </p:cNvPr>
          <p:cNvSpPr>
            <a:spLocks noChangeArrowheads="1"/>
          </p:cNvSpPr>
          <p:nvPr/>
        </p:nvSpPr>
        <p:spPr bwMode="auto">
          <a:xfrm>
            <a:off x="14275946" y="1600660"/>
            <a:ext cx="7001245" cy="9848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b="0" i="0" u="none" strike="noStrike" cap="none" normalizeH="0" baseline="0" dirty="0">
                <a:ln>
                  <a:noFill/>
                </a:ln>
                <a:solidFill>
                  <a:srgbClr val="000000"/>
                </a:solidFill>
                <a:effectLst/>
                <a:latin typeface="Arial" panose="020B0604020202020204" pitchFamily="34" charset="0"/>
                <a:ea typeface="Helvetica Neue"/>
              </a:rPr>
              <a:t>  </a:t>
            </a:r>
            <a:r>
              <a:rPr lang="ko-KR" altLang="en-US" dirty="0"/>
              <a:t>통합된 타이밍 및 동기화</a:t>
            </a:r>
          </a:p>
          <a:p>
            <a:pPr latinLnBrk="0"/>
            <a:r>
              <a:rPr lang="en-US" altLang="ko-KR" sz="1000" dirty="0"/>
              <a:t>PXI </a:t>
            </a:r>
            <a:r>
              <a:rPr lang="ko-KR" altLang="en-US" sz="1000" dirty="0" err="1"/>
              <a:t>섀시의</a:t>
            </a:r>
            <a:r>
              <a:rPr lang="ko-KR" altLang="en-US" sz="1000" dirty="0"/>
              <a:t> </a:t>
            </a:r>
            <a:r>
              <a:rPr lang="ko-KR" altLang="en-US" sz="1000" dirty="0" err="1"/>
              <a:t>백플레인에있는</a:t>
            </a:r>
            <a:r>
              <a:rPr lang="ko-KR" altLang="en-US" sz="1000" dirty="0"/>
              <a:t> 공유 신호를 사용하여 모듈과 측정을 보다 쉽게 동기화할 수 있습니다</a:t>
            </a:r>
            <a:r>
              <a:rPr lang="en-US" altLang="ko-KR" sz="1000" dirty="0"/>
              <a:t>. </a:t>
            </a:r>
          </a:p>
          <a:p>
            <a:pPr latinLnBrk="0"/>
            <a:r>
              <a:rPr lang="ko-KR" altLang="en-US" sz="1000" dirty="0"/>
              <a:t>이 </a:t>
            </a:r>
            <a:r>
              <a:rPr lang="ko-KR" altLang="en-US" sz="1000" dirty="0" err="1"/>
              <a:t>백플레인은</a:t>
            </a:r>
            <a:r>
              <a:rPr lang="ko-KR" altLang="en-US" sz="1000" dirty="0"/>
              <a:t> </a:t>
            </a:r>
            <a:r>
              <a:rPr lang="en-US" altLang="ko-KR" sz="1000" dirty="0"/>
              <a:t>PXI </a:t>
            </a:r>
            <a:r>
              <a:rPr lang="ko-KR" altLang="en-US" sz="1000" dirty="0"/>
              <a:t>모듈이 외부 케이블 연결없이 트리거를 송수신하고 시스템 참조 클럭을 공유할 수 있도록 지원합니다</a:t>
            </a:r>
            <a:r>
              <a:rPr lang="en-US" altLang="ko-KR" sz="1000" dirty="0"/>
              <a:t>.</a:t>
            </a:r>
          </a:p>
          <a:p>
            <a:pPr latinLnBrk="0"/>
            <a:r>
              <a:rPr lang="en-US" altLang="ko-KR" sz="1000" dirty="0"/>
              <a:t> </a:t>
            </a:r>
            <a:r>
              <a:rPr lang="ko-KR" altLang="en-US" sz="1000" dirty="0"/>
              <a:t>통합된 타이밍 및 동기화를 통해 측정의 정확성이 크게 개선하고 고급 </a:t>
            </a:r>
            <a:r>
              <a:rPr lang="ko-KR" altLang="en-US" sz="1000" dirty="0" err="1"/>
              <a:t>트리거링</a:t>
            </a:r>
            <a:r>
              <a:rPr lang="ko-KR" altLang="en-US" sz="1000" dirty="0"/>
              <a:t> 기법 적용할 수 있으며</a:t>
            </a:r>
            <a:r>
              <a:rPr lang="en-US" altLang="ko-KR" sz="1000" dirty="0"/>
              <a:t>, </a:t>
            </a:r>
          </a:p>
          <a:p>
            <a:pPr latinLnBrk="0"/>
            <a:r>
              <a:rPr lang="ko-KR" altLang="en-US" sz="1000" dirty="0"/>
              <a:t>여러 디바이스를 동기화하여 높은 채널 카운트의 어플리케이션을 위한 단일 디바이스로 작동하도록 구현할 수 있습니다</a:t>
            </a:r>
            <a:r>
              <a:rPr lang="en-US" altLang="ko-KR" sz="1000" dirty="0"/>
              <a:t>. </a:t>
            </a:r>
          </a:p>
        </p:txBody>
      </p:sp>
      <p:sp>
        <p:nvSpPr>
          <p:cNvPr id="38" name="Rectangle 10">
            <a:extLst>
              <a:ext uri="{FF2B5EF4-FFF2-40B4-BE49-F238E27FC236}">
                <a16:creationId xmlns:a16="http://schemas.microsoft.com/office/drawing/2014/main" id="{15B50483-4083-4F3F-9446-A0476CEE4902}"/>
              </a:ext>
            </a:extLst>
          </p:cNvPr>
          <p:cNvSpPr>
            <a:spLocks noChangeArrowheads="1"/>
          </p:cNvSpPr>
          <p:nvPr/>
        </p:nvSpPr>
        <p:spPr bwMode="auto">
          <a:xfrm>
            <a:off x="14275946" y="2666484"/>
            <a:ext cx="10149543" cy="9848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atinLnBrk="0"/>
            <a:r>
              <a:rPr lang="ko-KR" altLang="en-US" dirty="0"/>
              <a:t>고성능 처리 및 처리량</a:t>
            </a:r>
          </a:p>
          <a:p>
            <a:pPr latinLnBrk="0"/>
            <a:r>
              <a:rPr lang="ko-KR" altLang="en-US" sz="1000" dirty="0"/>
              <a:t>지난 수십 년간 꾸준히 증가한 처리능력 및 대역폭에 대한 수요와 더불어 </a:t>
            </a:r>
            <a:r>
              <a:rPr lang="en-US" altLang="ko-KR" sz="1000" dirty="0"/>
              <a:t>PXI </a:t>
            </a:r>
            <a:r>
              <a:rPr lang="ko-KR" altLang="en-US" sz="1000" dirty="0"/>
              <a:t>플랫폼도 성장하였습니다</a:t>
            </a:r>
            <a:r>
              <a:rPr lang="en-US" altLang="ko-KR" sz="1000" dirty="0"/>
              <a:t>. </a:t>
            </a:r>
          </a:p>
          <a:p>
            <a:pPr latinLnBrk="0"/>
            <a:r>
              <a:rPr lang="ko-KR" altLang="en-US" sz="1000" dirty="0"/>
              <a:t>기술이 진화함에 따라 더 빠른 데이터 처리량을 위해 최신 </a:t>
            </a:r>
            <a:r>
              <a:rPr lang="en-US" altLang="ko-KR" sz="1000" dirty="0"/>
              <a:t>PCI Express </a:t>
            </a:r>
            <a:r>
              <a:rPr lang="ko-KR" altLang="en-US" sz="1000" dirty="0"/>
              <a:t>스위치를 추가하였고</a:t>
            </a:r>
            <a:r>
              <a:rPr lang="en-US" altLang="ko-KR" sz="1000" dirty="0"/>
              <a:t>, </a:t>
            </a:r>
          </a:p>
          <a:p>
            <a:pPr latinLnBrk="0"/>
            <a:r>
              <a:rPr lang="ko-KR" altLang="en-US" sz="1000" dirty="0"/>
              <a:t>보다 신속하고 효율적인 병렬 테스트를 위해 최신 </a:t>
            </a:r>
            <a:r>
              <a:rPr lang="en-US" altLang="ko-KR" sz="1000" dirty="0"/>
              <a:t>Intel </a:t>
            </a:r>
            <a:r>
              <a:rPr lang="ko-KR" altLang="en-US" sz="1000" dirty="0"/>
              <a:t>멀티코어 프로세서를 채택하였습니다</a:t>
            </a:r>
            <a:r>
              <a:rPr lang="en-US" altLang="ko-KR" sz="1000" dirty="0"/>
              <a:t>.</a:t>
            </a:r>
          </a:p>
          <a:p>
            <a:pPr latinLnBrk="0"/>
            <a:r>
              <a:rPr lang="en-US" altLang="ko-KR" sz="1000" dirty="0"/>
              <a:t> Xilinx</a:t>
            </a:r>
            <a:r>
              <a:rPr lang="ko-KR" altLang="en-US" sz="1000" dirty="0"/>
              <a:t>의 최신 </a:t>
            </a:r>
            <a:r>
              <a:rPr lang="en-US" altLang="ko-KR" sz="1000" dirty="0"/>
              <a:t>FPGA </a:t>
            </a:r>
            <a:r>
              <a:rPr lang="ko-KR" altLang="en-US" sz="1000" dirty="0"/>
              <a:t>기술을 적용해 신호 처리 알고리즘 최적화하였고</a:t>
            </a:r>
            <a:r>
              <a:rPr lang="en-US" altLang="ko-KR" sz="1000" dirty="0"/>
              <a:t>, TI </a:t>
            </a:r>
            <a:r>
              <a:rPr lang="ko-KR" altLang="en-US" sz="1000" dirty="0"/>
              <a:t>및 </a:t>
            </a:r>
            <a:r>
              <a:rPr lang="en-US" altLang="ko-KR" sz="1000" dirty="0"/>
              <a:t>ADI</a:t>
            </a:r>
            <a:r>
              <a:rPr lang="ko-KR" altLang="en-US" sz="1000" dirty="0"/>
              <a:t>의 최신 데이터 컨버터를 사용하여 </a:t>
            </a:r>
            <a:r>
              <a:rPr lang="en-US" altLang="ko-KR" sz="1000" dirty="0"/>
              <a:t>PXI </a:t>
            </a:r>
            <a:r>
              <a:rPr lang="ko-KR" altLang="en-US" sz="1000" dirty="0"/>
              <a:t>계측의 측정 범위 및 성능을 지속적으로 개선하였습니다</a:t>
            </a:r>
            <a:r>
              <a:rPr lang="en-US" altLang="ko-KR" sz="1000" dirty="0"/>
              <a:t>. </a:t>
            </a:r>
          </a:p>
        </p:txBody>
      </p:sp>
      <p:sp>
        <p:nvSpPr>
          <p:cNvPr id="39" name="Rectangle 12">
            <a:extLst>
              <a:ext uri="{FF2B5EF4-FFF2-40B4-BE49-F238E27FC236}">
                <a16:creationId xmlns:a16="http://schemas.microsoft.com/office/drawing/2014/main" id="{E6DF255C-99E4-492E-8854-42957893DED7}"/>
              </a:ext>
            </a:extLst>
          </p:cNvPr>
          <p:cNvSpPr>
            <a:spLocks noChangeArrowheads="1"/>
          </p:cNvSpPr>
          <p:nvPr/>
        </p:nvSpPr>
        <p:spPr bwMode="auto">
          <a:xfrm>
            <a:off x="14338175" y="3589814"/>
            <a:ext cx="7163149"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rgbClr val="000000"/>
                </a:solidFill>
                <a:effectLst/>
                <a:latin typeface="Arial" panose="020B0604020202020204" pitchFamily="34" charset="0"/>
                <a:ea typeface="Helvetica Neue"/>
              </a:rPr>
              <a:t>  </a:t>
            </a:r>
            <a:endParaRPr kumimoji="0" lang="ko-KR" altLang="ko-KR" sz="1000" b="0" i="0" u="none" strike="noStrike" cap="none" normalizeH="0" baseline="0" dirty="0">
              <a:ln>
                <a:noFill/>
              </a:ln>
              <a:solidFill>
                <a:schemeClr val="tx1"/>
              </a:solidFill>
              <a:effectLst/>
              <a:latin typeface="Arial" panose="020B0604020202020204" pitchFamily="34" charset="0"/>
            </a:endParaRPr>
          </a:p>
          <a:p>
            <a:pPr latinLnBrk="0"/>
            <a:r>
              <a:rPr lang="ko-KR" altLang="en-US" dirty="0"/>
              <a:t>광범위한 계측 및 </a:t>
            </a:r>
            <a:r>
              <a:rPr lang="en-US" altLang="ko-KR" dirty="0"/>
              <a:t>I/O</a:t>
            </a:r>
          </a:p>
          <a:p>
            <a:pPr latinLnBrk="0"/>
            <a:r>
              <a:rPr lang="ko-KR" altLang="en-US" sz="1000" dirty="0"/>
              <a:t>시스템을 유연하게 설계 및 구현하여</a:t>
            </a:r>
            <a:r>
              <a:rPr lang="en-US" altLang="ko-KR" sz="1000" dirty="0"/>
              <a:t>, </a:t>
            </a:r>
            <a:r>
              <a:rPr lang="ko-KR" altLang="en-US" sz="1000" dirty="0"/>
              <a:t>소프트웨어 정의 모듈형 계측기를 이용한 신속한 용도 변경이 가능합니다</a:t>
            </a:r>
            <a:r>
              <a:rPr lang="en-US" altLang="ko-KR" sz="1000" dirty="0"/>
              <a:t>. </a:t>
            </a:r>
          </a:p>
          <a:p>
            <a:pPr latinLnBrk="0"/>
            <a:r>
              <a:rPr lang="ko-KR" altLang="en-US" sz="1000" dirty="0"/>
              <a:t>현재 시장에서 판매되는 </a:t>
            </a:r>
            <a:r>
              <a:rPr lang="en-US" altLang="ko-KR" sz="1000" dirty="0" err="1"/>
              <a:t>DC~mmWave</a:t>
            </a:r>
            <a:r>
              <a:rPr lang="en-US" altLang="ko-KR" sz="1000" dirty="0"/>
              <a:t> </a:t>
            </a:r>
            <a:r>
              <a:rPr lang="ko-KR" altLang="en-US" sz="1000" dirty="0"/>
              <a:t>측정을 지원하는 </a:t>
            </a:r>
            <a:r>
              <a:rPr lang="en-US" altLang="ko-KR" sz="1000" dirty="0"/>
              <a:t>1,500</a:t>
            </a:r>
            <a:r>
              <a:rPr lang="ko-KR" altLang="en-US" sz="1000" dirty="0"/>
              <a:t>여 종의 </a:t>
            </a:r>
            <a:r>
              <a:rPr lang="en-US" altLang="ko-KR" sz="1000" dirty="0"/>
              <a:t>PXI </a:t>
            </a:r>
            <a:r>
              <a:rPr lang="ko-KR" altLang="en-US" sz="1000" dirty="0"/>
              <a:t>제품 중 </a:t>
            </a:r>
            <a:r>
              <a:rPr lang="en-US" altLang="ko-KR" sz="1000" dirty="0"/>
              <a:t>600</a:t>
            </a:r>
            <a:r>
              <a:rPr lang="ko-KR" altLang="en-US" sz="1000" dirty="0"/>
              <a:t>종이 넘는 제품을 </a:t>
            </a:r>
            <a:r>
              <a:rPr lang="en-US" altLang="ko-KR" sz="1000" dirty="0"/>
              <a:t>NI</a:t>
            </a:r>
            <a:r>
              <a:rPr lang="ko-KR" altLang="en-US" sz="1000" dirty="0"/>
              <a:t>가 설계했습니다</a:t>
            </a:r>
            <a:r>
              <a:rPr lang="en-US" altLang="ko-KR" sz="1000" dirty="0"/>
              <a:t>.</a:t>
            </a:r>
          </a:p>
        </p:txBody>
      </p:sp>
      <p:sp>
        <p:nvSpPr>
          <p:cNvPr id="40" name="직사각형 39">
            <a:extLst>
              <a:ext uri="{FF2B5EF4-FFF2-40B4-BE49-F238E27FC236}">
                <a16:creationId xmlns:a16="http://schemas.microsoft.com/office/drawing/2014/main" id="{58A03310-2784-4A64-9B54-58A4CF75B4CA}"/>
              </a:ext>
            </a:extLst>
          </p:cNvPr>
          <p:cNvSpPr/>
          <p:nvPr/>
        </p:nvSpPr>
        <p:spPr>
          <a:xfrm>
            <a:off x="14294303" y="4420811"/>
            <a:ext cx="10629465" cy="800219"/>
          </a:xfrm>
          <a:prstGeom prst="rect">
            <a:avLst/>
          </a:prstGeom>
        </p:spPr>
        <p:txBody>
          <a:bodyPr wrap="square">
            <a:spAutoFit/>
          </a:bodyPr>
          <a:lstStyle/>
          <a:p>
            <a:pPr latinLnBrk="0"/>
            <a:r>
              <a:rPr lang="ko-KR" altLang="en-US" dirty="0">
                <a:solidFill>
                  <a:srgbClr val="333333"/>
                </a:solidFill>
                <a:latin typeface="Roboto Condensed"/>
              </a:rPr>
              <a:t>줄어든 크기</a:t>
            </a:r>
            <a:r>
              <a:rPr lang="en-US" altLang="ko-KR" dirty="0">
                <a:solidFill>
                  <a:srgbClr val="333333"/>
                </a:solidFill>
                <a:latin typeface="Roboto Condensed"/>
              </a:rPr>
              <a:t>, </a:t>
            </a:r>
            <a:r>
              <a:rPr lang="ko-KR" altLang="en-US" dirty="0">
                <a:solidFill>
                  <a:srgbClr val="333333"/>
                </a:solidFill>
                <a:latin typeface="Roboto Condensed"/>
              </a:rPr>
              <a:t>무게 및 파워</a:t>
            </a:r>
          </a:p>
          <a:p>
            <a:pPr latinLnBrk="0"/>
            <a:r>
              <a:rPr lang="en-US" altLang="ko-KR" sz="1000" dirty="0">
                <a:solidFill>
                  <a:srgbClr val="333333"/>
                </a:solidFill>
                <a:latin typeface="Helvetica Neue"/>
              </a:rPr>
              <a:t>PXI </a:t>
            </a:r>
            <a:r>
              <a:rPr lang="ko-KR" altLang="en-US" sz="1000" dirty="0">
                <a:solidFill>
                  <a:srgbClr val="333333"/>
                </a:solidFill>
                <a:latin typeface="Helvetica Neue"/>
              </a:rPr>
              <a:t>계측기는 관련된 계측 회로만 포함합니다</a:t>
            </a:r>
            <a:r>
              <a:rPr lang="en-US" altLang="ko-KR" sz="1000" dirty="0">
                <a:solidFill>
                  <a:srgbClr val="333333"/>
                </a:solidFill>
                <a:latin typeface="Helvetica Neue"/>
              </a:rPr>
              <a:t>. </a:t>
            </a:r>
            <a:r>
              <a:rPr lang="ko-KR" altLang="en-US" sz="1000" dirty="0">
                <a:solidFill>
                  <a:srgbClr val="333333"/>
                </a:solidFill>
                <a:latin typeface="Helvetica Neue"/>
              </a:rPr>
              <a:t>이는 중앙 처리 및 제어 기능이 공유 컨트롤러용으로 지정되고</a:t>
            </a:r>
            <a:r>
              <a:rPr lang="en-US" altLang="ko-KR" sz="1000" dirty="0">
                <a:solidFill>
                  <a:srgbClr val="333333"/>
                </a:solidFill>
                <a:latin typeface="Helvetica Neue"/>
              </a:rPr>
              <a:t>, </a:t>
            </a:r>
            <a:r>
              <a:rPr lang="ko-KR" altLang="en-US" sz="1000" dirty="0">
                <a:solidFill>
                  <a:srgbClr val="333333"/>
                </a:solidFill>
                <a:latin typeface="Helvetica Neue"/>
              </a:rPr>
              <a:t>휴먼 인터페이스가 컨트롤러에 연결된 외부 주변 장치를 통해 이루어지기 때문입니다</a:t>
            </a:r>
            <a:r>
              <a:rPr lang="en-US" altLang="ko-KR" sz="1000" dirty="0">
                <a:solidFill>
                  <a:srgbClr val="333333"/>
                </a:solidFill>
                <a:latin typeface="Helvetica Neue"/>
              </a:rPr>
              <a:t>. </a:t>
            </a:r>
            <a:r>
              <a:rPr lang="ko-KR" altLang="en-US" sz="1000" dirty="0">
                <a:solidFill>
                  <a:srgbClr val="333333"/>
                </a:solidFill>
                <a:latin typeface="Helvetica Neue"/>
              </a:rPr>
              <a:t>이 </a:t>
            </a:r>
            <a:r>
              <a:rPr lang="ko-KR" altLang="en-US" sz="1000" dirty="0" err="1">
                <a:solidFill>
                  <a:srgbClr val="333333"/>
                </a:solidFill>
                <a:latin typeface="Helvetica Neue"/>
              </a:rPr>
              <a:t>모듈식</a:t>
            </a:r>
            <a:r>
              <a:rPr lang="ko-KR" altLang="en-US" sz="1000" dirty="0">
                <a:solidFill>
                  <a:srgbClr val="333333"/>
                </a:solidFill>
                <a:latin typeface="Helvetica Neue"/>
              </a:rPr>
              <a:t> 시스템은 </a:t>
            </a:r>
            <a:r>
              <a:rPr lang="ko-KR" altLang="en-US" sz="1000" dirty="0" err="1">
                <a:solidFill>
                  <a:srgbClr val="333333"/>
                </a:solidFill>
                <a:latin typeface="Helvetica Neue"/>
              </a:rPr>
              <a:t>벤치탑</a:t>
            </a:r>
            <a:r>
              <a:rPr lang="ko-KR" altLang="en-US" sz="1000" dirty="0">
                <a:solidFill>
                  <a:srgbClr val="333333"/>
                </a:solidFill>
                <a:latin typeface="Helvetica Neue"/>
              </a:rPr>
              <a:t> 또는 제조 현장의 공간을 아낄 수 있는 소형 </a:t>
            </a:r>
            <a:r>
              <a:rPr lang="ko-KR" altLang="en-US" sz="1000" dirty="0" err="1">
                <a:solidFill>
                  <a:srgbClr val="333333"/>
                </a:solidFill>
                <a:latin typeface="Helvetica Neue"/>
              </a:rPr>
              <a:t>폼팩터</a:t>
            </a:r>
            <a:r>
              <a:rPr lang="ko-KR" altLang="en-US" sz="1000" dirty="0">
                <a:solidFill>
                  <a:srgbClr val="333333"/>
                </a:solidFill>
                <a:latin typeface="Helvetica Neue"/>
              </a:rPr>
              <a:t> 형태로 작동합니다</a:t>
            </a:r>
            <a:r>
              <a:rPr lang="en-US" altLang="ko-KR" sz="1000" dirty="0">
                <a:solidFill>
                  <a:srgbClr val="333333"/>
                </a:solidFill>
                <a:latin typeface="Helvetica Neue"/>
              </a:rPr>
              <a:t>.</a:t>
            </a:r>
            <a:r>
              <a:rPr lang="en-US" altLang="ko-KR" dirty="0">
                <a:solidFill>
                  <a:srgbClr val="333333"/>
                </a:solidFill>
                <a:latin typeface="Helvetica Neue"/>
              </a:rPr>
              <a:t>  </a:t>
            </a:r>
            <a:endParaRPr lang="en-US" altLang="ko-KR" b="0" i="0" dirty="0">
              <a:solidFill>
                <a:srgbClr val="333333"/>
              </a:solidFill>
              <a:effectLst/>
              <a:latin typeface="Helvetica Neue"/>
            </a:endParaRPr>
          </a:p>
        </p:txBody>
      </p:sp>
      <p:sp>
        <p:nvSpPr>
          <p:cNvPr id="2" name="직사각형 1">
            <a:extLst>
              <a:ext uri="{FF2B5EF4-FFF2-40B4-BE49-F238E27FC236}">
                <a16:creationId xmlns:a16="http://schemas.microsoft.com/office/drawing/2014/main" id="{C39F979C-72D4-4D0E-9925-61F2446A7D59}"/>
              </a:ext>
            </a:extLst>
          </p:cNvPr>
          <p:cNvSpPr/>
          <p:nvPr/>
        </p:nvSpPr>
        <p:spPr>
          <a:xfrm>
            <a:off x="9039777" y="4334180"/>
            <a:ext cx="3225732" cy="1909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noAutofit/>
          </a:bodyPr>
          <a:lstStyle/>
          <a:p>
            <a:r>
              <a:rPr lang="ko-KR" altLang="en-US" dirty="0"/>
              <a:t>https://youtu.be/aKZEOJGcyvU</a:t>
            </a:r>
          </a:p>
        </p:txBody>
      </p:sp>
      <p:sp>
        <p:nvSpPr>
          <p:cNvPr id="30" name="타원 29">
            <a:extLst>
              <a:ext uri="{FF2B5EF4-FFF2-40B4-BE49-F238E27FC236}">
                <a16:creationId xmlns:a16="http://schemas.microsoft.com/office/drawing/2014/main" id="{EA5590DF-96D3-4B7C-A2ED-B03A13446B57}"/>
              </a:ext>
            </a:extLst>
          </p:cNvPr>
          <p:cNvSpPr/>
          <p:nvPr/>
        </p:nvSpPr>
        <p:spPr>
          <a:xfrm>
            <a:off x="873558" y="2423587"/>
            <a:ext cx="456298" cy="45629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accent1"/>
                </a:solidFill>
              </a:rPr>
              <a:t>2</a:t>
            </a:r>
            <a:endParaRPr lang="ko-KR" altLang="en-US" sz="2400" b="1" dirty="0">
              <a:solidFill>
                <a:schemeClr val="accent1"/>
              </a:solidFill>
            </a:endParaRPr>
          </a:p>
        </p:txBody>
      </p:sp>
      <p:sp>
        <p:nvSpPr>
          <p:cNvPr id="31" name="타원 30">
            <a:extLst>
              <a:ext uri="{FF2B5EF4-FFF2-40B4-BE49-F238E27FC236}">
                <a16:creationId xmlns:a16="http://schemas.microsoft.com/office/drawing/2014/main" id="{85EAE355-70EF-4E81-AF33-4438A1C05801}"/>
              </a:ext>
            </a:extLst>
          </p:cNvPr>
          <p:cNvSpPr/>
          <p:nvPr/>
        </p:nvSpPr>
        <p:spPr>
          <a:xfrm>
            <a:off x="873558" y="3569710"/>
            <a:ext cx="456298" cy="45629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accent1"/>
                </a:solidFill>
              </a:rPr>
              <a:t>3</a:t>
            </a:r>
            <a:endParaRPr lang="ko-KR" altLang="en-US" sz="2400" b="1" dirty="0">
              <a:solidFill>
                <a:schemeClr val="accent1"/>
              </a:solidFill>
            </a:endParaRPr>
          </a:p>
        </p:txBody>
      </p:sp>
      <p:sp>
        <p:nvSpPr>
          <p:cNvPr id="32" name="타원 31">
            <a:extLst>
              <a:ext uri="{FF2B5EF4-FFF2-40B4-BE49-F238E27FC236}">
                <a16:creationId xmlns:a16="http://schemas.microsoft.com/office/drawing/2014/main" id="{E115B110-6632-4F29-889E-CD8AB383EC9D}"/>
              </a:ext>
            </a:extLst>
          </p:cNvPr>
          <p:cNvSpPr/>
          <p:nvPr/>
        </p:nvSpPr>
        <p:spPr>
          <a:xfrm>
            <a:off x="873558" y="4520783"/>
            <a:ext cx="456298" cy="45629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accent1"/>
                </a:solidFill>
              </a:rPr>
              <a:t>4</a:t>
            </a:r>
            <a:endParaRPr lang="ko-KR" altLang="en-US" sz="2400" b="1" dirty="0">
              <a:solidFill>
                <a:schemeClr val="accent1"/>
              </a:solidFill>
            </a:endParaRPr>
          </a:p>
        </p:txBody>
      </p:sp>
      <p:sp>
        <p:nvSpPr>
          <p:cNvPr id="33" name="타원 32">
            <a:extLst>
              <a:ext uri="{FF2B5EF4-FFF2-40B4-BE49-F238E27FC236}">
                <a16:creationId xmlns:a16="http://schemas.microsoft.com/office/drawing/2014/main" id="{239AA707-D8C8-41EC-9E7A-7C1006646C60}"/>
              </a:ext>
            </a:extLst>
          </p:cNvPr>
          <p:cNvSpPr/>
          <p:nvPr/>
        </p:nvSpPr>
        <p:spPr>
          <a:xfrm>
            <a:off x="873558" y="1481157"/>
            <a:ext cx="456298" cy="45629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accent1"/>
                </a:solidFill>
              </a:rPr>
              <a:t>1</a:t>
            </a:r>
            <a:endParaRPr lang="ko-KR" altLang="en-US" sz="2400" b="1" dirty="0">
              <a:solidFill>
                <a:schemeClr val="accent1"/>
              </a:solidFill>
            </a:endParaRPr>
          </a:p>
        </p:txBody>
      </p:sp>
      <p:pic>
        <p:nvPicPr>
          <p:cNvPr id="4" name="그림 3">
            <a:extLst>
              <a:ext uri="{FF2B5EF4-FFF2-40B4-BE49-F238E27FC236}">
                <a16:creationId xmlns:a16="http://schemas.microsoft.com/office/drawing/2014/main" id="{E14EC069-6743-421D-9F02-FA98569662E2}"/>
              </a:ext>
            </a:extLst>
          </p:cNvPr>
          <p:cNvPicPr>
            <a:picLocks noChangeAspect="1"/>
          </p:cNvPicPr>
          <p:nvPr/>
        </p:nvPicPr>
        <p:blipFill>
          <a:blip r:embed="rId2"/>
          <a:stretch>
            <a:fillRect/>
          </a:stretch>
        </p:blipFill>
        <p:spPr>
          <a:xfrm>
            <a:off x="13400511" y="160606"/>
            <a:ext cx="6762750" cy="5895975"/>
          </a:xfrm>
          <a:prstGeom prst="rect">
            <a:avLst/>
          </a:prstGeom>
        </p:spPr>
      </p:pic>
      <p:sp>
        <p:nvSpPr>
          <p:cNvPr id="24" name="TextBox 23">
            <a:extLst>
              <a:ext uri="{FF2B5EF4-FFF2-40B4-BE49-F238E27FC236}">
                <a16:creationId xmlns:a16="http://schemas.microsoft.com/office/drawing/2014/main" id="{696D8529-B4D9-48BD-9CB4-259E043FA190}"/>
              </a:ext>
            </a:extLst>
          </p:cNvPr>
          <p:cNvSpPr txBox="1"/>
          <p:nvPr/>
        </p:nvSpPr>
        <p:spPr>
          <a:xfrm>
            <a:off x="12145394" y="1315133"/>
            <a:ext cx="7864819" cy="338554"/>
          </a:xfrm>
          <a:prstGeom prst="rect">
            <a:avLst/>
          </a:prstGeom>
          <a:noFill/>
        </p:spPr>
        <p:txBody>
          <a:bodyPr wrap="square" rtlCol="0">
            <a:spAutoFit/>
          </a:bodyPr>
          <a:lstStyle/>
          <a:p>
            <a:r>
              <a:rPr lang="en-US" altLang="ko-KR" sz="1600" dirty="0">
                <a:highlight>
                  <a:srgbClr val="FFFF00"/>
                </a:highlight>
              </a:rPr>
              <a:t>DAQ</a:t>
            </a:r>
            <a:r>
              <a:rPr lang="ko-KR" altLang="en-US" sz="1600" dirty="0">
                <a:highlight>
                  <a:srgbClr val="FFFF00"/>
                </a:highlight>
              </a:rPr>
              <a:t>브로셔 </a:t>
            </a:r>
            <a:r>
              <a:rPr lang="en-US" altLang="ko-KR" sz="1600" dirty="0">
                <a:highlight>
                  <a:srgbClr val="FFFF00"/>
                </a:highlight>
              </a:rPr>
              <a:t>12</a:t>
            </a:r>
            <a:r>
              <a:rPr lang="ko-KR" altLang="en-US" sz="1600" dirty="0">
                <a:highlight>
                  <a:srgbClr val="FFFF00"/>
                </a:highlight>
              </a:rPr>
              <a:t>페이지 이미지</a:t>
            </a:r>
          </a:p>
        </p:txBody>
      </p:sp>
      <p:sp>
        <p:nvSpPr>
          <p:cNvPr id="26" name="직사각형 25">
            <a:extLst>
              <a:ext uri="{FF2B5EF4-FFF2-40B4-BE49-F238E27FC236}">
                <a16:creationId xmlns:a16="http://schemas.microsoft.com/office/drawing/2014/main" id="{946027DC-893D-4D04-B907-9860A1B0B0A9}"/>
              </a:ext>
            </a:extLst>
          </p:cNvPr>
          <p:cNvSpPr/>
          <p:nvPr/>
        </p:nvSpPr>
        <p:spPr>
          <a:xfrm>
            <a:off x="9039777" y="2153913"/>
            <a:ext cx="3105617" cy="1909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noAutofit/>
          </a:bodyPr>
          <a:lstStyle/>
          <a:p>
            <a:r>
              <a:rPr lang="en-US" altLang="ko-KR" dirty="0"/>
              <a:t>https://www.youtube.com/watch?v=k_JrU75M4s8</a:t>
            </a:r>
            <a:endParaRPr lang="ko-KR" altLang="en-US" dirty="0"/>
          </a:p>
        </p:txBody>
      </p:sp>
    </p:spTree>
    <p:extLst>
      <p:ext uri="{BB962C8B-B14F-4D97-AF65-F5344CB8AC3E}">
        <p14:creationId xmlns:p14="http://schemas.microsoft.com/office/powerpoint/2010/main" val="409299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FE6D9266-E92D-468C-BBDE-7FCACFF9E90B}"/>
              </a:ext>
            </a:extLst>
          </p:cNvPr>
          <p:cNvSpPr/>
          <p:nvPr/>
        </p:nvSpPr>
        <p:spPr>
          <a:xfrm>
            <a:off x="838200" y="1084533"/>
            <a:ext cx="1697901" cy="369332"/>
          </a:xfrm>
          <a:prstGeom prst="rect">
            <a:avLst/>
          </a:prstGeom>
        </p:spPr>
        <p:txBody>
          <a:bodyPr wrap="none">
            <a:spAutoFit/>
          </a:bodyPr>
          <a:lstStyle/>
          <a:p>
            <a:pPr lvl="0" eaLnBrk="0" fontAlgn="base" latinLnBrk="0" hangingPunct="0">
              <a:spcBef>
                <a:spcPct val="0"/>
              </a:spcBef>
              <a:spcAft>
                <a:spcPct val="0"/>
              </a:spcAft>
            </a:pPr>
            <a:r>
              <a:rPr lang="en-US" altLang="ko-KR" b="1" dirty="0">
                <a:solidFill>
                  <a:srgbClr val="333333"/>
                </a:solidFill>
                <a:latin typeface="Arial" panose="020B0604020202020204" pitchFamily="34" charset="0"/>
                <a:ea typeface="Roboto Condensed"/>
              </a:rPr>
              <a:t>PXI </a:t>
            </a:r>
            <a:r>
              <a:rPr lang="ko-KR" altLang="en-US" b="1" dirty="0" err="1">
                <a:solidFill>
                  <a:srgbClr val="333333"/>
                </a:solidFill>
                <a:latin typeface="Arial" panose="020B0604020202020204" pitchFamily="34" charset="0"/>
                <a:ea typeface="Roboto Condensed"/>
              </a:rPr>
              <a:t>섀시</a:t>
            </a:r>
            <a:r>
              <a:rPr lang="ko-KR" altLang="en-US" b="1" dirty="0">
                <a:solidFill>
                  <a:srgbClr val="333333"/>
                </a:solidFill>
                <a:latin typeface="Arial" panose="020B0604020202020204" pitchFamily="34" charset="0"/>
                <a:ea typeface="Roboto Condensed"/>
              </a:rPr>
              <a:t> </a:t>
            </a:r>
            <a:r>
              <a:rPr lang="en-US" altLang="ko-KR" b="1" dirty="0">
                <a:solidFill>
                  <a:srgbClr val="333333"/>
                </a:solidFill>
                <a:latin typeface="Arial" panose="020B0604020202020204" pitchFamily="34" charset="0"/>
                <a:ea typeface="Roboto Condensed"/>
              </a:rPr>
              <a:t>Spec</a:t>
            </a:r>
            <a:endParaRPr lang="ko-KR" altLang="ko-KR" b="1" dirty="0">
              <a:solidFill>
                <a:srgbClr val="333333"/>
              </a:solidFill>
              <a:latin typeface="Arial" panose="020B0604020202020204" pitchFamily="34" charset="0"/>
              <a:ea typeface="Roboto Condensed"/>
            </a:endParaRPr>
          </a:p>
        </p:txBody>
      </p:sp>
      <p:sp>
        <p:nvSpPr>
          <p:cNvPr id="36" name="Rectangle 6">
            <a:extLst>
              <a:ext uri="{FF2B5EF4-FFF2-40B4-BE49-F238E27FC236}">
                <a16:creationId xmlns:a16="http://schemas.microsoft.com/office/drawing/2014/main" id="{EF7417DB-BD4B-4249-884F-D238D0E5CAE6}"/>
              </a:ext>
            </a:extLst>
          </p:cNvPr>
          <p:cNvSpPr>
            <a:spLocks noChangeArrowheads="1"/>
          </p:cNvSpPr>
          <p:nvPr/>
        </p:nvSpPr>
        <p:spPr bwMode="auto">
          <a:xfrm>
            <a:off x="14338175" y="583683"/>
            <a:ext cx="7566174" cy="8925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atinLnBrk="0"/>
            <a:r>
              <a:rPr lang="ko-KR" altLang="en-US" dirty="0"/>
              <a:t>소프트웨어 중심의 유연성을 이용한 생산성 향상</a:t>
            </a:r>
          </a:p>
          <a:p>
            <a:pPr latinLnBrk="0"/>
            <a:r>
              <a:rPr lang="en-US" altLang="ko-KR" sz="1000" dirty="0"/>
              <a:t>NI</a:t>
            </a:r>
            <a:r>
              <a:rPr lang="ko-KR" altLang="en-US" sz="1000" dirty="0"/>
              <a:t>의 폭 넓은 소프트웨어 포트폴리오를 활용하여 아이디어를 현실화하십시오</a:t>
            </a:r>
            <a:r>
              <a:rPr lang="en-US" altLang="ko-KR" sz="1000" dirty="0"/>
              <a:t>. </a:t>
            </a:r>
          </a:p>
          <a:p>
            <a:pPr latinLnBrk="0"/>
            <a:r>
              <a:rPr lang="ko-KR" altLang="en-US" sz="1000" dirty="0"/>
              <a:t>끊임없이 진화하는 테스트 요구 사항을 해결하기 위해 소프트웨어 유연성을 바탕으로 시스템을 맞춤화하고 재구성할 수 있습니다</a:t>
            </a:r>
            <a:r>
              <a:rPr lang="en-US" altLang="ko-KR" sz="1000" dirty="0"/>
              <a:t>. </a:t>
            </a:r>
          </a:p>
          <a:p>
            <a:pPr latinLnBrk="0"/>
            <a:r>
              <a:rPr lang="en-US" altLang="ko-KR" sz="1000" dirty="0"/>
              <a:t>PXI </a:t>
            </a:r>
            <a:r>
              <a:rPr lang="ko-KR" altLang="en-US" sz="1000" dirty="0"/>
              <a:t>모듈형 계측기와 더불어 </a:t>
            </a:r>
            <a:r>
              <a:rPr lang="en-US" altLang="ko-KR" sz="1000" dirty="0"/>
              <a:t>LabVIEW</a:t>
            </a:r>
            <a:r>
              <a:rPr lang="ko-KR" altLang="en-US" sz="1000" dirty="0"/>
              <a:t>와 같은 어플리케이션 개발 환경 및 </a:t>
            </a:r>
            <a:r>
              <a:rPr lang="en-US" altLang="ko-KR" sz="1000" dirty="0" err="1"/>
              <a:t>TestStand</a:t>
            </a:r>
            <a:r>
              <a:rPr lang="ko-KR" altLang="en-US" sz="1000" dirty="0"/>
              <a:t>와 같은 테스트 관리 소프트웨어는 테스트 개발을 </a:t>
            </a:r>
            <a:endParaRPr lang="en-US" altLang="ko-KR" sz="1000" dirty="0"/>
          </a:p>
          <a:p>
            <a:pPr latinLnBrk="0"/>
            <a:r>
              <a:rPr lang="ko-KR" altLang="en-US" sz="1000" dirty="0"/>
              <a:t>간소화하고 장기 유지보수 수요를 줄여주는 통합 솔루션을 지원합니다</a:t>
            </a:r>
            <a:r>
              <a:rPr lang="en-US" altLang="ko-KR" sz="1000" dirty="0"/>
              <a:t>. </a:t>
            </a:r>
          </a:p>
        </p:txBody>
      </p:sp>
      <p:sp>
        <p:nvSpPr>
          <p:cNvPr id="37" name="Rectangle 8">
            <a:extLst>
              <a:ext uri="{FF2B5EF4-FFF2-40B4-BE49-F238E27FC236}">
                <a16:creationId xmlns:a16="http://schemas.microsoft.com/office/drawing/2014/main" id="{6B82F4B9-40A5-4A8D-BEC9-42B2D52A2FEF}"/>
              </a:ext>
            </a:extLst>
          </p:cNvPr>
          <p:cNvSpPr>
            <a:spLocks noChangeArrowheads="1"/>
          </p:cNvSpPr>
          <p:nvPr/>
        </p:nvSpPr>
        <p:spPr bwMode="auto">
          <a:xfrm>
            <a:off x="14275946" y="1600660"/>
            <a:ext cx="7001245" cy="9848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b="0" i="0" u="none" strike="noStrike" cap="none" normalizeH="0" baseline="0" dirty="0">
                <a:ln>
                  <a:noFill/>
                </a:ln>
                <a:solidFill>
                  <a:srgbClr val="000000"/>
                </a:solidFill>
                <a:effectLst/>
                <a:latin typeface="Arial" panose="020B0604020202020204" pitchFamily="34" charset="0"/>
                <a:ea typeface="Helvetica Neue"/>
              </a:rPr>
              <a:t>  </a:t>
            </a:r>
            <a:r>
              <a:rPr lang="ko-KR" altLang="en-US" dirty="0"/>
              <a:t>통합된 타이밍 및 동기화</a:t>
            </a:r>
          </a:p>
          <a:p>
            <a:pPr latinLnBrk="0"/>
            <a:r>
              <a:rPr lang="en-US" altLang="ko-KR" sz="1000" dirty="0"/>
              <a:t>PXI </a:t>
            </a:r>
            <a:r>
              <a:rPr lang="ko-KR" altLang="en-US" sz="1000" dirty="0" err="1"/>
              <a:t>섀시의</a:t>
            </a:r>
            <a:r>
              <a:rPr lang="ko-KR" altLang="en-US" sz="1000" dirty="0"/>
              <a:t> </a:t>
            </a:r>
            <a:r>
              <a:rPr lang="ko-KR" altLang="en-US" sz="1000" dirty="0" err="1"/>
              <a:t>백플레인에있는</a:t>
            </a:r>
            <a:r>
              <a:rPr lang="ko-KR" altLang="en-US" sz="1000" dirty="0"/>
              <a:t> 공유 신호를 사용하여 모듈과 측정을 보다 쉽게 동기화할 수 있습니다</a:t>
            </a:r>
            <a:r>
              <a:rPr lang="en-US" altLang="ko-KR" sz="1000" dirty="0"/>
              <a:t>. </a:t>
            </a:r>
          </a:p>
          <a:p>
            <a:pPr latinLnBrk="0"/>
            <a:r>
              <a:rPr lang="ko-KR" altLang="en-US" sz="1000" dirty="0"/>
              <a:t>이 </a:t>
            </a:r>
            <a:r>
              <a:rPr lang="ko-KR" altLang="en-US" sz="1000" dirty="0" err="1"/>
              <a:t>백플레인은</a:t>
            </a:r>
            <a:r>
              <a:rPr lang="ko-KR" altLang="en-US" sz="1000" dirty="0"/>
              <a:t> </a:t>
            </a:r>
            <a:r>
              <a:rPr lang="en-US" altLang="ko-KR" sz="1000" dirty="0"/>
              <a:t>PXI </a:t>
            </a:r>
            <a:r>
              <a:rPr lang="ko-KR" altLang="en-US" sz="1000" dirty="0"/>
              <a:t>모듈이 외부 케이블 연결없이 트리거를 송수신하고 시스템 참조 클럭을 공유할 수 있도록 지원합니다</a:t>
            </a:r>
            <a:r>
              <a:rPr lang="en-US" altLang="ko-KR" sz="1000" dirty="0"/>
              <a:t>.</a:t>
            </a:r>
          </a:p>
          <a:p>
            <a:pPr latinLnBrk="0"/>
            <a:r>
              <a:rPr lang="en-US" altLang="ko-KR" sz="1000" dirty="0"/>
              <a:t> </a:t>
            </a:r>
            <a:r>
              <a:rPr lang="ko-KR" altLang="en-US" sz="1000" dirty="0"/>
              <a:t>통합된 타이밍 및 동기화를 통해 측정의 정확성이 크게 개선하고 고급 </a:t>
            </a:r>
            <a:r>
              <a:rPr lang="ko-KR" altLang="en-US" sz="1000" dirty="0" err="1"/>
              <a:t>트리거링</a:t>
            </a:r>
            <a:r>
              <a:rPr lang="ko-KR" altLang="en-US" sz="1000" dirty="0"/>
              <a:t> 기법 적용할 수 있으며</a:t>
            </a:r>
            <a:r>
              <a:rPr lang="en-US" altLang="ko-KR" sz="1000" dirty="0"/>
              <a:t>, </a:t>
            </a:r>
          </a:p>
          <a:p>
            <a:pPr latinLnBrk="0"/>
            <a:r>
              <a:rPr lang="ko-KR" altLang="en-US" sz="1000" dirty="0"/>
              <a:t>여러 디바이스를 동기화하여 높은 채널 카운트의 어플리케이션을 위한 단일 디바이스로 작동하도록 구현할 수 있습니다</a:t>
            </a:r>
            <a:r>
              <a:rPr lang="en-US" altLang="ko-KR" sz="1000" dirty="0"/>
              <a:t>. </a:t>
            </a:r>
          </a:p>
        </p:txBody>
      </p:sp>
      <p:sp>
        <p:nvSpPr>
          <p:cNvPr id="38" name="Rectangle 10">
            <a:extLst>
              <a:ext uri="{FF2B5EF4-FFF2-40B4-BE49-F238E27FC236}">
                <a16:creationId xmlns:a16="http://schemas.microsoft.com/office/drawing/2014/main" id="{15B50483-4083-4F3F-9446-A0476CEE4902}"/>
              </a:ext>
            </a:extLst>
          </p:cNvPr>
          <p:cNvSpPr>
            <a:spLocks noChangeArrowheads="1"/>
          </p:cNvSpPr>
          <p:nvPr/>
        </p:nvSpPr>
        <p:spPr bwMode="auto">
          <a:xfrm>
            <a:off x="14275946" y="2666484"/>
            <a:ext cx="10149543" cy="9848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atinLnBrk="0"/>
            <a:r>
              <a:rPr lang="ko-KR" altLang="en-US" dirty="0"/>
              <a:t>고성능 처리 및 처리량</a:t>
            </a:r>
          </a:p>
          <a:p>
            <a:pPr latinLnBrk="0"/>
            <a:r>
              <a:rPr lang="ko-KR" altLang="en-US" sz="1000" dirty="0"/>
              <a:t>지난 수십 년간 꾸준히 증가한 처리능력 및 대역폭에 대한 수요와 더불어 </a:t>
            </a:r>
            <a:r>
              <a:rPr lang="en-US" altLang="ko-KR" sz="1000" dirty="0"/>
              <a:t>PXI </a:t>
            </a:r>
            <a:r>
              <a:rPr lang="ko-KR" altLang="en-US" sz="1000" dirty="0"/>
              <a:t>플랫폼도 성장하였습니다</a:t>
            </a:r>
            <a:r>
              <a:rPr lang="en-US" altLang="ko-KR" sz="1000" dirty="0"/>
              <a:t>. </a:t>
            </a:r>
          </a:p>
          <a:p>
            <a:pPr latinLnBrk="0"/>
            <a:r>
              <a:rPr lang="ko-KR" altLang="en-US" sz="1000" dirty="0"/>
              <a:t>기술이 진화함에 따라 더 빠른 데이터 처리량을 위해 최신 </a:t>
            </a:r>
            <a:r>
              <a:rPr lang="en-US" altLang="ko-KR" sz="1000" dirty="0"/>
              <a:t>PCI Express </a:t>
            </a:r>
            <a:r>
              <a:rPr lang="ko-KR" altLang="en-US" sz="1000" dirty="0"/>
              <a:t>스위치를 추가하였고</a:t>
            </a:r>
            <a:r>
              <a:rPr lang="en-US" altLang="ko-KR" sz="1000" dirty="0"/>
              <a:t>, </a:t>
            </a:r>
          </a:p>
          <a:p>
            <a:pPr latinLnBrk="0"/>
            <a:r>
              <a:rPr lang="ko-KR" altLang="en-US" sz="1000" dirty="0"/>
              <a:t>보다 신속하고 효율적인 병렬 테스트를 위해 최신 </a:t>
            </a:r>
            <a:r>
              <a:rPr lang="en-US" altLang="ko-KR" sz="1000" dirty="0"/>
              <a:t>Intel </a:t>
            </a:r>
            <a:r>
              <a:rPr lang="ko-KR" altLang="en-US" sz="1000" dirty="0"/>
              <a:t>멀티코어 프로세서를 채택하였습니다</a:t>
            </a:r>
            <a:r>
              <a:rPr lang="en-US" altLang="ko-KR" sz="1000" dirty="0"/>
              <a:t>.</a:t>
            </a:r>
          </a:p>
          <a:p>
            <a:pPr latinLnBrk="0"/>
            <a:r>
              <a:rPr lang="en-US" altLang="ko-KR" sz="1000" dirty="0"/>
              <a:t> Xilinx</a:t>
            </a:r>
            <a:r>
              <a:rPr lang="ko-KR" altLang="en-US" sz="1000" dirty="0"/>
              <a:t>의 최신 </a:t>
            </a:r>
            <a:r>
              <a:rPr lang="en-US" altLang="ko-KR" sz="1000" dirty="0"/>
              <a:t>FPGA </a:t>
            </a:r>
            <a:r>
              <a:rPr lang="ko-KR" altLang="en-US" sz="1000" dirty="0"/>
              <a:t>기술을 적용해 신호 처리 알고리즘 최적화하였고</a:t>
            </a:r>
            <a:r>
              <a:rPr lang="en-US" altLang="ko-KR" sz="1000" dirty="0"/>
              <a:t>, TI </a:t>
            </a:r>
            <a:r>
              <a:rPr lang="ko-KR" altLang="en-US" sz="1000" dirty="0"/>
              <a:t>및 </a:t>
            </a:r>
            <a:r>
              <a:rPr lang="en-US" altLang="ko-KR" sz="1000" dirty="0"/>
              <a:t>ADI</a:t>
            </a:r>
            <a:r>
              <a:rPr lang="ko-KR" altLang="en-US" sz="1000" dirty="0"/>
              <a:t>의 최신 데이터 컨버터를 사용하여 </a:t>
            </a:r>
            <a:r>
              <a:rPr lang="en-US" altLang="ko-KR" sz="1000" dirty="0"/>
              <a:t>PXI </a:t>
            </a:r>
            <a:r>
              <a:rPr lang="ko-KR" altLang="en-US" sz="1000" dirty="0"/>
              <a:t>계측의 측정 범위 및 성능을 지속적으로 개선하였습니다</a:t>
            </a:r>
            <a:r>
              <a:rPr lang="en-US" altLang="ko-KR" sz="1000" dirty="0"/>
              <a:t>. </a:t>
            </a:r>
          </a:p>
        </p:txBody>
      </p:sp>
      <p:sp>
        <p:nvSpPr>
          <p:cNvPr id="39" name="Rectangle 12">
            <a:extLst>
              <a:ext uri="{FF2B5EF4-FFF2-40B4-BE49-F238E27FC236}">
                <a16:creationId xmlns:a16="http://schemas.microsoft.com/office/drawing/2014/main" id="{E6DF255C-99E4-492E-8854-42957893DED7}"/>
              </a:ext>
            </a:extLst>
          </p:cNvPr>
          <p:cNvSpPr>
            <a:spLocks noChangeArrowheads="1"/>
          </p:cNvSpPr>
          <p:nvPr/>
        </p:nvSpPr>
        <p:spPr bwMode="auto">
          <a:xfrm>
            <a:off x="14338175" y="3589814"/>
            <a:ext cx="7163149"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rgbClr val="000000"/>
                </a:solidFill>
                <a:effectLst/>
                <a:latin typeface="Arial" panose="020B0604020202020204" pitchFamily="34" charset="0"/>
                <a:ea typeface="Helvetica Neue"/>
              </a:rPr>
              <a:t>  </a:t>
            </a:r>
            <a:endParaRPr kumimoji="0" lang="ko-KR" altLang="ko-KR" sz="1000" b="0" i="0" u="none" strike="noStrike" cap="none" normalizeH="0" baseline="0" dirty="0">
              <a:ln>
                <a:noFill/>
              </a:ln>
              <a:solidFill>
                <a:schemeClr val="tx1"/>
              </a:solidFill>
              <a:effectLst/>
              <a:latin typeface="Arial" panose="020B0604020202020204" pitchFamily="34" charset="0"/>
            </a:endParaRPr>
          </a:p>
          <a:p>
            <a:pPr latinLnBrk="0"/>
            <a:r>
              <a:rPr lang="ko-KR" altLang="en-US" dirty="0"/>
              <a:t>광범위한 계측 및 </a:t>
            </a:r>
            <a:r>
              <a:rPr lang="en-US" altLang="ko-KR" dirty="0"/>
              <a:t>I/O</a:t>
            </a:r>
          </a:p>
          <a:p>
            <a:pPr latinLnBrk="0"/>
            <a:r>
              <a:rPr lang="ko-KR" altLang="en-US" sz="1000" dirty="0"/>
              <a:t>시스템을 유연하게 설계 및 구현하여</a:t>
            </a:r>
            <a:r>
              <a:rPr lang="en-US" altLang="ko-KR" sz="1000" dirty="0"/>
              <a:t>, </a:t>
            </a:r>
            <a:r>
              <a:rPr lang="ko-KR" altLang="en-US" sz="1000" dirty="0"/>
              <a:t>소프트웨어 정의 모듈형 계측기를 이용한 신속한 용도 변경이 가능합니다</a:t>
            </a:r>
            <a:r>
              <a:rPr lang="en-US" altLang="ko-KR" sz="1000" dirty="0"/>
              <a:t>. </a:t>
            </a:r>
          </a:p>
          <a:p>
            <a:pPr latinLnBrk="0"/>
            <a:r>
              <a:rPr lang="ko-KR" altLang="en-US" sz="1000" dirty="0"/>
              <a:t>현재 시장에서 판매되는 </a:t>
            </a:r>
            <a:r>
              <a:rPr lang="en-US" altLang="ko-KR" sz="1000" dirty="0" err="1"/>
              <a:t>DC~mmWave</a:t>
            </a:r>
            <a:r>
              <a:rPr lang="en-US" altLang="ko-KR" sz="1000" dirty="0"/>
              <a:t> </a:t>
            </a:r>
            <a:r>
              <a:rPr lang="ko-KR" altLang="en-US" sz="1000" dirty="0"/>
              <a:t>측정을 지원하는 </a:t>
            </a:r>
            <a:r>
              <a:rPr lang="en-US" altLang="ko-KR" sz="1000" dirty="0"/>
              <a:t>1,500</a:t>
            </a:r>
            <a:r>
              <a:rPr lang="ko-KR" altLang="en-US" sz="1000" dirty="0"/>
              <a:t>여 종의 </a:t>
            </a:r>
            <a:r>
              <a:rPr lang="en-US" altLang="ko-KR" sz="1000" dirty="0"/>
              <a:t>PXI </a:t>
            </a:r>
            <a:r>
              <a:rPr lang="ko-KR" altLang="en-US" sz="1000" dirty="0"/>
              <a:t>제품 중 </a:t>
            </a:r>
            <a:r>
              <a:rPr lang="en-US" altLang="ko-KR" sz="1000" dirty="0"/>
              <a:t>600</a:t>
            </a:r>
            <a:r>
              <a:rPr lang="ko-KR" altLang="en-US" sz="1000" dirty="0"/>
              <a:t>종이 넘는 제품을 </a:t>
            </a:r>
            <a:r>
              <a:rPr lang="en-US" altLang="ko-KR" sz="1000" dirty="0"/>
              <a:t>NI</a:t>
            </a:r>
            <a:r>
              <a:rPr lang="ko-KR" altLang="en-US" sz="1000" dirty="0"/>
              <a:t>가 설계했습니다</a:t>
            </a:r>
            <a:r>
              <a:rPr lang="en-US" altLang="ko-KR" sz="1000" dirty="0"/>
              <a:t>.</a:t>
            </a:r>
          </a:p>
        </p:txBody>
      </p:sp>
      <p:sp>
        <p:nvSpPr>
          <p:cNvPr id="40" name="직사각형 39">
            <a:extLst>
              <a:ext uri="{FF2B5EF4-FFF2-40B4-BE49-F238E27FC236}">
                <a16:creationId xmlns:a16="http://schemas.microsoft.com/office/drawing/2014/main" id="{58A03310-2784-4A64-9B54-58A4CF75B4CA}"/>
              </a:ext>
            </a:extLst>
          </p:cNvPr>
          <p:cNvSpPr/>
          <p:nvPr/>
        </p:nvSpPr>
        <p:spPr>
          <a:xfrm>
            <a:off x="14294303" y="4420811"/>
            <a:ext cx="10629465" cy="800219"/>
          </a:xfrm>
          <a:prstGeom prst="rect">
            <a:avLst/>
          </a:prstGeom>
        </p:spPr>
        <p:txBody>
          <a:bodyPr wrap="square">
            <a:spAutoFit/>
          </a:bodyPr>
          <a:lstStyle/>
          <a:p>
            <a:pPr latinLnBrk="0"/>
            <a:r>
              <a:rPr lang="ko-KR" altLang="en-US" dirty="0">
                <a:solidFill>
                  <a:srgbClr val="333333"/>
                </a:solidFill>
                <a:latin typeface="Roboto Condensed"/>
              </a:rPr>
              <a:t>줄어든 크기</a:t>
            </a:r>
            <a:r>
              <a:rPr lang="en-US" altLang="ko-KR" dirty="0">
                <a:solidFill>
                  <a:srgbClr val="333333"/>
                </a:solidFill>
                <a:latin typeface="Roboto Condensed"/>
              </a:rPr>
              <a:t>, </a:t>
            </a:r>
            <a:r>
              <a:rPr lang="ko-KR" altLang="en-US" dirty="0">
                <a:solidFill>
                  <a:srgbClr val="333333"/>
                </a:solidFill>
                <a:latin typeface="Roboto Condensed"/>
              </a:rPr>
              <a:t>무게 및 파워</a:t>
            </a:r>
          </a:p>
          <a:p>
            <a:pPr latinLnBrk="0"/>
            <a:r>
              <a:rPr lang="en-US" altLang="ko-KR" sz="1000" dirty="0">
                <a:solidFill>
                  <a:srgbClr val="333333"/>
                </a:solidFill>
                <a:latin typeface="Helvetica Neue"/>
              </a:rPr>
              <a:t>PXI </a:t>
            </a:r>
            <a:r>
              <a:rPr lang="ko-KR" altLang="en-US" sz="1000" dirty="0">
                <a:solidFill>
                  <a:srgbClr val="333333"/>
                </a:solidFill>
                <a:latin typeface="Helvetica Neue"/>
              </a:rPr>
              <a:t>계측기는 관련된 계측 회로만 포함합니다</a:t>
            </a:r>
            <a:r>
              <a:rPr lang="en-US" altLang="ko-KR" sz="1000" dirty="0">
                <a:solidFill>
                  <a:srgbClr val="333333"/>
                </a:solidFill>
                <a:latin typeface="Helvetica Neue"/>
              </a:rPr>
              <a:t>. </a:t>
            </a:r>
            <a:r>
              <a:rPr lang="ko-KR" altLang="en-US" sz="1000" dirty="0">
                <a:solidFill>
                  <a:srgbClr val="333333"/>
                </a:solidFill>
                <a:latin typeface="Helvetica Neue"/>
              </a:rPr>
              <a:t>이는 중앙 처리 및 제어 기능이 공유 컨트롤러용으로 지정되고</a:t>
            </a:r>
            <a:r>
              <a:rPr lang="en-US" altLang="ko-KR" sz="1000" dirty="0">
                <a:solidFill>
                  <a:srgbClr val="333333"/>
                </a:solidFill>
                <a:latin typeface="Helvetica Neue"/>
              </a:rPr>
              <a:t>, </a:t>
            </a:r>
            <a:r>
              <a:rPr lang="ko-KR" altLang="en-US" sz="1000" dirty="0">
                <a:solidFill>
                  <a:srgbClr val="333333"/>
                </a:solidFill>
                <a:latin typeface="Helvetica Neue"/>
              </a:rPr>
              <a:t>휴먼 인터페이스가 컨트롤러에 연결된 외부 주변 장치를 통해 이루어지기 때문입니다</a:t>
            </a:r>
            <a:r>
              <a:rPr lang="en-US" altLang="ko-KR" sz="1000" dirty="0">
                <a:solidFill>
                  <a:srgbClr val="333333"/>
                </a:solidFill>
                <a:latin typeface="Helvetica Neue"/>
              </a:rPr>
              <a:t>. </a:t>
            </a:r>
            <a:r>
              <a:rPr lang="ko-KR" altLang="en-US" sz="1000" dirty="0">
                <a:solidFill>
                  <a:srgbClr val="333333"/>
                </a:solidFill>
                <a:latin typeface="Helvetica Neue"/>
              </a:rPr>
              <a:t>이 </a:t>
            </a:r>
            <a:r>
              <a:rPr lang="ko-KR" altLang="en-US" sz="1000" dirty="0" err="1">
                <a:solidFill>
                  <a:srgbClr val="333333"/>
                </a:solidFill>
                <a:latin typeface="Helvetica Neue"/>
              </a:rPr>
              <a:t>모듈식</a:t>
            </a:r>
            <a:r>
              <a:rPr lang="ko-KR" altLang="en-US" sz="1000" dirty="0">
                <a:solidFill>
                  <a:srgbClr val="333333"/>
                </a:solidFill>
                <a:latin typeface="Helvetica Neue"/>
              </a:rPr>
              <a:t> 시스템은 </a:t>
            </a:r>
            <a:r>
              <a:rPr lang="ko-KR" altLang="en-US" sz="1000" dirty="0" err="1">
                <a:solidFill>
                  <a:srgbClr val="333333"/>
                </a:solidFill>
                <a:latin typeface="Helvetica Neue"/>
              </a:rPr>
              <a:t>벤치탑</a:t>
            </a:r>
            <a:r>
              <a:rPr lang="ko-KR" altLang="en-US" sz="1000" dirty="0">
                <a:solidFill>
                  <a:srgbClr val="333333"/>
                </a:solidFill>
                <a:latin typeface="Helvetica Neue"/>
              </a:rPr>
              <a:t> 또는 제조 현장의 공간을 아낄 수 있는 소형 </a:t>
            </a:r>
            <a:r>
              <a:rPr lang="ko-KR" altLang="en-US" sz="1000" dirty="0" err="1">
                <a:solidFill>
                  <a:srgbClr val="333333"/>
                </a:solidFill>
                <a:latin typeface="Helvetica Neue"/>
              </a:rPr>
              <a:t>폼팩터</a:t>
            </a:r>
            <a:r>
              <a:rPr lang="ko-KR" altLang="en-US" sz="1000" dirty="0">
                <a:solidFill>
                  <a:srgbClr val="333333"/>
                </a:solidFill>
                <a:latin typeface="Helvetica Neue"/>
              </a:rPr>
              <a:t> 형태로 작동합니다</a:t>
            </a:r>
            <a:r>
              <a:rPr lang="en-US" altLang="ko-KR" sz="1000" dirty="0">
                <a:solidFill>
                  <a:srgbClr val="333333"/>
                </a:solidFill>
                <a:latin typeface="Helvetica Neue"/>
              </a:rPr>
              <a:t>.</a:t>
            </a:r>
            <a:r>
              <a:rPr lang="en-US" altLang="ko-KR" dirty="0">
                <a:solidFill>
                  <a:srgbClr val="333333"/>
                </a:solidFill>
                <a:latin typeface="Helvetica Neue"/>
              </a:rPr>
              <a:t>  </a:t>
            </a:r>
            <a:endParaRPr lang="en-US" altLang="ko-KR" b="0" i="0" dirty="0">
              <a:solidFill>
                <a:srgbClr val="333333"/>
              </a:solidFill>
              <a:effectLst/>
              <a:latin typeface="Helvetica Neue"/>
            </a:endParaRPr>
          </a:p>
        </p:txBody>
      </p:sp>
      <p:sp>
        <p:nvSpPr>
          <p:cNvPr id="29" name="직사각형 28">
            <a:extLst>
              <a:ext uri="{FF2B5EF4-FFF2-40B4-BE49-F238E27FC236}">
                <a16:creationId xmlns:a16="http://schemas.microsoft.com/office/drawing/2014/main" id="{22E7F7D3-99EC-4468-A4F8-17472FD44319}"/>
              </a:ext>
            </a:extLst>
          </p:cNvPr>
          <p:cNvSpPr/>
          <p:nvPr/>
        </p:nvSpPr>
        <p:spPr>
          <a:xfrm>
            <a:off x="838200" y="2585545"/>
            <a:ext cx="2159566" cy="369332"/>
          </a:xfrm>
          <a:prstGeom prst="rect">
            <a:avLst/>
          </a:prstGeom>
        </p:spPr>
        <p:txBody>
          <a:bodyPr wrap="none">
            <a:spAutoFit/>
          </a:bodyPr>
          <a:lstStyle/>
          <a:p>
            <a:pPr lvl="0" eaLnBrk="0" fontAlgn="base" latinLnBrk="0" hangingPunct="0">
              <a:spcBef>
                <a:spcPct val="0"/>
              </a:spcBef>
              <a:spcAft>
                <a:spcPct val="0"/>
              </a:spcAft>
            </a:pPr>
            <a:r>
              <a:rPr lang="en-US" altLang="ko-KR" b="1" dirty="0">
                <a:solidFill>
                  <a:srgbClr val="333333"/>
                </a:solidFill>
                <a:latin typeface="Arial" panose="020B0604020202020204" pitchFamily="34" charset="0"/>
                <a:ea typeface="Roboto Condensed"/>
              </a:rPr>
              <a:t>PXI </a:t>
            </a:r>
            <a:r>
              <a:rPr lang="ko-KR" altLang="en-US" b="1" dirty="0">
                <a:solidFill>
                  <a:srgbClr val="333333"/>
                </a:solidFill>
                <a:latin typeface="Arial" panose="020B0604020202020204" pitchFamily="34" charset="0"/>
                <a:ea typeface="Roboto Condensed"/>
              </a:rPr>
              <a:t>컨트롤러 </a:t>
            </a:r>
            <a:r>
              <a:rPr lang="en-US" altLang="ko-KR" b="1" dirty="0">
                <a:solidFill>
                  <a:srgbClr val="333333"/>
                </a:solidFill>
                <a:latin typeface="Arial" panose="020B0604020202020204" pitchFamily="34" charset="0"/>
                <a:ea typeface="Roboto Condensed"/>
              </a:rPr>
              <a:t>Spec</a:t>
            </a:r>
            <a:endParaRPr lang="ko-KR" altLang="ko-KR" b="1" dirty="0">
              <a:solidFill>
                <a:srgbClr val="333333"/>
              </a:solidFill>
              <a:latin typeface="Arial" panose="020B0604020202020204" pitchFamily="34" charset="0"/>
              <a:ea typeface="Roboto Condensed"/>
            </a:endParaRPr>
          </a:p>
        </p:txBody>
      </p:sp>
      <p:sp>
        <p:nvSpPr>
          <p:cNvPr id="30" name="TextBox 29">
            <a:extLst>
              <a:ext uri="{FF2B5EF4-FFF2-40B4-BE49-F238E27FC236}">
                <a16:creationId xmlns:a16="http://schemas.microsoft.com/office/drawing/2014/main" id="{C94AD3C5-CD9F-4FDA-A3C3-E159716C635F}"/>
              </a:ext>
            </a:extLst>
          </p:cNvPr>
          <p:cNvSpPr txBox="1"/>
          <p:nvPr/>
        </p:nvSpPr>
        <p:spPr>
          <a:xfrm>
            <a:off x="1059678" y="1812192"/>
            <a:ext cx="7864819" cy="338554"/>
          </a:xfrm>
          <a:prstGeom prst="rect">
            <a:avLst/>
          </a:prstGeom>
          <a:noFill/>
        </p:spPr>
        <p:txBody>
          <a:bodyPr wrap="square" rtlCol="0">
            <a:spAutoFit/>
          </a:bodyPr>
          <a:lstStyle/>
          <a:p>
            <a:r>
              <a:rPr lang="en-US" altLang="ko-KR" sz="1600" dirty="0">
                <a:highlight>
                  <a:srgbClr val="FFFF00"/>
                </a:highlight>
              </a:rPr>
              <a:t> (Table </a:t>
            </a:r>
            <a:r>
              <a:rPr lang="ko-KR" altLang="en-US" sz="1600" dirty="0">
                <a:highlight>
                  <a:srgbClr val="FFFF00"/>
                </a:highlight>
              </a:rPr>
              <a:t>폴더 </a:t>
            </a:r>
            <a:r>
              <a:rPr lang="en-US" altLang="ko-KR" sz="1600" dirty="0">
                <a:highlight>
                  <a:srgbClr val="FFFF00"/>
                </a:highlight>
              </a:rPr>
              <a:t>-&gt; NI</a:t>
            </a:r>
            <a:r>
              <a:rPr lang="ko-KR" altLang="en-US" sz="1600" dirty="0">
                <a:highlight>
                  <a:srgbClr val="FFFF00"/>
                </a:highlight>
              </a:rPr>
              <a:t> </a:t>
            </a:r>
            <a:r>
              <a:rPr lang="en-US" altLang="ko-KR" sz="1600" dirty="0">
                <a:highlight>
                  <a:srgbClr val="FFFF00"/>
                </a:highlight>
              </a:rPr>
              <a:t>HW Spec table -&gt; PXI </a:t>
            </a:r>
            <a:r>
              <a:rPr lang="ko-KR" altLang="en-US" sz="1600" dirty="0" err="1">
                <a:highlight>
                  <a:srgbClr val="FFFF00"/>
                </a:highlight>
              </a:rPr>
              <a:t>섀시</a:t>
            </a:r>
            <a:r>
              <a:rPr lang="ko-KR" altLang="en-US" sz="1600" dirty="0">
                <a:highlight>
                  <a:srgbClr val="FFFF00"/>
                </a:highlight>
              </a:rPr>
              <a:t> 탭 삽입</a:t>
            </a:r>
            <a:r>
              <a:rPr lang="en-US" altLang="ko-KR" sz="1600" dirty="0">
                <a:highlight>
                  <a:srgbClr val="FFFF00"/>
                </a:highlight>
              </a:rPr>
              <a:t>)</a:t>
            </a:r>
            <a:endParaRPr lang="ko-KR" altLang="en-US" sz="1600" dirty="0">
              <a:highlight>
                <a:srgbClr val="FFFF00"/>
              </a:highlight>
            </a:endParaRPr>
          </a:p>
        </p:txBody>
      </p:sp>
      <p:sp>
        <p:nvSpPr>
          <p:cNvPr id="32" name="Rectangle 12">
            <a:extLst>
              <a:ext uri="{FF2B5EF4-FFF2-40B4-BE49-F238E27FC236}">
                <a16:creationId xmlns:a16="http://schemas.microsoft.com/office/drawing/2014/main" id="{EF852845-A4C7-43D4-B934-6C2CE5B25A29}"/>
              </a:ext>
            </a:extLst>
          </p:cNvPr>
          <p:cNvSpPr>
            <a:spLocks noChangeArrowheads="1"/>
          </p:cNvSpPr>
          <p:nvPr/>
        </p:nvSpPr>
        <p:spPr bwMode="auto">
          <a:xfrm>
            <a:off x="1059678" y="3066593"/>
            <a:ext cx="6956569" cy="8617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indent="-171450" latinLnBrk="0">
              <a:buFont typeface="Arial" panose="020B0604020202020204" pitchFamily="34" charset="0"/>
              <a:buChar char="•"/>
            </a:pPr>
            <a:r>
              <a:rPr lang="ko-KR" altLang="en-US" sz="1000" dirty="0"/>
              <a:t>커넥터 </a:t>
            </a:r>
            <a:r>
              <a:rPr lang="en-US" altLang="ko-KR" sz="1000" dirty="0"/>
              <a:t>: PXI, PXIe</a:t>
            </a:r>
          </a:p>
          <a:p>
            <a:pPr marL="171450" indent="-171450" latinLnBrk="0">
              <a:buFont typeface="Arial" panose="020B0604020202020204" pitchFamily="34" charset="0"/>
              <a:buChar char="•"/>
            </a:pPr>
            <a:r>
              <a:rPr lang="ko-KR" altLang="en-US" sz="1000" dirty="0"/>
              <a:t>프로세서 코어 </a:t>
            </a:r>
            <a:r>
              <a:rPr lang="en-US" altLang="ko-KR" sz="1000" dirty="0"/>
              <a:t>: Intel Celeron, Intel Core i3 / i5 / i7, Xeon Core</a:t>
            </a:r>
          </a:p>
          <a:p>
            <a:pPr marL="171450" indent="-171450" latinLnBrk="0">
              <a:buFont typeface="Arial" panose="020B0604020202020204" pitchFamily="34" charset="0"/>
              <a:buChar char="•"/>
            </a:pPr>
            <a:r>
              <a:rPr lang="en-US" altLang="ko-KR" sz="1000" dirty="0"/>
              <a:t>OS : Windows 7 32bit / 64bit,  Windows 10 7 32bit / 64bit, LabVIEW </a:t>
            </a:r>
            <a:r>
              <a:rPr lang="en-US" altLang="ko-KR" sz="1000" dirty="0" err="1"/>
              <a:t>RealTime</a:t>
            </a:r>
            <a:endParaRPr lang="en-US" altLang="ko-KR" sz="1000" dirty="0"/>
          </a:p>
          <a:p>
            <a:pPr marL="171450" indent="-171450" latinLnBrk="0">
              <a:buFont typeface="Arial" panose="020B0604020202020204" pitchFamily="34" charset="0"/>
              <a:buChar char="•"/>
            </a:pPr>
            <a:r>
              <a:rPr lang="ko-KR" altLang="en-US" sz="1000" dirty="0"/>
              <a:t>최대 메모리 대역폭 </a:t>
            </a:r>
            <a:r>
              <a:rPr lang="en-US" altLang="ko-KR" sz="1000" dirty="0"/>
              <a:t>: 132 MB/s, 1GB/s, 2GB/s, 8GB/s, 24GB/s</a:t>
            </a:r>
          </a:p>
          <a:p>
            <a:pPr marL="171450" indent="-171450" latinLnBrk="0">
              <a:buFont typeface="Arial" panose="020B0604020202020204" pitchFamily="34" charset="0"/>
              <a:buChar char="•"/>
            </a:pPr>
            <a:r>
              <a:rPr lang="ko-KR" altLang="en-US" sz="1000" dirty="0"/>
              <a:t>옵션 </a:t>
            </a:r>
            <a:r>
              <a:rPr lang="en-US" altLang="ko-KR" sz="1000" dirty="0"/>
              <a:t>: TPM </a:t>
            </a:r>
            <a:r>
              <a:rPr lang="ko-KR" altLang="en-US" sz="1000" dirty="0"/>
              <a:t>보유</a:t>
            </a:r>
            <a:r>
              <a:rPr lang="en-US" altLang="ko-KR" sz="1000" dirty="0"/>
              <a:t>, </a:t>
            </a:r>
          </a:p>
        </p:txBody>
      </p:sp>
      <p:pic>
        <p:nvPicPr>
          <p:cNvPr id="33" name="Picture 6" descr="http://s7d5.scene7.com/is/image/ni/09161609_16x9?&amp;$ni-card-lg$">
            <a:extLst>
              <a:ext uri="{FF2B5EF4-FFF2-40B4-BE49-F238E27FC236}">
                <a16:creationId xmlns:a16="http://schemas.microsoft.com/office/drawing/2014/main" id="{75DD1653-E4CF-4C33-BFE8-0E1A6882FA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189" y="2823496"/>
            <a:ext cx="2018492" cy="113540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ttp://s7d5.scene7.com/is/image/ni/09221602_16x9?&amp;$ni-card-lg$">
            <a:extLst>
              <a:ext uri="{FF2B5EF4-FFF2-40B4-BE49-F238E27FC236}">
                <a16:creationId xmlns:a16="http://schemas.microsoft.com/office/drawing/2014/main" id="{6C1DBD41-639C-4AD0-BD8C-AFC78B4AE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189" y="620932"/>
            <a:ext cx="2018493" cy="1135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701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87280" y="196450"/>
            <a:ext cx="3050219" cy="558153"/>
          </a:xfrm>
        </p:spPr>
        <p:txBody>
          <a:bodyPr>
            <a:noAutofit/>
          </a:bodyPr>
          <a:lstStyle/>
          <a:p>
            <a:r>
              <a:rPr lang="en-US" altLang="ko-KR" sz="3000" u="sng" dirty="0" err="1"/>
              <a:t>VirtualBench</a:t>
            </a:r>
            <a:endParaRPr lang="ko-KR" altLang="en-US" sz="3000" u="sng" dirty="0"/>
          </a:p>
        </p:txBody>
      </p:sp>
      <p:sp>
        <p:nvSpPr>
          <p:cNvPr id="5" name="직사각형 4"/>
          <p:cNvSpPr/>
          <p:nvPr/>
        </p:nvSpPr>
        <p:spPr>
          <a:xfrm>
            <a:off x="7716937" y="3861430"/>
            <a:ext cx="3282498" cy="2327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동영상 </a:t>
            </a:r>
            <a:r>
              <a:rPr lang="en-US" altLang="ko-KR" dirty="0"/>
              <a:t>2</a:t>
            </a:r>
          </a:p>
          <a:p>
            <a:pPr algn="ctr"/>
            <a:r>
              <a:rPr lang="en-US" altLang="ko-KR" dirty="0">
                <a:solidFill>
                  <a:schemeClr val="tx1">
                    <a:lumMod val="75000"/>
                    <a:lumOff val="25000"/>
                  </a:schemeClr>
                </a:solidFill>
                <a:highlight>
                  <a:srgbClr val="FFFF00"/>
                </a:highlight>
              </a:rPr>
              <a:t>( Virtual bench </a:t>
            </a:r>
            <a:r>
              <a:rPr lang="ko-KR" altLang="en-US" dirty="0">
                <a:solidFill>
                  <a:schemeClr val="tx1">
                    <a:lumMod val="75000"/>
                    <a:lumOff val="25000"/>
                  </a:schemeClr>
                </a:solidFill>
                <a:highlight>
                  <a:srgbClr val="FFFF00"/>
                </a:highlight>
              </a:rPr>
              <a:t>소개</a:t>
            </a:r>
            <a:r>
              <a:rPr lang="en-US" altLang="ko-KR" dirty="0">
                <a:solidFill>
                  <a:schemeClr val="tx1">
                    <a:lumMod val="75000"/>
                    <a:lumOff val="25000"/>
                  </a:schemeClr>
                </a:solidFill>
                <a:highlight>
                  <a:srgbClr val="FFFF00"/>
                </a:highlight>
              </a:rPr>
              <a:t>)</a:t>
            </a:r>
          </a:p>
          <a:p>
            <a:pPr algn="ctr"/>
            <a:r>
              <a:rPr lang="en-US" altLang="ko-KR" dirty="0">
                <a:solidFill>
                  <a:schemeClr val="tx1">
                    <a:lumMod val="75000"/>
                    <a:lumOff val="25000"/>
                  </a:schemeClr>
                </a:solidFill>
                <a:highlight>
                  <a:srgbClr val="FFFF00"/>
                </a:highlight>
              </a:rPr>
              <a:t>https://www.youtube.com/watch?v=ocN2oTsYIG8</a:t>
            </a:r>
            <a:r>
              <a:rPr lang="ko-KR" altLang="en-US" dirty="0">
                <a:solidFill>
                  <a:schemeClr val="tx1">
                    <a:lumMod val="75000"/>
                    <a:lumOff val="25000"/>
                  </a:schemeClr>
                </a:solidFill>
                <a:highlight>
                  <a:srgbClr val="FFFF00"/>
                </a:highlight>
              </a:rPr>
              <a:t> </a:t>
            </a:r>
          </a:p>
        </p:txBody>
      </p:sp>
      <p:pic>
        <p:nvPicPr>
          <p:cNvPr id="4" name="그림 3"/>
          <p:cNvPicPr>
            <a:picLocks noChangeAspect="1"/>
          </p:cNvPicPr>
          <p:nvPr/>
        </p:nvPicPr>
        <p:blipFill>
          <a:blip r:embed="rId2"/>
          <a:stretch>
            <a:fillRect/>
          </a:stretch>
        </p:blipFill>
        <p:spPr>
          <a:xfrm>
            <a:off x="2613892" y="1274095"/>
            <a:ext cx="6972300" cy="2381250"/>
          </a:xfrm>
          <a:prstGeom prst="rect">
            <a:avLst/>
          </a:prstGeom>
        </p:spPr>
      </p:pic>
      <p:sp>
        <p:nvSpPr>
          <p:cNvPr id="8" name="직사각형 7"/>
          <p:cNvSpPr/>
          <p:nvPr/>
        </p:nvSpPr>
        <p:spPr>
          <a:xfrm>
            <a:off x="994642" y="754603"/>
            <a:ext cx="5746125" cy="369332"/>
          </a:xfrm>
          <a:prstGeom prst="rect">
            <a:avLst/>
          </a:prstGeom>
        </p:spPr>
        <p:txBody>
          <a:bodyPr wrap="none">
            <a:spAutoFit/>
          </a:bodyPr>
          <a:lstStyle/>
          <a:p>
            <a:r>
              <a:rPr lang="en-US" altLang="ko-KR" b="1" dirty="0">
                <a:solidFill>
                  <a:srgbClr val="333333"/>
                </a:solidFill>
                <a:latin typeface="Arial" panose="020B0604020202020204" pitchFamily="34" charset="0"/>
              </a:rPr>
              <a:t>NI </a:t>
            </a:r>
            <a:r>
              <a:rPr lang="en-US" altLang="ko-KR" b="1" dirty="0" err="1">
                <a:solidFill>
                  <a:srgbClr val="333333"/>
                </a:solidFill>
                <a:latin typeface="Arial" panose="020B0604020202020204" pitchFamily="34" charset="0"/>
              </a:rPr>
              <a:t>VirtualBench</a:t>
            </a:r>
            <a:r>
              <a:rPr lang="en-US" altLang="ko-KR" b="1" dirty="0">
                <a:solidFill>
                  <a:srgbClr val="333333"/>
                </a:solidFill>
                <a:latin typeface="Arial" panose="020B0604020202020204" pitchFamily="34" charset="0"/>
              </a:rPr>
              <a:t>, </a:t>
            </a:r>
            <a:r>
              <a:rPr lang="ko-KR" altLang="en-US" b="1" dirty="0">
                <a:solidFill>
                  <a:srgbClr val="333333"/>
                </a:solidFill>
                <a:latin typeface="Arial" panose="020B0604020202020204" pitchFamily="34" charset="0"/>
              </a:rPr>
              <a:t>당신에게 필요한 단 하나의 측정장비</a:t>
            </a:r>
            <a:endParaRPr lang="ko-KR" altLang="en-US" b="1" i="0" dirty="0">
              <a:solidFill>
                <a:srgbClr val="333333"/>
              </a:solidFill>
              <a:effectLst/>
              <a:latin typeface="Arial" panose="020B0604020202020204" pitchFamily="34" charset="0"/>
            </a:endParaRPr>
          </a:p>
        </p:txBody>
      </p:sp>
      <p:sp>
        <p:nvSpPr>
          <p:cNvPr id="23" name="TextBox 22"/>
          <p:cNvSpPr txBox="1"/>
          <p:nvPr/>
        </p:nvSpPr>
        <p:spPr>
          <a:xfrm>
            <a:off x="994642" y="5140643"/>
            <a:ext cx="5020926" cy="1323439"/>
          </a:xfrm>
          <a:prstGeom prst="rect">
            <a:avLst/>
          </a:prstGeom>
          <a:noFill/>
        </p:spPr>
        <p:txBody>
          <a:bodyPr wrap="none" rtlCol="0">
            <a:spAutoFit/>
          </a:bodyPr>
          <a:lstStyle/>
          <a:p>
            <a:r>
              <a:rPr lang="ko-KR" altLang="en-US" sz="1600" dirty="0"/>
              <a:t>   </a:t>
            </a:r>
            <a:r>
              <a:rPr lang="en-US" altLang="ko-KR" sz="1600" dirty="0"/>
              <a:t>- </a:t>
            </a:r>
            <a:r>
              <a:rPr lang="ko-KR" altLang="en-US" sz="1600" dirty="0"/>
              <a:t>작은 크기의 효율적 공간활용 및 </a:t>
            </a:r>
            <a:r>
              <a:rPr lang="ko-KR" altLang="en-US" sz="1600" dirty="0" err="1"/>
              <a:t>휴대성</a:t>
            </a:r>
            <a:endParaRPr lang="en-US" altLang="ko-KR" sz="1600" dirty="0"/>
          </a:p>
          <a:p>
            <a:r>
              <a:rPr lang="ko-KR" altLang="en-US" sz="1600" dirty="0"/>
              <a:t>   </a:t>
            </a:r>
            <a:r>
              <a:rPr lang="en-US" altLang="ko-KR" sz="1600" dirty="0"/>
              <a:t>- </a:t>
            </a:r>
            <a:r>
              <a:rPr lang="ko-KR" altLang="en-US" sz="1600" dirty="0"/>
              <a:t>하나의 인터페이스 및 하나와 </a:t>
            </a:r>
            <a:r>
              <a:rPr lang="en-US" altLang="ko-KR" sz="1600" dirty="0"/>
              <a:t>PC</a:t>
            </a:r>
            <a:r>
              <a:rPr lang="ko-KR" altLang="en-US" sz="1600" dirty="0"/>
              <a:t>화면에서 확인</a:t>
            </a:r>
            <a:endParaRPr lang="en-US" altLang="ko-KR" sz="1600" dirty="0"/>
          </a:p>
          <a:p>
            <a:r>
              <a:rPr lang="ko-KR" altLang="en-US" sz="1600" dirty="0"/>
              <a:t>   </a:t>
            </a:r>
            <a:r>
              <a:rPr lang="en-US" altLang="ko-KR" sz="1600" dirty="0"/>
              <a:t>- </a:t>
            </a:r>
            <a:r>
              <a:rPr lang="ko-KR" altLang="en-US" sz="1600" dirty="0"/>
              <a:t>스크린샷 또는 </a:t>
            </a:r>
            <a:r>
              <a:rPr lang="en-US" altLang="ko-KR" sz="1600" dirty="0"/>
              <a:t>data</a:t>
            </a:r>
            <a:r>
              <a:rPr lang="ko-KR" altLang="en-US" sz="1600" dirty="0"/>
              <a:t>를 버튼클릭으로 간단히 저장</a:t>
            </a:r>
            <a:endParaRPr lang="en-US" altLang="ko-KR" sz="1600" dirty="0"/>
          </a:p>
          <a:p>
            <a:r>
              <a:rPr lang="en-US" altLang="ko-KR" sz="1600" dirty="0"/>
              <a:t>   - USB </a:t>
            </a:r>
            <a:r>
              <a:rPr lang="ko-KR" altLang="en-US" sz="1600" dirty="0"/>
              <a:t>플러그 앤 플레이 방식</a:t>
            </a:r>
          </a:p>
          <a:p>
            <a:endParaRPr lang="ko-KR" altLang="en-US" sz="1600" dirty="0"/>
          </a:p>
        </p:txBody>
      </p:sp>
      <p:sp>
        <p:nvSpPr>
          <p:cNvPr id="24" name="직사각형 23"/>
          <p:cNvSpPr/>
          <p:nvPr/>
        </p:nvSpPr>
        <p:spPr>
          <a:xfrm>
            <a:off x="906262" y="3917355"/>
            <a:ext cx="6162050" cy="1107996"/>
          </a:xfrm>
          <a:prstGeom prst="rect">
            <a:avLst/>
          </a:prstGeom>
        </p:spPr>
        <p:txBody>
          <a:bodyPr wrap="square">
            <a:spAutoFit/>
          </a:bodyPr>
          <a:lstStyle/>
          <a:p>
            <a:r>
              <a:rPr lang="en-US" altLang="ko-KR" b="1" dirty="0">
                <a:solidFill>
                  <a:srgbClr val="333333"/>
                </a:solidFill>
                <a:latin typeface="Arial" panose="020B0604020202020204" pitchFamily="34" charset="0"/>
              </a:rPr>
              <a:t>5</a:t>
            </a:r>
            <a:r>
              <a:rPr lang="ko-KR" altLang="en-US" b="1" dirty="0">
                <a:solidFill>
                  <a:srgbClr val="333333"/>
                </a:solidFill>
                <a:latin typeface="Arial" panose="020B0604020202020204" pitchFamily="34" charset="0"/>
              </a:rPr>
              <a:t>개의 </a:t>
            </a:r>
            <a:r>
              <a:rPr lang="ko-KR" altLang="en-US" b="1" dirty="0" err="1">
                <a:solidFill>
                  <a:srgbClr val="333333"/>
                </a:solidFill>
                <a:latin typeface="Arial" panose="020B0604020202020204" pitchFamily="34" charset="0"/>
              </a:rPr>
              <a:t>벤치탑</a:t>
            </a:r>
            <a:r>
              <a:rPr lang="ko-KR" altLang="en-US" b="1" dirty="0">
                <a:solidFill>
                  <a:srgbClr val="333333"/>
                </a:solidFill>
                <a:latin typeface="Arial" panose="020B0604020202020204" pitchFamily="34" charset="0"/>
              </a:rPr>
              <a:t> 계측기</a:t>
            </a:r>
            <a:r>
              <a:rPr lang="en-US" altLang="ko-KR" b="1" dirty="0">
                <a:solidFill>
                  <a:srgbClr val="333333"/>
                </a:solidFill>
                <a:latin typeface="Arial" panose="020B0604020202020204" pitchFamily="34" charset="0"/>
              </a:rPr>
              <a:t>. 1</a:t>
            </a:r>
            <a:r>
              <a:rPr lang="ko-KR" altLang="en-US" b="1" dirty="0">
                <a:solidFill>
                  <a:srgbClr val="333333"/>
                </a:solidFill>
                <a:latin typeface="Arial" panose="020B0604020202020204" pitchFamily="34" charset="0"/>
              </a:rPr>
              <a:t>개의 인터페이스</a:t>
            </a:r>
            <a:r>
              <a:rPr lang="en-US" altLang="ko-KR" b="1" dirty="0">
                <a:solidFill>
                  <a:srgbClr val="333333"/>
                </a:solidFill>
                <a:latin typeface="Arial" panose="020B0604020202020204" pitchFamily="34" charset="0"/>
              </a:rPr>
              <a:t>.</a:t>
            </a:r>
          </a:p>
          <a:p>
            <a:r>
              <a:rPr lang="ko-KR" altLang="en-US" sz="1600" dirty="0">
                <a:solidFill>
                  <a:srgbClr val="333333"/>
                </a:solidFill>
                <a:latin typeface="Arial" panose="020B0604020202020204" pitchFamily="34" charset="0"/>
              </a:rPr>
              <a:t>가장 필수적인 </a:t>
            </a:r>
            <a:r>
              <a:rPr lang="en-US" altLang="ko-KR" sz="1600" dirty="0">
                <a:solidFill>
                  <a:srgbClr val="333333"/>
                </a:solidFill>
                <a:latin typeface="Arial" panose="020B0604020202020204" pitchFamily="34" charset="0"/>
              </a:rPr>
              <a:t>5</a:t>
            </a:r>
            <a:r>
              <a:rPr lang="ko-KR" altLang="en-US" sz="1600" dirty="0">
                <a:solidFill>
                  <a:srgbClr val="333333"/>
                </a:solidFill>
                <a:latin typeface="Arial" panose="020B0604020202020204" pitchFamily="34" charset="0"/>
              </a:rPr>
              <a:t>개의 계측기를 하나의 장치에 결합하고 </a:t>
            </a:r>
            <a:r>
              <a:rPr lang="en-US" altLang="ko-KR" sz="1600" dirty="0">
                <a:solidFill>
                  <a:srgbClr val="333333"/>
                </a:solidFill>
                <a:latin typeface="Arial" panose="020B0604020202020204" pitchFamily="34" charset="0"/>
              </a:rPr>
              <a:t>PC</a:t>
            </a:r>
            <a:r>
              <a:rPr lang="ko-KR" altLang="en-US" sz="1600" dirty="0">
                <a:solidFill>
                  <a:srgbClr val="333333"/>
                </a:solidFill>
                <a:latin typeface="Arial" panose="020B0604020202020204" pitchFamily="34" charset="0"/>
              </a:rPr>
              <a:t>를 통해 제어할 수 있는 </a:t>
            </a:r>
            <a:r>
              <a:rPr lang="en-US" altLang="ko-KR" sz="1600" dirty="0">
                <a:solidFill>
                  <a:srgbClr val="333333"/>
                </a:solidFill>
                <a:latin typeface="Arial" panose="020B0604020202020204" pitchFamily="34" charset="0"/>
              </a:rPr>
              <a:t>“All-in-one” </a:t>
            </a:r>
            <a:r>
              <a:rPr lang="ko-KR" altLang="en-US" sz="1600" dirty="0">
                <a:solidFill>
                  <a:srgbClr val="333333"/>
                </a:solidFill>
                <a:latin typeface="Arial" panose="020B0604020202020204" pitchFamily="34" charset="0"/>
              </a:rPr>
              <a:t>계측기인</a:t>
            </a:r>
            <a:r>
              <a:rPr lang="en-US" altLang="ko-KR" sz="1600" dirty="0">
                <a:solidFill>
                  <a:srgbClr val="333333"/>
                </a:solidFill>
                <a:latin typeface="Arial" panose="020B0604020202020204" pitchFamily="34" charset="0"/>
              </a:rPr>
              <a:t> </a:t>
            </a:r>
            <a:r>
              <a:rPr lang="en-US" altLang="ko-KR" sz="1600" dirty="0" err="1">
                <a:solidFill>
                  <a:srgbClr val="333333"/>
                </a:solidFill>
                <a:latin typeface="Arial" panose="020B0604020202020204" pitchFamily="34" charset="0"/>
              </a:rPr>
              <a:t>VirtualBench</a:t>
            </a:r>
            <a:r>
              <a:rPr lang="ko-KR" altLang="en-US" sz="1600" dirty="0">
                <a:solidFill>
                  <a:srgbClr val="333333"/>
                </a:solidFill>
                <a:latin typeface="Arial" panose="020B0604020202020204" pitchFamily="34" charset="0"/>
              </a:rPr>
              <a:t>는 간단하고 편리하며</a:t>
            </a:r>
            <a:r>
              <a:rPr lang="en-US" altLang="ko-KR" sz="1600" dirty="0">
                <a:solidFill>
                  <a:srgbClr val="333333"/>
                </a:solidFill>
                <a:latin typeface="Arial" panose="020B0604020202020204" pitchFamily="34" charset="0"/>
              </a:rPr>
              <a:t>, </a:t>
            </a:r>
            <a:r>
              <a:rPr lang="ko-KR" altLang="en-US" sz="1600" dirty="0">
                <a:solidFill>
                  <a:srgbClr val="333333"/>
                </a:solidFill>
                <a:latin typeface="Arial" panose="020B0604020202020204" pitchFamily="34" charset="0"/>
              </a:rPr>
              <a:t>보다 효율적인 회로 디자인</a:t>
            </a:r>
            <a:r>
              <a:rPr lang="en-US" altLang="ko-KR" sz="1600" dirty="0">
                <a:solidFill>
                  <a:srgbClr val="333333"/>
                </a:solidFill>
                <a:latin typeface="Arial" panose="020B0604020202020204" pitchFamily="34" charset="0"/>
              </a:rPr>
              <a:t>, </a:t>
            </a:r>
            <a:r>
              <a:rPr lang="ko-KR" altLang="en-US" sz="1600" dirty="0">
                <a:solidFill>
                  <a:srgbClr val="333333"/>
                </a:solidFill>
                <a:latin typeface="Arial" panose="020B0604020202020204" pitchFamily="34" charset="0"/>
              </a:rPr>
              <a:t>디버깅 및 검증을 제공합니다</a:t>
            </a:r>
            <a:r>
              <a:rPr lang="en-US" altLang="ko-KR" sz="1600" dirty="0">
                <a:solidFill>
                  <a:srgbClr val="333333"/>
                </a:solidFill>
                <a:latin typeface="Arial" panose="020B0604020202020204" pitchFamily="34" charset="0"/>
              </a:rPr>
              <a:t>.</a:t>
            </a:r>
          </a:p>
        </p:txBody>
      </p:sp>
    </p:spTree>
    <p:extLst>
      <p:ext uri="{BB962C8B-B14F-4D97-AF65-F5344CB8AC3E}">
        <p14:creationId xmlns:p14="http://schemas.microsoft.com/office/powerpoint/2010/main" val="2060658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642892" y="1171398"/>
            <a:ext cx="6366122" cy="3373970"/>
          </a:xfrm>
          <a:prstGeom prst="rect">
            <a:avLst/>
          </a:prstGeom>
        </p:spPr>
      </p:pic>
      <p:sp>
        <p:nvSpPr>
          <p:cNvPr id="9" name="직사각형 8"/>
          <p:cNvSpPr/>
          <p:nvPr/>
        </p:nvSpPr>
        <p:spPr>
          <a:xfrm>
            <a:off x="7240478" y="2165696"/>
            <a:ext cx="4113322" cy="1569660"/>
          </a:xfrm>
          <a:prstGeom prst="rect">
            <a:avLst/>
          </a:prstGeom>
        </p:spPr>
        <p:txBody>
          <a:bodyPr wrap="square">
            <a:spAutoFit/>
          </a:bodyPr>
          <a:lstStyle/>
          <a:p>
            <a:r>
              <a:rPr lang="en-US" altLang="ko-KR" sz="1600" b="1" dirty="0">
                <a:solidFill>
                  <a:srgbClr val="333333"/>
                </a:solidFill>
                <a:latin typeface="Arial" panose="020B0604020202020204" pitchFamily="34" charset="0"/>
              </a:rPr>
              <a:t>Function</a:t>
            </a:r>
            <a:endParaRPr lang="ko-KR" altLang="en-US" sz="1600" dirty="0">
              <a:solidFill>
                <a:srgbClr val="333333"/>
              </a:solidFill>
              <a:latin typeface="Arial" panose="020B0604020202020204" pitchFamily="34" charset="0"/>
            </a:endParaRPr>
          </a:p>
          <a:p>
            <a:r>
              <a:rPr lang="en-US" altLang="ko-KR" sz="1600" dirty="0">
                <a:solidFill>
                  <a:srgbClr val="333333"/>
                </a:solidFill>
                <a:latin typeface="Arial" panose="020B0604020202020204" pitchFamily="34" charset="0"/>
              </a:rPr>
              <a:t>    - </a:t>
            </a:r>
            <a:r>
              <a:rPr lang="ko-KR" altLang="en-US" sz="1600" dirty="0">
                <a:solidFill>
                  <a:srgbClr val="333333"/>
                </a:solidFill>
                <a:latin typeface="Arial" panose="020B0604020202020204" pitchFamily="34" charset="0"/>
              </a:rPr>
              <a:t>복합 신호 오실로스코프</a:t>
            </a:r>
          </a:p>
          <a:p>
            <a:r>
              <a:rPr lang="en-US" altLang="ko-KR" sz="1600" dirty="0">
                <a:solidFill>
                  <a:srgbClr val="333333"/>
                </a:solidFill>
                <a:latin typeface="Arial" panose="020B0604020202020204" pitchFamily="34" charset="0"/>
              </a:rPr>
              <a:t>    - </a:t>
            </a:r>
            <a:r>
              <a:rPr lang="ko-KR" altLang="en-US" sz="1600" dirty="0">
                <a:solidFill>
                  <a:srgbClr val="333333"/>
                </a:solidFill>
                <a:latin typeface="Arial" panose="020B0604020202020204" pitchFamily="34" charset="0"/>
              </a:rPr>
              <a:t>함수 발생기</a:t>
            </a:r>
          </a:p>
          <a:p>
            <a:r>
              <a:rPr lang="en-US" altLang="ko-KR" sz="1600" dirty="0">
                <a:solidFill>
                  <a:srgbClr val="333333"/>
                </a:solidFill>
                <a:latin typeface="Arial" panose="020B0604020202020204" pitchFamily="34" charset="0"/>
              </a:rPr>
              <a:t>    - </a:t>
            </a:r>
            <a:r>
              <a:rPr lang="ko-KR" altLang="en-US" sz="1600" dirty="0">
                <a:solidFill>
                  <a:srgbClr val="333333"/>
                </a:solidFill>
                <a:latin typeface="Arial" panose="020B0604020202020204" pitchFamily="34" charset="0"/>
              </a:rPr>
              <a:t>디지털 </a:t>
            </a:r>
            <a:r>
              <a:rPr lang="en-US" altLang="ko-KR" sz="1600" dirty="0">
                <a:solidFill>
                  <a:srgbClr val="333333"/>
                </a:solidFill>
                <a:latin typeface="Arial" panose="020B0604020202020204" pitchFamily="34" charset="0"/>
              </a:rPr>
              <a:t>I/O</a:t>
            </a:r>
          </a:p>
          <a:p>
            <a:r>
              <a:rPr lang="en-US" altLang="ko-KR" sz="1600" dirty="0">
                <a:solidFill>
                  <a:srgbClr val="333333"/>
                </a:solidFill>
                <a:latin typeface="Arial" panose="020B0604020202020204" pitchFamily="34" charset="0"/>
              </a:rPr>
              <a:t>    - </a:t>
            </a:r>
            <a:r>
              <a:rPr lang="ko-KR" altLang="en-US" sz="1600" dirty="0">
                <a:solidFill>
                  <a:srgbClr val="333333"/>
                </a:solidFill>
                <a:latin typeface="Arial" panose="020B0604020202020204" pitchFamily="34" charset="0"/>
              </a:rPr>
              <a:t>프로그래밍 가능한 </a:t>
            </a:r>
            <a:r>
              <a:rPr lang="en-US" altLang="ko-KR" sz="1600" dirty="0">
                <a:solidFill>
                  <a:srgbClr val="333333"/>
                </a:solidFill>
                <a:latin typeface="Arial" panose="020B0604020202020204" pitchFamily="34" charset="0"/>
              </a:rPr>
              <a:t>DC </a:t>
            </a:r>
            <a:r>
              <a:rPr lang="ko-KR" altLang="en-US" sz="1600" dirty="0">
                <a:solidFill>
                  <a:srgbClr val="333333"/>
                </a:solidFill>
                <a:latin typeface="Arial" panose="020B0604020202020204" pitchFamily="34" charset="0"/>
              </a:rPr>
              <a:t>파워 서플라이</a:t>
            </a:r>
          </a:p>
          <a:p>
            <a:r>
              <a:rPr lang="en-US" altLang="ko-KR" sz="1600" dirty="0">
                <a:solidFill>
                  <a:srgbClr val="333333"/>
                </a:solidFill>
                <a:latin typeface="Arial" panose="020B0604020202020204" pitchFamily="34" charset="0"/>
              </a:rPr>
              <a:t>    - </a:t>
            </a:r>
            <a:r>
              <a:rPr lang="ko-KR" altLang="en-US" sz="1600" dirty="0">
                <a:solidFill>
                  <a:srgbClr val="333333"/>
                </a:solidFill>
                <a:latin typeface="Arial" panose="020B0604020202020204" pitchFamily="34" charset="0"/>
              </a:rPr>
              <a:t>디지털 </a:t>
            </a:r>
            <a:r>
              <a:rPr lang="ko-KR" altLang="en-US" sz="1600" dirty="0" err="1">
                <a:solidFill>
                  <a:srgbClr val="333333"/>
                </a:solidFill>
                <a:latin typeface="Arial" panose="020B0604020202020204" pitchFamily="34" charset="0"/>
              </a:rPr>
              <a:t>멀티미터</a:t>
            </a:r>
            <a:endParaRPr lang="ko-KR" altLang="en-US" sz="1600"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1070706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제목 3"/>
          <p:cNvSpPr>
            <a:spLocks noGrp="1"/>
          </p:cNvSpPr>
          <p:nvPr>
            <p:ph type="title"/>
          </p:nvPr>
        </p:nvSpPr>
        <p:spPr>
          <a:xfrm>
            <a:off x="447583" y="231097"/>
            <a:ext cx="5781201" cy="620296"/>
          </a:xfrm>
        </p:spPr>
        <p:txBody>
          <a:bodyPr>
            <a:normAutofit/>
          </a:bodyPr>
          <a:lstStyle/>
          <a:p>
            <a:r>
              <a:rPr lang="en-US" altLang="ko-KR" sz="3200" dirty="0" err="1"/>
              <a:t>VirtualBench</a:t>
            </a:r>
            <a:r>
              <a:rPr lang="en-US" altLang="ko-KR" sz="3200" dirty="0"/>
              <a:t> ( </a:t>
            </a:r>
            <a:r>
              <a:rPr lang="ko-KR" altLang="en-US" sz="3200" dirty="0" err="1"/>
              <a:t>올인원</a:t>
            </a:r>
            <a:r>
              <a:rPr lang="ko-KR" altLang="en-US" sz="3200" dirty="0"/>
              <a:t> 계측기 </a:t>
            </a:r>
            <a:r>
              <a:rPr lang="en-US" altLang="ko-KR" sz="3200" dirty="0"/>
              <a:t>)</a:t>
            </a:r>
            <a:endParaRPr lang="ko-KR" altLang="en-US" sz="3200" dirty="0"/>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8030" y="1284177"/>
            <a:ext cx="2182233" cy="1593030"/>
          </a:xfrm>
          <a:prstGeom prst="rect">
            <a:avLst/>
          </a:prstGeom>
        </p:spPr>
      </p:pic>
      <p:pic>
        <p:nvPicPr>
          <p:cNvPr id="2" name="그림 1"/>
          <p:cNvPicPr>
            <a:picLocks noChangeAspect="1"/>
          </p:cNvPicPr>
          <p:nvPr/>
        </p:nvPicPr>
        <p:blipFill>
          <a:blip r:embed="rId3"/>
          <a:stretch>
            <a:fillRect/>
          </a:stretch>
        </p:blipFill>
        <p:spPr>
          <a:xfrm>
            <a:off x="6688370" y="1472690"/>
            <a:ext cx="1905000" cy="1390650"/>
          </a:xfrm>
          <a:prstGeom prst="rect">
            <a:avLst/>
          </a:prstGeom>
        </p:spPr>
      </p:pic>
      <p:graphicFrame>
        <p:nvGraphicFramePr>
          <p:cNvPr id="10" name="표 9"/>
          <p:cNvGraphicFramePr>
            <a:graphicFrameLocks noGrp="1"/>
          </p:cNvGraphicFramePr>
          <p:nvPr>
            <p:extLst>
              <p:ext uri="{D42A27DB-BD31-4B8C-83A1-F6EECF244321}">
                <p14:modId xmlns:p14="http://schemas.microsoft.com/office/powerpoint/2010/main" val="43903435"/>
              </p:ext>
            </p:extLst>
          </p:nvPr>
        </p:nvGraphicFramePr>
        <p:xfrm>
          <a:off x="1896996" y="2984785"/>
          <a:ext cx="10004619" cy="3282901"/>
        </p:xfrm>
        <a:graphic>
          <a:graphicData uri="http://schemas.openxmlformats.org/drawingml/2006/table">
            <a:tbl>
              <a:tblPr/>
              <a:tblGrid>
                <a:gridCol w="1434531">
                  <a:extLst>
                    <a:ext uri="{9D8B030D-6E8A-4147-A177-3AD203B41FA5}">
                      <a16:colId xmlns:a16="http://schemas.microsoft.com/office/drawing/2014/main" val="2074099946"/>
                    </a:ext>
                  </a:extLst>
                </a:gridCol>
                <a:gridCol w="2856696">
                  <a:extLst>
                    <a:ext uri="{9D8B030D-6E8A-4147-A177-3AD203B41FA5}">
                      <a16:colId xmlns:a16="http://schemas.microsoft.com/office/drawing/2014/main" val="2324118186"/>
                    </a:ext>
                  </a:extLst>
                </a:gridCol>
                <a:gridCol w="2856696">
                  <a:extLst>
                    <a:ext uri="{9D8B030D-6E8A-4147-A177-3AD203B41FA5}">
                      <a16:colId xmlns:a16="http://schemas.microsoft.com/office/drawing/2014/main" val="2775866893"/>
                    </a:ext>
                  </a:extLst>
                </a:gridCol>
                <a:gridCol w="2856696">
                  <a:extLst>
                    <a:ext uri="{9D8B030D-6E8A-4147-A177-3AD203B41FA5}">
                      <a16:colId xmlns:a16="http://schemas.microsoft.com/office/drawing/2014/main" val="3241519264"/>
                    </a:ext>
                  </a:extLst>
                </a:gridCol>
              </a:tblGrid>
              <a:tr h="267224">
                <a:tc rowSpan="3">
                  <a:txBody>
                    <a:bodyPr/>
                    <a:lstStyle/>
                    <a:p>
                      <a:pPr algn="l" fontAlgn="ctr"/>
                      <a:r>
                        <a:rPr lang="ko-KR" altLang="en-US" sz="1000" b="0" i="0" u="none" strike="noStrike" dirty="0">
                          <a:solidFill>
                            <a:srgbClr val="000000"/>
                          </a:solidFill>
                          <a:effectLst/>
                          <a:latin typeface="맑은 고딕" panose="020B0503020000020004" pitchFamily="50" charset="-127"/>
                          <a:ea typeface="맑은 고딕" panose="020B0503020000020004" pitchFamily="50" charset="-127"/>
                        </a:rPr>
                        <a:t>오실로스코프</a:t>
                      </a:r>
                    </a:p>
                  </a:txBody>
                  <a:tcPr marL="13716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맑은 고딕" panose="020B0503020000020004" pitchFamily="50" charset="-127"/>
                          <a:ea typeface="맑은 고딕" panose="020B0503020000020004" pitchFamily="50" charset="-127"/>
                        </a:rPr>
                        <a:t>100M Hz</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맑은 고딕" panose="020B0503020000020004" pitchFamily="50" charset="-127"/>
                          <a:ea typeface="맑은 고딕" panose="020B0503020000020004" pitchFamily="50" charset="-127"/>
                        </a:rPr>
                        <a:t>350M Hz</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맑은 고딕" panose="020B0503020000020004" pitchFamily="50" charset="-127"/>
                          <a:ea typeface="맑은 고딕" panose="020B0503020000020004" pitchFamily="50" charset="-127"/>
                        </a:rPr>
                        <a:t>500M Hz</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585973066"/>
                  </a:ext>
                </a:extLst>
              </a:tr>
              <a:tr h="274320">
                <a:tc vMerge="1">
                  <a:txBody>
                    <a:bodyPr/>
                    <a:lstStyle/>
                    <a:p>
                      <a:pPr latinLnBrk="1"/>
                      <a:endParaRPr lang="ko-KR" altLang="en-US"/>
                    </a:p>
                  </a:txBody>
                  <a:tcPr/>
                </a:tc>
                <a:tc>
                  <a:txBody>
                    <a:bodyPr/>
                    <a:lstStyle/>
                    <a:p>
                      <a:pPr algn="ctr" fontAlgn="ctr"/>
                      <a:r>
                        <a:rPr lang="en-US" sz="1000" b="0" i="0" u="none" strike="noStrike" dirty="0">
                          <a:solidFill>
                            <a:srgbClr val="000000"/>
                          </a:solidFill>
                          <a:effectLst/>
                          <a:latin typeface="맑은 고딕" panose="020B0503020000020004" pitchFamily="50" charset="-127"/>
                          <a:ea typeface="맑은 고딕" panose="020B0503020000020004" pitchFamily="50" charset="-127"/>
                        </a:rPr>
                        <a:t>2 </a:t>
                      </a:r>
                      <a:r>
                        <a:rPr lang="en-US" sz="1000" b="0" i="0" u="none" strike="noStrike" dirty="0" err="1">
                          <a:solidFill>
                            <a:srgbClr val="000000"/>
                          </a:solidFill>
                          <a:effectLst/>
                          <a:latin typeface="맑은 고딕" panose="020B0503020000020004" pitchFamily="50" charset="-127"/>
                          <a:ea typeface="맑은 고딕" panose="020B0503020000020004" pitchFamily="50" charset="-127"/>
                        </a:rPr>
                        <a:t>ch</a:t>
                      </a:r>
                      <a:r>
                        <a:rPr lang="en-US" sz="1000" b="0" i="0" u="none" strike="noStrike" dirty="0">
                          <a:solidFill>
                            <a:srgbClr val="000000"/>
                          </a:solidFill>
                          <a:effectLst/>
                          <a:latin typeface="맑은 고딕" panose="020B0503020000020004" pitchFamily="50" charset="-127"/>
                          <a:ea typeface="맑은 고딕" panose="020B0503020000020004" pitchFamily="50" charset="-127"/>
                        </a:rPr>
                        <a:t> Analog, 34 Digital</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맑은 고딕" panose="020B0503020000020004" pitchFamily="50" charset="-127"/>
                          <a:ea typeface="맑은 고딕" panose="020B0503020000020004" pitchFamily="50" charset="-127"/>
                        </a:rPr>
                        <a:t>4 </a:t>
                      </a:r>
                      <a:r>
                        <a:rPr lang="en-US" sz="1000" b="0" i="0" u="none" strike="noStrike" dirty="0" err="1">
                          <a:solidFill>
                            <a:srgbClr val="000000"/>
                          </a:solidFill>
                          <a:effectLst/>
                          <a:latin typeface="맑은 고딕" panose="020B0503020000020004" pitchFamily="50" charset="-127"/>
                          <a:ea typeface="맑은 고딕" panose="020B0503020000020004" pitchFamily="50" charset="-127"/>
                        </a:rPr>
                        <a:t>ch</a:t>
                      </a:r>
                      <a:r>
                        <a:rPr lang="en-US" sz="1000" b="0" i="0" u="none" strike="noStrike" dirty="0">
                          <a:solidFill>
                            <a:srgbClr val="000000"/>
                          </a:solidFill>
                          <a:effectLst/>
                          <a:latin typeface="맑은 고딕" panose="020B0503020000020004" pitchFamily="50" charset="-127"/>
                          <a:ea typeface="맑은 고딕" panose="020B0503020000020004" pitchFamily="50" charset="-127"/>
                        </a:rPr>
                        <a:t> Analog, 34 Digital</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000" b="0" i="0" u="none" strike="noStrike" dirty="0">
                          <a:solidFill>
                            <a:srgbClr val="000000"/>
                          </a:solidFill>
                          <a:effectLst/>
                          <a:latin typeface="맑은 고딕" panose="020B0503020000020004" pitchFamily="50" charset="-127"/>
                          <a:ea typeface="+mn-ea"/>
                        </a:rPr>
                        <a:t>4 </a:t>
                      </a:r>
                      <a:r>
                        <a:rPr lang="en-US" altLang="ko-KR" sz="1000" b="0" i="0" u="none" strike="noStrike" dirty="0" err="1">
                          <a:solidFill>
                            <a:srgbClr val="000000"/>
                          </a:solidFill>
                          <a:effectLst/>
                          <a:latin typeface="맑은 고딕" panose="020B0503020000020004" pitchFamily="50" charset="-127"/>
                          <a:ea typeface="+mn-ea"/>
                        </a:rPr>
                        <a:t>ch</a:t>
                      </a:r>
                      <a:r>
                        <a:rPr lang="en-US" altLang="ko-KR" sz="1000" b="0" i="0" u="none" strike="noStrike" dirty="0">
                          <a:solidFill>
                            <a:srgbClr val="000000"/>
                          </a:solidFill>
                          <a:effectLst/>
                          <a:latin typeface="맑은 고딕" panose="020B0503020000020004" pitchFamily="50" charset="-127"/>
                          <a:ea typeface="+mn-ea"/>
                        </a:rPr>
                        <a:t> Analog, 34 Digital</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448196463"/>
                  </a:ext>
                </a:extLst>
              </a:tr>
              <a:tr h="274320">
                <a:tc vMerge="1">
                  <a:txBody>
                    <a:bodyPr/>
                    <a:lstStyle/>
                    <a:p>
                      <a:pPr latinLnBrk="1"/>
                      <a:endParaRPr lang="ko-KR" altLang="en-US"/>
                    </a:p>
                  </a:txBody>
                  <a:tcPr/>
                </a:tc>
                <a:tc>
                  <a:txBody>
                    <a:bodyPr/>
                    <a:lstStyle/>
                    <a:p>
                      <a:pPr algn="ctr" fontAlgn="ctr"/>
                      <a:r>
                        <a:rPr lang="en-US" sz="1000" b="0" i="0" u="none" strike="noStrike" dirty="0">
                          <a:solidFill>
                            <a:srgbClr val="333333"/>
                          </a:solidFill>
                          <a:effectLst/>
                          <a:latin typeface="맑은 고딕" panose="020B0503020000020004" pitchFamily="50" charset="-127"/>
                          <a:ea typeface="맑은 고딕" panose="020B0503020000020004" pitchFamily="50" charset="-127"/>
                        </a:rPr>
                        <a:t>1 GS/s (1ch), 500 MS/s/</a:t>
                      </a:r>
                      <a:r>
                        <a:rPr lang="en-US" sz="1000" b="0" i="0" u="none" strike="noStrike" dirty="0" err="1">
                          <a:solidFill>
                            <a:srgbClr val="333333"/>
                          </a:solidFill>
                          <a:effectLst/>
                          <a:latin typeface="맑은 고딕" panose="020B0503020000020004" pitchFamily="50" charset="-127"/>
                          <a:ea typeface="맑은 고딕" panose="020B0503020000020004" pitchFamily="50" charset="-127"/>
                        </a:rPr>
                        <a:t>ch</a:t>
                      </a:r>
                      <a:r>
                        <a:rPr lang="en-US" sz="1000" b="0" i="0" u="none" strike="noStrike" dirty="0">
                          <a:solidFill>
                            <a:srgbClr val="333333"/>
                          </a:solidFill>
                          <a:effectLst/>
                          <a:latin typeface="맑은 고딕" panose="020B0503020000020004" pitchFamily="50" charset="-127"/>
                          <a:ea typeface="맑은 고딕" panose="020B0503020000020004" pitchFamily="50" charset="-127"/>
                        </a:rPr>
                        <a:t> (2ch)</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ko-KR" altLang="en-US" sz="1000" b="0" i="0" u="none" strike="noStrike" dirty="0">
                          <a:solidFill>
                            <a:srgbClr val="333333"/>
                          </a:solidFill>
                          <a:effectLst/>
                          <a:latin typeface="맑은 고딕" panose="020B0503020000020004" pitchFamily="50" charset="-127"/>
                          <a:ea typeface="맑은 고딕" panose="020B0503020000020004" pitchFamily="50" charset="-127"/>
                        </a:rPr>
                        <a:t>채널당 </a:t>
                      </a:r>
                      <a:r>
                        <a:rPr lang="en-US" altLang="ko-KR" sz="1000" b="0" i="0" u="none" strike="noStrike" dirty="0">
                          <a:solidFill>
                            <a:srgbClr val="333333"/>
                          </a:solidFill>
                          <a:effectLst/>
                          <a:latin typeface="맑은 고딕" panose="020B0503020000020004" pitchFamily="50" charset="-127"/>
                          <a:ea typeface="맑은 고딕" panose="020B0503020000020004" pitchFamily="50" charset="-127"/>
                        </a:rPr>
                        <a:t>1.5 </a:t>
                      </a:r>
                      <a:r>
                        <a:rPr lang="en-US" sz="1000" b="0" i="0" u="none" strike="noStrike" dirty="0">
                          <a:solidFill>
                            <a:srgbClr val="333333"/>
                          </a:solidFill>
                          <a:effectLst/>
                          <a:latin typeface="맑은 고딕" panose="020B0503020000020004" pitchFamily="50" charset="-127"/>
                          <a:ea typeface="맑은 고딕" panose="020B0503020000020004" pitchFamily="50" charset="-127"/>
                        </a:rPr>
                        <a:t>GS/s </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1000" b="0" i="0" u="none" strike="noStrike" dirty="0">
                          <a:solidFill>
                            <a:srgbClr val="333333"/>
                          </a:solidFill>
                          <a:effectLst/>
                          <a:latin typeface="맑은 고딕" panose="020B0503020000020004" pitchFamily="50" charset="-127"/>
                          <a:ea typeface="+mn-ea"/>
                        </a:rPr>
                        <a:t>채널당 </a:t>
                      </a:r>
                      <a:r>
                        <a:rPr lang="en-US" altLang="ko-KR" sz="1000" b="0" i="0" u="none" strike="noStrike" dirty="0">
                          <a:solidFill>
                            <a:srgbClr val="333333"/>
                          </a:solidFill>
                          <a:effectLst/>
                          <a:latin typeface="맑은 고딕" panose="020B0503020000020004" pitchFamily="50" charset="-127"/>
                          <a:ea typeface="+mn-ea"/>
                        </a:rPr>
                        <a:t>2 GS/s </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328286"/>
                  </a:ext>
                </a:extLst>
              </a:tr>
              <a:tr h="274320">
                <a:tc rowSpan="2">
                  <a:txBody>
                    <a:bodyPr/>
                    <a:lstStyle/>
                    <a:p>
                      <a:pPr algn="l" fontAlgn="ctr"/>
                      <a:r>
                        <a:rPr lang="ko-KR" altLang="en-US" sz="1000" b="0" i="0" u="none" strike="noStrike">
                          <a:solidFill>
                            <a:srgbClr val="000000"/>
                          </a:solidFill>
                          <a:effectLst/>
                          <a:latin typeface="맑은 고딕" panose="020B0503020000020004" pitchFamily="50" charset="-127"/>
                          <a:ea typeface="맑은 고딕" panose="020B0503020000020004" pitchFamily="50" charset="-127"/>
                        </a:rPr>
                        <a:t>함수 발생기</a:t>
                      </a:r>
                    </a:p>
                  </a:txBody>
                  <a:tcPr marL="13716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en-US" altLang="ko-KR" sz="1000" b="0" i="0" u="none" strike="noStrike" dirty="0">
                          <a:solidFill>
                            <a:srgbClr val="333333"/>
                          </a:solidFill>
                          <a:effectLst/>
                          <a:latin typeface="맑은 고딕" panose="020B0503020000020004" pitchFamily="50" charset="-127"/>
                          <a:ea typeface="맑은 고딕" panose="020B0503020000020004" pitchFamily="50" charset="-127"/>
                        </a:rPr>
                        <a:t>20 MHz (</a:t>
                      </a:r>
                      <a:r>
                        <a:rPr lang="ko-KR" altLang="en-US" sz="1000" b="0" i="0" u="none" strike="noStrike" dirty="0" err="1">
                          <a:solidFill>
                            <a:srgbClr val="333333"/>
                          </a:solidFill>
                          <a:effectLst/>
                          <a:latin typeface="맑은 고딕" panose="020B0503020000020004" pitchFamily="50" charset="-127"/>
                          <a:ea typeface="맑은 고딕" panose="020B0503020000020004" pitchFamily="50" charset="-127"/>
                        </a:rPr>
                        <a:t>사인파</a:t>
                      </a:r>
                      <a:r>
                        <a:rPr lang="en-US" altLang="ko-KR" sz="1000" b="0" i="0" u="none" strike="noStrike" dirty="0">
                          <a:solidFill>
                            <a:srgbClr val="333333"/>
                          </a:solidFill>
                          <a:effectLst/>
                          <a:latin typeface="맑은 고딕" panose="020B0503020000020004" pitchFamily="50" charset="-127"/>
                          <a:ea typeface="맑은 고딕" panose="020B0503020000020004" pitchFamily="50" charset="-127"/>
                        </a:rPr>
                        <a:t>), 5 MHz (</a:t>
                      </a:r>
                      <a:r>
                        <a:rPr lang="ko-KR" altLang="en-US" sz="1000" b="0" i="0" u="none" strike="noStrike" dirty="0" err="1">
                          <a:solidFill>
                            <a:srgbClr val="333333"/>
                          </a:solidFill>
                          <a:effectLst/>
                          <a:latin typeface="맑은 고딕" panose="020B0503020000020004" pitchFamily="50" charset="-127"/>
                          <a:ea typeface="맑은 고딕" panose="020B0503020000020004" pitchFamily="50" charset="-127"/>
                        </a:rPr>
                        <a:t>사각파</a:t>
                      </a:r>
                      <a:r>
                        <a:rPr lang="en-US" altLang="ko-KR" sz="1000" b="0" i="0" u="none" strike="noStrike" dirty="0">
                          <a:solidFill>
                            <a:srgbClr val="333333"/>
                          </a:solidFill>
                          <a:effectLst/>
                          <a:latin typeface="맑은 고딕" panose="020B0503020000020004" pitchFamily="50" charset="-127"/>
                          <a:ea typeface="맑은 고딕" panose="020B0503020000020004" pitchFamily="50" charset="-127"/>
                        </a:rPr>
                        <a:t>)</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FF"/>
                    </a:solidFill>
                  </a:tcPr>
                </a:tc>
                <a:tc>
                  <a:txBody>
                    <a:bodyPr/>
                    <a:lstStyle/>
                    <a:p>
                      <a:pPr algn="ctr" fontAlgn="ctr"/>
                      <a:r>
                        <a:rPr lang="en-US" altLang="ko-KR" sz="1000" b="0" i="0" u="none" strike="noStrike" dirty="0">
                          <a:solidFill>
                            <a:srgbClr val="333333"/>
                          </a:solidFill>
                          <a:effectLst/>
                          <a:latin typeface="맑은 고딕" panose="020B0503020000020004" pitchFamily="50" charset="-127"/>
                          <a:ea typeface="맑은 고딕" panose="020B0503020000020004" pitchFamily="50" charset="-127"/>
                        </a:rPr>
                        <a:t>20 MHz (</a:t>
                      </a:r>
                      <a:r>
                        <a:rPr lang="ko-KR" altLang="en-US" sz="1000" b="0" i="0" u="none" strike="noStrike" dirty="0" err="1">
                          <a:solidFill>
                            <a:srgbClr val="333333"/>
                          </a:solidFill>
                          <a:effectLst/>
                          <a:latin typeface="맑은 고딕" panose="020B0503020000020004" pitchFamily="50" charset="-127"/>
                          <a:ea typeface="맑은 고딕" panose="020B0503020000020004" pitchFamily="50" charset="-127"/>
                        </a:rPr>
                        <a:t>사인파</a:t>
                      </a:r>
                      <a:r>
                        <a:rPr lang="en-US" altLang="ko-KR" sz="1000" b="0" i="0" u="none" strike="noStrike" dirty="0">
                          <a:solidFill>
                            <a:srgbClr val="333333"/>
                          </a:solidFill>
                          <a:effectLst/>
                          <a:latin typeface="맑은 고딕" panose="020B0503020000020004" pitchFamily="50" charset="-127"/>
                          <a:ea typeface="맑은 고딕" panose="020B0503020000020004" pitchFamily="50" charset="-127"/>
                        </a:rPr>
                        <a:t>), 5 MHz (</a:t>
                      </a:r>
                      <a:r>
                        <a:rPr lang="ko-KR" altLang="en-US" sz="1000" b="0" i="0" u="none" strike="noStrike" dirty="0" err="1">
                          <a:solidFill>
                            <a:srgbClr val="333333"/>
                          </a:solidFill>
                          <a:effectLst/>
                          <a:latin typeface="맑은 고딕" panose="020B0503020000020004" pitchFamily="50" charset="-127"/>
                          <a:ea typeface="맑은 고딕" panose="020B0503020000020004" pitchFamily="50" charset="-127"/>
                        </a:rPr>
                        <a:t>사각파</a:t>
                      </a:r>
                      <a:r>
                        <a:rPr lang="en-US" altLang="ko-KR" sz="1000" b="0" i="0" u="none" strike="noStrike" dirty="0">
                          <a:solidFill>
                            <a:srgbClr val="333333"/>
                          </a:solidFill>
                          <a:effectLst/>
                          <a:latin typeface="맑은 고딕" panose="020B0503020000020004" pitchFamily="50" charset="-127"/>
                          <a:ea typeface="맑은 고딕" panose="020B0503020000020004" pitchFamily="50" charset="-127"/>
                        </a:rPr>
                        <a:t>)</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000" b="0" i="0" u="none" strike="noStrike" dirty="0">
                          <a:solidFill>
                            <a:srgbClr val="333333"/>
                          </a:solidFill>
                          <a:effectLst/>
                          <a:latin typeface="맑은 고딕" panose="020B0503020000020004" pitchFamily="50" charset="-127"/>
                          <a:ea typeface="+mn-ea"/>
                        </a:rPr>
                        <a:t>40 MHz (</a:t>
                      </a:r>
                      <a:r>
                        <a:rPr lang="ko-KR" altLang="en-US" sz="1000" b="0" i="0" u="none" strike="noStrike" dirty="0" err="1">
                          <a:solidFill>
                            <a:srgbClr val="333333"/>
                          </a:solidFill>
                          <a:effectLst/>
                          <a:latin typeface="맑은 고딕" panose="020B0503020000020004" pitchFamily="50" charset="-127"/>
                          <a:ea typeface="+mn-ea"/>
                        </a:rPr>
                        <a:t>사인파</a:t>
                      </a:r>
                      <a:r>
                        <a:rPr lang="en-US" altLang="ko-KR" sz="1000" b="0" i="0" u="none" strike="noStrike" dirty="0">
                          <a:solidFill>
                            <a:srgbClr val="333333"/>
                          </a:solidFill>
                          <a:effectLst/>
                          <a:latin typeface="맑은 고딕" panose="020B0503020000020004" pitchFamily="50" charset="-127"/>
                          <a:ea typeface="+mn-ea"/>
                        </a:rPr>
                        <a:t>), 5 MHz (</a:t>
                      </a:r>
                      <a:r>
                        <a:rPr lang="ko-KR" altLang="en-US" sz="1000" b="0" i="0" u="none" strike="noStrike" dirty="0" err="1">
                          <a:solidFill>
                            <a:srgbClr val="333333"/>
                          </a:solidFill>
                          <a:effectLst/>
                          <a:latin typeface="맑은 고딕" panose="020B0503020000020004" pitchFamily="50" charset="-127"/>
                          <a:ea typeface="+mn-ea"/>
                        </a:rPr>
                        <a:t>사각파</a:t>
                      </a:r>
                      <a:r>
                        <a:rPr lang="en-US" altLang="ko-KR" sz="1000" b="0" i="0" u="none" strike="noStrike" dirty="0">
                          <a:solidFill>
                            <a:srgbClr val="333333"/>
                          </a:solidFill>
                          <a:effectLst/>
                          <a:latin typeface="맑은 고딕" panose="020B0503020000020004" pitchFamily="50" charset="-127"/>
                          <a:ea typeface="+mn-ea"/>
                        </a:rPr>
                        <a:t>)</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97865857"/>
                  </a:ext>
                </a:extLst>
              </a:tr>
              <a:tr h="272477">
                <a:tc vMerge="1">
                  <a:txBody>
                    <a:bodyPr/>
                    <a:lstStyle/>
                    <a:p>
                      <a:pPr latinLnBrk="1"/>
                      <a:endParaRPr lang="ko-KR" altLang="en-US"/>
                    </a:p>
                  </a:txBody>
                  <a:tcPr/>
                </a:tc>
                <a:tc>
                  <a:txBody>
                    <a:bodyPr/>
                    <a:lstStyle/>
                    <a:p>
                      <a:pPr algn="ctr" fontAlgn="ctr"/>
                      <a:r>
                        <a:rPr lang="en-US" altLang="ko-KR" sz="1000" b="0" i="0" u="none" strike="noStrike" dirty="0">
                          <a:solidFill>
                            <a:srgbClr val="000000"/>
                          </a:solidFill>
                          <a:effectLst/>
                          <a:latin typeface="맑은 고딕" panose="020B0503020000020004" pitchFamily="50" charset="-127"/>
                          <a:ea typeface="맑은 고딕" panose="020B0503020000020004" pitchFamily="50" charset="-127"/>
                        </a:rPr>
                        <a:t>1 </a:t>
                      </a:r>
                      <a:r>
                        <a:rPr lang="ko-KR" altLang="en-US" sz="1000" b="0" i="0" u="none" strike="noStrike" dirty="0">
                          <a:solidFill>
                            <a:srgbClr val="000000"/>
                          </a:solidFill>
                          <a:effectLst/>
                          <a:latin typeface="맑은 고딕" panose="020B0503020000020004" pitchFamily="50" charset="-127"/>
                          <a:ea typeface="맑은 고딕" panose="020B0503020000020004" pitchFamily="50" charset="-127"/>
                        </a:rPr>
                        <a:t>채널</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en-US" altLang="ko-KR" sz="1000" b="0" i="0" u="none" strike="noStrike" dirty="0">
                          <a:solidFill>
                            <a:srgbClr val="000000"/>
                          </a:solidFill>
                          <a:effectLst/>
                          <a:latin typeface="맑은 고딕" panose="020B0503020000020004" pitchFamily="50" charset="-127"/>
                          <a:ea typeface="맑은 고딕" panose="020B0503020000020004" pitchFamily="50" charset="-127"/>
                        </a:rPr>
                        <a:t>1 </a:t>
                      </a:r>
                      <a:r>
                        <a:rPr lang="ko-KR" altLang="en-US" sz="1000" b="0" i="0" u="none" strike="noStrike" dirty="0">
                          <a:solidFill>
                            <a:srgbClr val="000000"/>
                          </a:solidFill>
                          <a:effectLst/>
                          <a:latin typeface="맑은 고딕" panose="020B0503020000020004" pitchFamily="50" charset="-127"/>
                          <a:ea typeface="맑은 고딕" panose="020B0503020000020004" pitchFamily="50" charset="-127"/>
                        </a:rPr>
                        <a:t>채널</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000" b="0" i="0" u="none" strike="noStrike" dirty="0">
                          <a:solidFill>
                            <a:srgbClr val="000000"/>
                          </a:solidFill>
                          <a:effectLst/>
                          <a:latin typeface="맑은 고딕" panose="020B0503020000020004" pitchFamily="50" charset="-127"/>
                          <a:ea typeface="+mn-ea"/>
                        </a:rPr>
                        <a:t>1 </a:t>
                      </a:r>
                      <a:r>
                        <a:rPr lang="ko-KR" altLang="en-US" sz="1000" b="0" i="0" u="none" strike="noStrike" dirty="0">
                          <a:solidFill>
                            <a:srgbClr val="000000"/>
                          </a:solidFill>
                          <a:effectLst/>
                          <a:latin typeface="맑은 고딕" panose="020B0503020000020004" pitchFamily="50" charset="-127"/>
                          <a:ea typeface="+mn-ea"/>
                        </a:rPr>
                        <a:t>채널</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253392966"/>
                  </a:ext>
                </a:extLst>
              </a:tr>
              <a:tr h="274320">
                <a:tc rowSpan="2">
                  <a:txBody>
                    <a:bodyPr/>
                    <a:lstStyle/>
                    <a:p>
                      <a:pPr algn="l" fontAlgn="ctr"/>
                      <a:r>
                        <a:rPr lang="ko-KR" altLang="en-US" sz="1000" b="0" i="0" u="none" strike="noStrike">
                          <a:solidFill>
                            <a:srgbClr val="333333"/>
                          </a:solidFill>
                          <a:effectLst/>
                          <a:latin typeface="맑은 고딕" panose="020B0503020000020004" pitchFamily="50" charset="-127"/>
                          <a:ea typeface="맑은 고딕" panose="020B0503020000020004" pitchFamily="50" charset="-127"/>
                        </a:rPr>
                        <a:t>디지털 멀티미터</a:t>
                      </a:r>
                    </a:p>
                  </a:txBody>
                  <a:tcPr marL="13716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5 1/2 digit</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맑은 고딕" panose="020B0503020000020004" pitchFamily="50" charset="-127"/>
                          <a:ea typeface="맑은 고딕" panose="020B0503020000020004" pitchFamily="50" charset="-127"/>
                        </a:rPr>
                        <a:t>5 1/2 digit</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000" b="0" i="0" u="none" strike="noStrike" dirty="0">
                          <a:solidFill>
                            <a:srgbClr val="000000"/>
                          </a:solidFill>
                          <a:effectLst/>
                          <a:latin typeface="맑은 고딕" panose="020B0503020000020004" pitchFamily="50" charset="-127"/>
                          <a:ea typeface="+mn-ea"/>
                        </a:rPr>
                        <a:t>5 1/2 digit</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892191962"/>
                  </a:ext>
                </a:extLst>
              </a:tr>
              <a:tr h="274320">
                <a:tc vMerge="1">
                  <a:txBody>
                    <a:bodyPr/>
                    <a:lstStyle/>
                    <a:p>
                      <a:pPr latinLnBrk="1"/>
                      <a:endParaRPr lang="ko-KR" altLang="en-US"/>
                    </a:p>
                  </a:txBody>
                  <a:tcPr/>
                </a:tc>
                <a:tc>
                  <a:txBody>
                    <a:bodyPr/>
                    <a:lstStyle/>
                    <a:p>
                      <a:pPr algn="ctr"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300V  10A</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맑은 고딕" panose="020B0503020000020004" pitchFamily="50" charset="-127"/>
                          <a:ea typeface="맑은 고딕" panose="020B0503020000020004" pitchFamily="50" charset="-127"/>
                        </a:rPr>
                        <a:t>300V  10A</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000" b="0" i="0" u="none" strike="noStrike" dirty="0">
                          <a:solidFill>
                            <a:srgbClr val="000000"/>
                          </a:solidFill>
                          <a:effectLst/>
                          <a:latin typeface="맑은 고딕" panose="020B0503020000020004" pitchFamily="50" charset="-127"/>
                          <a:ea typeface="+mn-ea"/>
                        </a:rPr>
                        <a:t>300V  10A</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745495812"/>
                  </a:ext>
                </a:extLst>
              </a:tr>
              <a:tr h="274320">
                <a:tc rowSpan="2">
                  <a:txBody>
                    <a:bodyPr/>
                    <a:lstStyle/>
                    <a:p>
                      <a:pPr algn="l" fontAlgn="ctr"/>
                      <a:r>
                        <a:rPr lang="en-US" altLang="ko-KR" sz="1000" b="0" i="0" u="none" strike="noStrike">
                          <a:solidFill>
                            <a:srgbClr val="000000"/>
                          </a:solidFill>
                          <a:effectLst/>
                          <a:latin typeface="맑은 고딕" panose="020B0503020000020004" pitchFamily="50" charset="-127"/>
                          <a:ea typeface="맑은 고딕" panose="020B0503020000020004" pitchFamily="50" charset="-127"/>
                        </a:rPr>
                        <a:t>DC </a:t>
                      </a:r>
                      <a:r>
                        <a:rPr lang="ko-KR" altLang="en-US" sz="1000" b="0" i="0" u="none" strike="noStrike">
                          <a:solidFill>
                            <a:srgbClr val="000000"/>
                          </a:solidFill>
                          <a:effectLst/>
                          <a:latin typeface="맑은 고딕" panose="020B0503020000020004" pitchFamily="50" charset="-127"/>
                          <a:ea typeface="맑은 고딕" panose="020B0503020000020004" pitchFamily="50" charset="-127"/>
                        </a:rPr>
                        <a:t>파워써플라이</a:t>
                      </a:r>
                    </a:p>
                  </a:txBody>
                  <a:tcPr marL="13716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ko-KR" altLang="en-US" sz="1000" b="0" i="0" u="none" strike="noStrike">
                          <a:solidFill>
                            <a:srgbClr val="000000"/>
                          </a:solidFill>
                          <a:effectLst/>
                          <a:latin typeface="맑은 고딕" panose="020B0503020000020004" pitchFamily="50" charset="-127"/>
                          <a:ea typeface="맑은 고딕" panose="020B0503020000020004" pitchFamily="50" charset="-127"/>
                        </a:rPr>
                        <a:t>　</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ko-KR" altLang="en-US" sz="1000" b="0" i="0" u="none" strike="noStrike">
                          <a:solidFill>
                            <a:srgbClr val="000000"/>
                          </a:solidFill>
                          <a:effectLst/>
                          <a:latin typeface="맑은 고딕" panose="020B0503020000020004" pitchFamily="50" charset="-127"/>
                          <a:ea typeface="맑은 고딕" panose="020B0503020000020004" pitchFamily="50" charset="-127"/>
                        </a:rPr>
                        <a:t>　</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272836298"/>
                  </a:ext>
                </a:extLst>
              </a:tr>
              <a:tr h="274320">
                <a:tc vMerge="1">
                  <a:txBody>
                    <a:bodyPr/>
                    <a:lstStyle/>
                    <a:p>
                      <a:pPr latinLnBrk="1"/>
                      <a:endParaRPr lang="ko-KR" altLang="en-US"/>
                    </a:p>
                  </a:txBody>
                  <a:tcPr/>
                </a:tc>
                <a:tc>
                  <a:txBody>
                    <a:bodyPr/>
                    <a:lstStyle/>
                    <a:p>
                      <a:pPr algn="ctr" fontAlgn="ctr"/>
                      <a:r>
                        <a:rPr lang="pt-BR" sz="1000" b="0" i="0" u="none" strike="noStrike" dirty="0">
                          <a:solidFill>
                            <a:srgbClr val="000000"/>
                          </a:solidFill>
                          <a:effectLst/>
                          <a:latin typeface="맑은 고딕" panose="020B0503020000020004" pitchFamily="50" charset="-127"/>
                          <a:ea typeface="맑은 고딕" panose="020B0503020000020004" pitchFamily="50" charset="-127"/>
                        </a:rPr>
                        <a:t>( 6V * 1A ) ( 25V * 0.5A ) ( -25V * 0.5A )</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pt-BR" sz="1000" b="0" i="0" u="none" strike="noStrike" dirty="0">
                          <a:solidFill>
                            <a:srgbClr val="000000"/>
                          </a:solidFill>
                          <a:effectLst/>
                          <a:latin typeface="맑은 고딕" panose="020B0503020000020004" pitchFamily="50" charset="-127"/>
                          <a:ea typeface="맑은 고딕" panose="020B0503020000020004" pitchFamily="50" charset="-127"/>
                        </a:rPr>
                        <a:t>( 6V * 3A ) ( 25V * 1A ) ( -25V * 1A )</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pt-BR" altLang="ko-KR" sz="1000" b="0" i="0" u="none" strike="noStrike" dirty="0">
                          <a:solidFill>
                            <a:srgbClr val="000000"/>
                          </a:solidFill>
                          <a:effectLst/>
                          <a:latin typeface="맑은 고딕" panose="020B0503020000020004" pitchFamily="50" charset="-127"/>
                          <a:ea typeface="+mn-ea"/>
                        </a:rPr>
                        <a:t>( 6V * 3A ) ( 25V * 1A ) ( -25V * 1A )</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196385996"/>
                  </a:ext>
                </a:extLst>
              </a:tr>
              <a:tr h="274320">
                <a:tc>
                  <a:txBody>
                    <a:bodyPr/>
                    <a:lstStyle/>
                    <a:p>
                      <a:pPr algn="l" fontAlgn="ctr"/>
                      <a:r>
                        <a:rPr lang="ko-KR" altLang="en-US" sz="1000" b="0" i="0" u="none" strike="noStrike">
                          <a:solidFill>
                            <a:srgbClr val="333333"/>
                          </a:solidFill>
                          <a:effectLst/>
                          <a:latin typeface="맑은 고딕" panose="020B0503020000020004" pitchFamily="50" charset="-127"/>
                          <a:ea typeface="맑은 고딕" panose="020B0503020000020004" pitchFamily="50" charset="-127"/>
                        </a:rPr>
                        <a:t>디지털 </a:t>
                      </a:r>
                      <a:r>
                        <a:rPr lang="en-US" sz="1000" b="0" i="0" u="none" strike="noStrike">
                          <a:solidFill>
                            <a:srgbClr val="333333"/>
                          </a:solidFill>
                          <a:effectLst/>
                          <a:latin typeface="맑은 고딕" panose="020B0503020000020004" pitchFamily="50" charset="-127"/>
                          <a:ea typeface="맑은 고딕" panose="020B0503020000020004" pitchFamily="50" charset="-127"/>
                        </a:rPr>
                        <a:t>I/O</a:t>
                      </a:r>
                    </a:p>
                  </a:txBody>
                  <a:tcPr marL="13716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en-US" altLang="ko-KR" sz="1000" b="0" i="0" u="none" strike="noStrike">
                          <a:solidFill>
                            <a:srgbClr val="000000"/>
                          </a:solidFill>
                          <a:effectLst/>
                          <a:latin typeface="맑은 고딕" panose="020B0503020000020004" pitchFamily="50" charset="-127"/>
                          <a:ea typeface="맑은 고딕" panose="020B0503020000020004" pitchFamily="50" charset="-127"/>
                        </a:rPr>
                        <a:t>8 </a:t>
                      </a:r>
                      <a:r>
                        <a:rPr lang="ko-KR" altLang="en-US" sz="1000" b="0" i="0" u="none" strike="noStrike">
                          <a:solidFill>
                            <a:srgbClr val="000000"/>
                          </a:solidFill>
                          <a:effectLst/>
                          <a:latin typeface="맑은 고딕" panose="020B0503020000020004" pitchFamily="50" charset="-127"/>
                          <a:ea typeface="맑은 고딕" panose="020B0503020000020004" pitchFamily="50" charset="-127"/>
                        </a:rPr>
                        <a:t>채널</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en-US" altLang="ko-KR" sz="1000" b="0" i="0" u="none" strike="noStrike" dirty="0">
                          <a:solidFill>
                            <a:srgbClr val="000000"/>
                          </a:solidFill>
                          <a:effectLst/>
                          <a:latin typeface="맑은 고딕" panose="020B0503020000020004" pitchFamily="50" charset="-127"/>
                          <a:ea typeface="맑은 고딕" panose="020B0503020000020004" pitchFamily="50" charset="-127"/>
                        </a:rPr>
                        <a:t>8</a:t>
                      </a:r>
                      <a:r>
                        <a:rPr lang="ko-KR" altLang="en-US" sz="1000" b="0" i="0" u="none" strike="noStrike" dirty="0">
                          <a:solidFill>
                            <a:srgbClr val="000000"/>
                          </a:solidFill>
                          <a:effectLst/>
                          <a:latin typeface="맑은 고딕" panose="020B0503020000020004" pitchFamily="50" charset="-127"/>
                          <a:ea typeface="맑은 고딕" panose="020B0503020000020004" pitchFamily="50" charset="-127"/>
                        </a:rPr>
                        <a:t>채널</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000" b="0" i="0" u="none" strike="noStrike" dirty="0">
                          <a:solidFill>
                            <a:srgbClr val="000000"/>
                          </a:solidFill>
                          <a:effectLst/>
                          <a:latin typeface="맑은 고딕" panose="020B0503020000020004" pitchFamily="50" charset="-127"/>
                          <a:ea typeface="+mn-ea"/>
                        </a:rPr>
                        <a:t>8</a:t>
                      </a:r>
                      <a:r>
                        <a:rPr lang="ko-KR" altLang="en-US" sz="1000" b="0" i="0" u="none" strike="noStrike" dirty="0">
                          <a:solidFill>
                            <a:srgbClr val="000000"/>
                          </a:solidFill>
                          <a:effectLst/>
                          <a:latin typeface="맑은 고딕" panose="020B0503020000020004" pitchFamily="50" charset="-127"/>
                          <a:ea typeface="+mn-ea"/>
                        </a:rPr>
                        <a:t>채널</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170743679"/>
                  </a:ext>
                </a:extLst>
              </a:tr>
              <a:tr h="274320">
                <a:tc>
                  <a:txBody>
                    <a:bodyPr/>
                    <a:lstStyle/>
                    <a:p>
                      <a:pPr algn="l" fontAlgn="ctr"/>
                      <a:r>
                        <a:rPr lang="ko-KR" altLang="en-US" sz="1000" b="0" i="0" u="none" strike="noStrike" dirty="0">
                          <a:solidFill>
                            <a:srgbClr val="333333"/>
                          </a:solidFill>
                          <a:effectLst/>
                          <a:latin typeface="맑은 고딕" panose="020B0503020000020004" pitchFamily="50" charset="-127"/>
                          <a:ea typeface="맑은 고딕" panose="020B0503020000020004" pitchFamily="50" charset="-127"/>
                        </a:rPr>
                        <a:t>연결성</a:t>
                      </a:r>
                    </a:p>
                  </a:txBody>
                  <a:tcPr marL="13716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333333"/>
                          </a:solidFill>
                          <a:effectLst/>
                          <a:latin typeface="맑은 고딕" panose="020B0503020000020004" pitchFamily="50" charset="-127"/>
                          <a:ea typeface="맑은 고딕" panose="020B0503020000020004" pitchFamily="50" charset="-127"/>
                        </a:rPr>
                        <a:t>USB, </a:t>
                      </a:r>
                      <a:r>
                        <a:rPr lang="en-US" sz="1000" b="0" i="0" u="none" strike="noStrike" dirty="0" err="1">
                          <a:solidFill>
                            <a:srgbClr val="333333"/>
                          </a:solidFill>
                          <a:effectLst/>
                          <a:latin typeface="맑은 고딕" panose="020B0503020000020004" pitchFamily="50" charset="-127"/>
                          <a:ea typeface="맑은 고딕" panose="020B0503020000020004" pitchFamily="50" charset="-127"/>
                        </a:rPr>
                        <a:t>WiFi</a:t>
                      </a:r>
                      <a:endParaRPr lang="en-US" sz="1000" b="0" i="0" u="none" strike="noStrike" dirty="0">
                        <a:solidFill>
                          <a:srgbClr val="333333"/>
                        </a:solidFill>
                        <a:effectLst/>
                        <a:latin typeface="맑은 고딕" panose="020B0503020000020004" pitchFamily="50" charset="-127"/>
                        <a:ea typeface="맑은 고딕" panose="020B0503020000020004" pitchFamily="50" charset="-127"/>
                      </a:endParaRP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333333"/>
                          </a:solidFill>
                          <a:effectLst/>
                          <a:latin typeface="맑은 고딕" panose="020B0503020000020004" pitchFamily="50" charset="-127"/>
                          <a:ea typeface="맑은 고딕" panose="020B0503020000020004" pitchFamily="50" charset="-127"/>
                        </a:rPr>
                        <a:t>USB, </a:t>
                      </a:r>
                      <a:r>
                        <a:rPr lang="en-US" sz="1000" b="0" i="0" u="none" strike="noStrike" dirty="0" err="1">
                          <a:solidFill>
                            <a:srgbClr val="333333"/>
                          </a:solidFill>
                          <a:effectLst/>
                          <a:latin typeface="맑은 고딕" panose="020B0503020000020004" pitchFamily="50" charset="-127"/>
                          <a:ea typeface="맑은 고딕" panose="020B0503020000020004" pitchFamily="50" charset="-127"/>
                        </a:rPr>
                        <a:t>WiFi</a:t>
                      </a:r>
                      <a:r>
                        <a:rPr lang="en-US" sz="1000" b="0" i="0" u="none" strike="noStrike" dirty="0">
                          <a:solidFill>
                            <a:srgbClr val="333333"/>
                          </a:solidFill>
                          <a:effectLst/>
                          <a:latin typeface="맑은 고딕" panose="020B0503020000020004" pitchFamily="50" charset="-127"/>
                          <a:ea typeface="맑은 고딕" panose="020B0503020000020004" pitchFamily="50" charset="-127"/>
                        </a:rPr>
                        <a:t>, </a:t>
                      </a:r>
                      <a:r>
                        <a:rPr lang="ko-KR" altLang="en-US" sz="1000" b="0" i="0" u="none" strike="noStrike" dirty="0">
                          <a:solidFill>
                            <a:srgbClr val="333333"/>
                          </a:solidFill>
                          <a:effectLst/>
                          <a:latin typeface="맑은 고딕" panose="020B0503020000020004" pitchFamily="50" charset="-127"/>
                          <a:ea typeface="맑은 고딕" panose="020B0503020000020004" pitchFamily="50" charset="-127"/>
                        </a:rPr>
                        <a:t>이더넷</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000" b="0" i="0" u="none" strike="noStrike" dirty="0">
                          <a:solidFill>
                            <a:srgbClr val="333333"/>
                          </a:solidFill>
                          <a:effectLst/>
                          <a:latin typeface="맑은 고딕" panose="020B0503020000020004" pitchFamily="50" charset="-127"/>
                          <a:ea typeface="+mn-ea"/>
                        </a:rPr>
                        <a:t>USB, </a:t>
                      </a:r>
                      <a:r>
                        <a:rPr lang="ko-KR" altLang="en-US" sz="1000" b="0" i="0" u="none" strike="noStrike" dirty="0">
                          <a:solidFill>
                            <a:srgbClr val="333333"/>
                          </a:solidFill>
                          <a:effectLst/>
                          <a:latin typeface="맑은 고딕" panose="020B0503020000020004" pitchFamily="50" charset="-127"/>
                          <a:ea typeface="+mn-ea"/>
                        </a:rPr>
                        <a:t>이더넷</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47184907"/>
                  </a:ext>
                </a:extLst>
              </a:tr>
              <a:tr h="274320">
                <a:tc>
                  <a:txBody>
                    <a:bodyPr/>
                    <a:lstStyle/>
                    <a:p>
                      <a:pPr algn="l" fontAlgn="ctr"/>
                      <a:r>
                        <a:rPr lang="ko-KR" altLang="en-US" sz="1000" b="0" i="0" u="none" strike="noStrike" dirty="0">
                          <a:solidFill>
                            <a:srgbClr val="000000"/>
                          </a:solidFill>
                          <a:effectLst/>
                          <a:latin typeface="맑은 고딕" panose="020B0503020000020004" pitchFamily="50" charset="-127"/>
                          <a:ea typeface="맑은 고딕" panose="020B0503020000020004" pitchFamily="50" charset="-127"/>
                        </a:rPr>
                        <a:t>크기</a:t>
                      </a:r>
                    </a:p>
                  </a:txBody>
                  <a:tcPr marL="13716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en-US" sz="1000" b="0" i="0" u="none" strike="noStrike" dirty="0">
                          <a:solidFill>
                            <a:srgbClr val="333333"/>
                          </a:solidFill>
                          <a:effectLst/>
                          <a:latin typeface="맑은 고딕" panose="020B0503020000020004" pitchFamily="50" charset="-127"/>
                          <a:ea typeface="맑은 고딕" panose="020B0503020000020004" pitchFamily="50" charset="-127"/>
                        </a:rPr>
                        <a:t>25.4 × 19.05 × 7.37 cm</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333333"/>
                          </a:solidFill>
                          <a:effectLst/>
                          <a:latin typeface="맑은 고딕" panose="020B0503020000020004" pitchFamily="50" charset="-127"/>
                          <a:ea typeface="맑은 고딕" panose="020B0503020000020004" pitchFamily="50" charset="-127"/>
                        </a:rPr>
                        <a:t>30.48 x 20.32 x 9.4 cm</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000" b="0" i="0" u="none" strike="noStrike" dirty="0">
                          <a:solidFill>
                            <a:srgbClr val="333333"/>
                          </a:solidFill>
                          <a:effectLst/>
                          <a:latin typeface="맑은 고딕" panose="020B0503020000020004" pitchFamily="50" charset="-127"/>
                          <a:ea typeface="+mn-ea"/>
                        </a:rPr>
                        <a:t>30.48 x 20.32 x 9.4 cm</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14177334"/>
                  </a:ext>
                </a:extLst>
              </a:tr>
            </a:tbl>
          </a:graphicData>
        </a:graphic>
      </p:graphicFrame>
      <p:sp>
        <p:nvSpPr>
          <p:cNvPr id="3" name="TextBox 2"/>
          <p:cNvSpPr txBox="1"/>
          <p:nvPr/>
        </p:nvSpPr>
        <p:spPr>
          <a:xfrm>
            <a:off x="4429959" y="2632559"/>
            <a:ext cx="862737" cy="307777"/>
          </a:xfrm>
          <a:prstGeom prst="rect">
            <a:avLst/>
          </a:prstGeom>
          <a:noFill/>
        </p:spPr>
        <p:txBody>
          <a:bodyPr wrap="none" rtlCol="0">
            <a:spAutoFit/>
          </a:bodyPr>
          <a:lstStyle/>
          <a:p>
            <a:r>
              <a:rPr lang="en-US" altLang="ko-KR" sz="1400" dirty="0"/>
              <a:t>VB 8012</a:t>
            </a:r>
            <a:endParaRPr lang="ko-KR" altLang="en-US" sz="1400" dirty="0"/>
          </a:p>
        </p:txBody>
      </p:sp>
      <p:sp>
        <p:nvSpPr>
          <p:cNvPr id="9" name="TextBox 8"/>
          <p:cNvSpPr txBox="1"/>
          <p:nvPr/>
        </p:nvSpPr>
        <p:spPr>
          <a:xfrm>
            <a:off x="7334389" y="2652550"/>
            <a:ext cx="862737" cy="307777"/>
          </a:xfrm>
          <a:prstGeom prst="rect">
            <a:avLst/>
          </a:prstGeom>
          <a:noFill/>
        </p:spPr>
        <p:txBody>
          <a:bodyPr wrap="none" rtlCol="0">
            <a:spAutoFit/>
          </a:bodyPr>
          <a:lstStyle/>
          <a:p>
            <a:r>
              <a:rPr lang="en-US" altLang="ko-KR" sz="1400" dirty="0"/>
              <a:t>VB 8034</a:t>
            </a:r>
            <a:endParaRPr lang="ko-KR" altLang="en-US" sz="1400" dirty="0"/>
          </a:p>
        </p:txBody>
      </p:sp>
      <p:pic>
        <p:nvPicPr>
          <p:cNvPr id="1028" name="Picture 4" descr="Product Image">
            <a:extLst>
              <a:ext uri="{FF2B5EF4-FFF2-40B4-BE49-F238E27FC236}">
                <a16:creationId xmlns:a16="http://schemas.microsoft.com/office/drawing/2014/main" id="{97A3F61A-FD51-4874-AAB8-6CE00C31FF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7632" y="1367732"/>
            <a:ext cx="2493412" cy="14259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0BC23E0-1805-40E3-9FD9-2F26CCBED99E}"/>
              </a:ext>
            </a:extLst>
          </p:cNvPr>
          <p:cNvSpPr txBox="1"/>
          <p:nvPr/>
        </p:nvSpPr>
        <p:spPr>
          <a:xfrm>
            <a:off x="9982969" y="2652550"/>
            <a:ext cx="862737" cy="307777"/>
          </a:xfrm>
          <a:prstGeom prst="rect">
            <a:avLst/>
          </a:prstGeom>
          <a:noFill/>
        </p:spPr>
        <p:txBody>
          <a:bodyPr wrap="none" rtlCol="0">
            <a:spAutoFit/>
          </a:bodyPr>
          <a:lstStyle/>
          <a:p>
            <a:r>
              <a:rPr lang="en-US" altLang="ko-KR" sz="1400" dirty="0"/>
              <a:t>VB 8054</a:t>
            </a:r>
            <a:endParaRPr lang="ko-KR" altLang="en-US" sz="1400" dirty="0"/>
          </a:p>
        </p:txBody>
      </p:sp>
      <p:sp>
        <p:nvSpPr>
          <p:cNvPr id="13" name="TextBox 12">
            <a:extLst>
              <a:ext uri="{FF2B5EF4-FFF2-40B4-BE49-F238E27FC236}">
                <a16:creationId xmlns:a16="http://schemas.microsoft.com/office/drawing/2014/main" id="{C06BFD8F-DF15-42B4-A709-A1A5FD38D631}"/>
              </a:ext>
            </a:extLst>
          </p:cNvPr>
          <p:cNvSpPr txBox="1"/>
          <p:nvPr/>
        </p:nvSpPr>
        <p:spPr>
          <a:xfrm>
            <a:off x="1170279" y="4557712"/>
            <a:ext cx="11157412" cy="369332"/>
          </a:xfrm>
          <a:prstGeom prst="rect">
            <a:avLst/>
          </a:prstGeom>
          <a:noFill/>
        </p:spPr>
        <p:txBody>
          <a:bodyPr wrap="square" rtlCol="0">
            <a:spAutoFit/>
          </a:bodyPr>
          <a:lstStyle/>
          <a:p>
            <a:r>
              <a:rPr lang="en-US" altLang="ko-KR" dirty="0">
                <a:highlight>
                  <a:srgbClr val="FFFF00"/>
                </a:highlight>
              </a:rPr>
              <a:t> (Table </a:t>
            </a:r>
            <a:r>
              <a:rPr lang="ko-KR" altLang="en-US" dirty="0">
                <a:highlight>
                  <a:srgbClr val="FFFF00"/>
                </a:highlight>
              </a:rPr>
              <a:t>폴더 </a:t>
            </a:r>
            <a:r>
              <a:rPr lang="en-US" altLang="ko-KR" dirty="0">
                <a:highlight>
                  <a:srgbClr val="FFFF00"/>
                </a:highlight>
              </a:rPr>
              <a:t>-&gt; NI</a:t>
            </a:r>
            <a:r>
              <a:rPr lang="ko-KR" altLang="en-US" dirty="0">
                <a:highlight>
                  <a:srgbClr val="FFFF00"/>
                </a:highlight>
              </a:rPr>
              <a:t> </a:t>
            </a:r>
            <a:r>
              <a:rPr lang="en-US" altLang="ko-KR" dirty="0">
                <a:highlight>
                  <a:srgbClr val="FFFF00"/>
                </a:highlight>
              </a:rPr>
              <a:t>HW Spec table -&gt; </a:t>
            </a:r>
            <a:r>
              <a:rPr lang="en-US" altLang="ko-KR" dirty="0" err="1">
                <a:highlight>
                  <a:srgbClr val="FFFF00"/>
                </a:highlight>
              </a:rPr>
              <a:t>VirtualBench</a:t>
            </a:r>
            <a:r>
              <a:rPr lang="en-US" altLang="ko-KR" dirty="0">
                <a:highlight>
                  <a:srgbClr val="FFFF00"/>
                </a:highlight>
              </a:rPr>
              <a:t> </a:t>
            </a:r>
            <a:r>
              <a:rPr lang="ko-KR" altLang="en-US" dirty="0">
                <a:highlight>
                  <a:srgbClr val="FFFF00"/>
                </a:highlight>
              </a:rPr>
              <a:t>탭 위 테이블 대체</a:t>
            </a:r>
            <a:r>
              <a:rPr lang="en-US" altLang="ko-KR" dirty="0">
                <a:highlight>
                  <a:srgbClr val="FFFF00"/>
                </a:highlight>
              </a:rPr>
              <a:t> ( </a:t>
            </a:r>
            <a:r>
              <a:rPr lang="ko-KR" altLang="en-US" dirty="0">
                <a:highlight>
                  <a:srgbClr val="FFFF00"/>
                </a:highlight>
              </a:rPr>
              <a:t>모델 명 위에 이미지들 배치 요청 </a:t>
            </a:r>
            <a:r>
              <a:rPr lang="en-US" altLang="ko-KR" dirty="0">
                <a:highlight>
                  <a:srgbClr val="FFFF00"/>
                </a:highlight>
              </a:rPr>
              <a:t>)</a:t>
            </a:r>
            <a:endParaRPr lang="ko-KR" altLang="en-US" dirty="0">
              <a:highlight>
                <a:srgbClr val="FFFF00"/>
              </a:highlight>
            </a:endParaRPr>
          </a:p>
        </p:txBody>
      </p:sp>
    </p:spTree>
    <p:extLst>
      <p:ext uri="{BB962C8B-B14F-4D97-AF65-F5344CB8AC3E}">
        <p14:creationId xmlns:p14="http://schemas.microsoft.com/office/powerpoint/2010/main" val="3446592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a:stretch>
            <a:fillRect/>
          </a:stretch>
        </p:blipFill>
        <p:spPr>
          <a:xfrm>
            <a:off x="7973842" y="3592888"/>
            <a:ext cx="1905000" cy="1390650"/>
          </a:xfrm>
          <a:prstGeom prst="rect">
            <a:avLst/>
          </a:prstGeom>
        </p:spPr>
      </p:pic>
      <p:sp>
        <p:nvSpPr>
          <p:cNvPr id="2" name="제목 1"/>
          <p:cNvSpPr>
            <a:spLocks noGrp="1"/>
          </p:cNvSpPr>
          <p:nvPr>
            <p:ph type="title"/>
          </p:nvPr>
        </p:nvSpPr>
        <p:spPr>
          <a:xfrm>
            <a:off x="852994" y="1373584"/>
            <a:ext cx="3050219" cy="558153"/>
          </a:xfrm>
        </p:spPr>
        <p:txBody>
          <a:bodyPr>
            <a:noAutofit/>
          </a:bodyPr>
          <a:lstStyle/>
          <a:p>
            <a:r>
              <a:rPr lang="en-US" altLang="ko-KR" sz="3000" u="sng" dirty="0"/>
              <a:t>GPIB</a:t>
            </a:r>
            <a:endParaRPr lang="ko-KR" altLang="en-US" sz="3000" u="sng" dirty="0"/>
          </a:p>
        </p:txBody>
      </p:sp>
      <p:sp>
        <p:nvSpPr>
          <p:cNvPr id="7" name="TextBox 6"/>
          <p:cNvSpPr txBox="1"/>
          <p:nvPr/>
        </p:nvSpPr>
        <p:spPr>
          <a:xfrm>
            <a:off x="470788" y="207788"/>
            <a:ext cx="6754765" cy="646331"/>
          </a:xfrm>
          <a:prstGeom prst="rect">
            <a:avLst/>
          </a:prstGeom>
          <a:noFill/>
        </p:spPr>
        <p:txBody>
          <a:bodyPr wrap="square" rtlCol="0">
            <a:spAutoFit/>
          </a:bodyPr>
          <a:lstStyle/>
          <a:p>
            <a:r>
              <a:rPr lang="ko-KR" altLang="en-US" sz="3600" dirty="0"/>
              <a:t>인터페이스 카드 </a:t>
            </a:r>
            <a:r>
              <a:rPr lang="en-US" altLang="ko-KR" sz="3600" dirty="0"/>
              <a:t>( GPIB/ CAN )</a:t>
            </a:r>
            <a:endParaRPr lang="ko-KR" altLang="en-US" sz="3600" dirty="0"/>
          </a:p>
        </p:txBody>
      </p:sp>
      <p:sp>
        <p:nvSpPr>
          <p:cNvPr id="4" name="TextBox 3"/>
          <p:cNvSpPr txBox="1"/>
          <p:nvPr/>
        </p:nvSpPr>
        <p:spPr>
          <a:xfrm>
            <a:off x="788895" y="2209155"/>
            <a:ext cx="7553671" cy="923330"/>
          </a:xfrm>
          <a:prstGeom prst="rect">
            <a:avLst/>
          </a:prstGeom>
          <a:noFill/>
        </p:spPr>
        <p:txBody>
          <a:bodyPr wrap="none" rtlCol="0">
            <a:spAutoFit/>
          </a:bodyPr>
          <a:lstStyle/>
          <a:p>
            <a:pPr marL="285750" indent="-285750">
              <a:buFont typeface="Arial" panose="020B0604020202020204" pitchFamily="34" charset="0"/>
              <a:buChar char="•"/>
            </a:pPr>
            <a:r>
              <a:rPr lang="en-US" altLang="ko-KR" dirty="0"/>
              <a:t>Plug In type : </a:t>
            </a:r>
            <a:r>
              <a:rPr lang="ko-KR" altLang="en-US" dirty="0"/>
              <a:t>사용자 컴퓨터의 </a:t>
            </a:r>
            <a:r>
              <a:rPr lang="en-US" altLang="ko-KR" dirty="0"/>
              <a:t>slot(BUS)</a:t>
            </a:r>
            <a:r>
              <a:rPr lang="ko-KR" altLang="en-US" dirty="0"/>
              <a:t>에 직접 체결하는 방식으로</a:t>
            </a:r>
            <a:endParaRPr lang="en-US" altLang="ko-KR" dirty="0"/>
          </a:p>
          <a:p>
            <a:r>
              <a:rPr lang="en-US" altLang="ko-KR" dirty="0"/>
              <a:t>                     </a:t>
            </a:r>
            <a:r>
              <a:rPr lang="ko-KR" altLang="en-US" dirty="0"/>
              <a:t> 가장 전통적으로 많이 사용하는 방식으로 </a:t>
            </a:r>
            <a:r>
              <a:rPr lang="en-US" altLang="ko-KR" dirty="0"/>
              <a:t>PCI-GPIB</a:t>
            </a:r>
            <a:r>
              <a:rPr lang="ko-KR" altLang="en-US" dirty="0"/>
              <a:t>를 </a:t>
            </a:r>
            <a:endParaRPr lang="en-US" altLang="ko-KR" dirty="0"/>
          </a:p>
          <a:p>
            <a:r>
              <a:rPr lang="en-US" altLang="ko-KR" dirty="0"/>
              <a:t>                      </a:t>
            </a:r>
            <a:r>
              <a:rPr lang="ko-KR" altLang="en-US" dirty="0"/>
              <a:t>비롯해</a:t>
            </a:r>
            <a:r>
              <a:rPr lang="en-US" altLang="ko-KR" dirty="0"/>
              <a:t>, </a:t>
            </a:r>
            <a:r>
              <a:rPr lang="en-US" altLang="ko-KR" dirty="0" err="1"/>
              <a:t>PCIe</a:t>
            </a:r>
            <a:r>
              <a:rPr lang="en-US" altLang="ko-KR" dirty="0"/>
              <a:t> , PXI </a:t>
            </a:r>
            <a:r>
              <a:rPr lang="ko-KR" altLang="en-US" dirty="0"/>
              <a:t>등이 공급됩니다</a:t>
            </a:r>
            <a:r>
              <a:rPr lang="en-US" altLang="ko-KR" dirty="0"/>
              <a:t>.</a:t>
            </a:r>
            <a:endParaRPr lang="ko-KR" altLang="en-US" dirty="0"/>
          </a:p>
        </p:txBody>
      </p:sp>
      <p:pic>
        <p:nvPicPr>
          <p:cNvPr id="9" name="그림 8"/>
          <p:cNvPicPr>
            <a:picLocks noChangeAspect="1"/>
          </p:cNvPicPr>
          <p:nvPr/>
        </p:nvPicPr>
        <p:blipFill>
          <a:blip r:embed="rId3"/>
          <a:stretch>
            <a:fillRect/>
          </a:stretch>
        </p:blipFill>
        <p:spPr>
          <a:xfrm>
            <a:off x="9661713" y="1910497"/>
            <a:ext cx="1905000" cy="1390650"/>
          </a:xfrm>
          <a:prstGeom prst="rect">
            <a:avLst/>
          </a:prstGeom>
        </p:spPr>
      </p:pic>
      <p:pic>
        <p:nvPicPr>
          <p:cNvPr id="8" name="그림 7"/>
          <p:cNvPicPr>
            <a:picLocks noChangeAspect="1"/>
          </p:cNvPicPr>
          <p:nvPr/>
        </p:nvPicPr>
        <p:blipFill>
          <a:blip r:embed="rId4"/>
          <a:stretch>
            <a:fillRect/>
          </a:stretch>
        </p:blipFill>
        <p:spPr>
          <a:xfrm>
            <a:off x="8225974" y="1583920"/>
            <a:ext cx="1905000" cy="1390650"/>
          </a:xfrm>
          <a:prstGeom prst="rect">
            <a:avLst/>
          </a:prstGeom>
        </p:spPr>
      </p:pic>
      <p:sp>
        <p:nvSpPr>
          <p:cNvPr id="12" name="TextBox 11"/>
          <p:cNvSpPr txBox="1"/>
          <p:nvPr/>
        </p:nvSpPr>
        <p:spPr>
          <a:xfrm>
            <a:off x="852994" y="3852880"/>
            <a:ext cx="7735195" cy="1200329"/>
          </a:xfrm>
          <a:prstGeom prst="rect">
            <a:avLst/>
          </a:prstGeom>
          <a:noFill/>
        </p:spPr>
        <p:txBody>
          <a:bodyPr wrap="square" rtlCol="0">
            <a:spAutoFit/>
          </a:bodyPr>
          <a:lstStyle/>
          <a:p>
            <a:pPr marL="285750" indent="-285750">
              <a:buFont typeface="Arial" panose="020B0604020202020204" pitchFamily="34" charset="0"/>
              <a:buChar char="•"/>
            </a:pPr>
            <a:r>
              <a:rPr lang="ko-KR" altLang="en-US" dirty="0"/>
              <a:t>외장형 </a:t>
            </a:r>
            <a:r>
              <a:rPr lang="en-US" altLang="ko-KR" dirty="0"/>
              <a:t>GPIB : </a:t>
            </a:r>
            <a:r>
              <a:rPr lang="ko-KR" altLang="en-US" dirty="0"/>
              <a:t>최근 편리성으로 가장 많은 사용자들이 사용하는   </a:t>
            </a:r>
            <a:endParaRPr lang="en-US" altLang="ko-KR" dirty="0"/>
          </a:p>
          <a:p>
            <a:r>
              <a:rPr lang="en-US" altLang="ko-KR" dirty="0"/>
              <a:t>                      USB-GPIB-HS</a:t>
            </a:r>
            <a:r>
              <a:rPr lang="ko-KR" altLang="en-US" dirty="0"/>
              <a:t>를 비롯해 </a:t>
            </a:r>
            <a:r>
              <a:rPr lang="en-US" altLang="ko-KR" dirty="0"/>
              <a:t>GPIB</a:t>
            </a:r>
            <a:r>
              <a:rPr lang="ko-KR" altLang="en-US" dirty="0"/>
              <a:t>통신을 시리얼 혹은 </a:t>
            </a:r>
            <a:endParaRPr lang="en-US" altLang="ko-KR" dirty="0"/>
          </a:p>
          <a:p>
            <a:r>
              <a:rPr lang="en-US" altLang="ko-KR" dirty="0"/>
              <a:t>                      Ethernet</a:t>
            </a:r>
            <a:r>
              <a:rPr lang="ko-KR" altLang="en-US" dirty="0"/>
              <a:t> 통신으로 변경하는 </a:t>
            </a:r>
            <a:r>
              <a:rPr lang="en-US" altLang="ko-KR" dirty="0"/>
              <a:t>converter</a:t>
            </a:r>
            <a:r>
              <a:rPr lang="ko-KR" altLang="en-US" dirty="0"/>
              <a:t>등이 공급됩니다</a:t>
            </a:r>
            <a:r>
              <a:rPr lang="en-US" altLang="ko-KR" dirty="0"/>
              <a:t>.</a:t>
            </a:r>
          </a:p>
          <a:p>
            <a:r>
              <a:rPr lang="en-US" altLang="ko-KR" dirty="0"/>
              <a:t>                    </a:t>
            </a:r>
            <a:endParaRPr lang="ko-KR" altLang="en-US" dirty="0"/>
          </a:p>
        </p:txBody>
      </p:sp>
      <p:pic>
        <p:nvPicPr>
          <p:cNvPr id="13" name="그림 12"/>
          <p:cNvPicPr>
            <a:picLocks noChangeAspect="1"/>
          </p:cNvPicPr>
          <p:nvPr/>
        </p:nvPicPr>
        <p:blipFill>
          <a:blip r:embed="rId5"/>
          <a:stretch>
            <a:fillRect/>
          </a:stretch>
        </p:blipFill>
        <p:spPr>
          <a:xfrm>
            <a:off x="9428629" y="3627724"/>
            <a:ext cx="1905000" cy="1390650"/>
          </a:xfrm>
          <a:prstGeom prst="rect">
            <a:avLst/>
          </a:prstGeom>
        </p:spPr>
      </p:pic>
    </p:spTree>
    <p:extLst>
      <p:ext uri="{BB962C8B-B14F-4D97-AF65-F5344CB8AC3E}">
        <p14:creationId xmlns:p14="http://schemas.microsoft.com/office/powerpoint/2010/main" val="3890385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52994" y="1373584"/>
            <a:ext cx="3050219" cy="558153"/>
          </a:xfrm>
        </p:spPr>
        <p:txBody>
          <a:bodyPr>
            <a:noAutofit/>
          </a:bodyPr>
          <a:lstStyle/>
          <a:p>
            <a:r>
              <a:rPr lang="en-US" altLang="ko-KR" sz="3000" u="sng" dirty="0"/>
              <a:t>CAN</a:t>
            </a:r>
            <a:endParaRPr lang="ko-KR" altLang="en-US" sz="3000" u="sng" dirty="0"/>
          </a:p>
        </p:txBody>
      </p:sp>
      <p:sp>
        <p:nvSpPr>
          <p:cNvPr id="4" name="TextBox 3"/>
          <p:cNvSpPr txBox="1"/>
          <p:nvPr/>
        </p:nvSpPr>
        <p:spPr>
          <a:xfrm>
            <a:off x="788895" y="2209155"/>
            <a:ext cx="7404491" cy="1200329"/>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PCI-CAN : </a:t>
            </a:r>
            <a:r>
              <a:rPr lang="ko-KR" altLang="en-US" dirty="0"/>
              <a:t>가장 일반적으로 고성능 고안정성을 위해 사용하며</a:t>
            </a:r>
            <a:r>
              <a:rPr lang="en-US" altLang="ko-KR" dirty="0"/>
              <a:t>,</a:t>
            </a:r>
          </a:p>
          <a:p>
            <a:r>
              <a:rPr lang="en-US" altLang="ko-KR" dirty="0"/>
              <a:t>                 </a:t>
            </a:r>
            <a:r>
              <a:rPr lang="ko-KR" altLang="en-US" dirty="0"/>
              <a:t>고속 </a:t>
            </a:r>
            <a:r>
              <a:rPr lang="en-US" altLang="ko-KR" dirty="0"/>
              <a:t>/ </a:t>
            </a:r>
            <a:r>
              <a:rPr lang="ko-KR" altLang="en-US" dirty="0"/>
              <a:t>저속 </a:t>
            </a:r>
            <a:r>
              <a:rPr lang="en-US" altLang="ko-KR" dirty="0"/>
              <a:t>/ </a:t>
            </a:r>
            <a:r>
              <a:rPr lang="ko-KR" altLang="en-US" dirty="0" err="1"/>
              <a:t>고저속</a:t>
            </a:r>
            <a:r>
              <a:rPr lang="ko-KR" altLang="en-US" dirty="0"/>
              <a:t> 겸용 세 모드에 대하여 각각</a:t>
            </a:r>
            <a:endParaRPr lang="en-US" altLang="ko-KR" dirty="0"/>
          </a:p>
          <a:p>
            <a:r>
              <a:rPr lang="en-US" altLang="ko-KR" dirty="0"/>
              <a:t>                </a:t>
            </a:r>
            <a:r>
              <a:rPr lang="ko-KR" altLang="en-US" dirty="0"/>
              <a:t> </a:t>
            </a:r>
            <a:r>
              <a:rPr lang="en-US" altLang="ko-KR" dirty="0"/>
              <a:t>1ch</a:t>
            </a:r>
            <a:r>
              <a:rPr lang="ko-KR" altLang="en-US" dirty="0"/>
              <a:t>과 </a:t>
            </a:r>
            <a:r>
              <a:rPr lang="en-US" altLang="ko-KR" dirty="0"/>
              <a:t>2ch</a:t>
            </a:r>
            <a:r>
              <a:rPr lang="ko-KR" altLang="en-US" dirty="0"/>
              <a:t>를 제공</a:t>
            </a:r>
            <a:r>
              <a:rPr lang="en-US" altLang="ko-KR" dirty="0"/>
              <a:t>. NI-XNET</a:t>
            </a:r>
            <a:r>
              <a:rPr lang="ko-KR" altLang="en-US" dirty="0"/>
              <a:t>의 지원으로 </a:t>
            </a:r>
            <a:r>
              <a:rPr lang="en-US" altLang="ko-KR" dirty="0"/>
              <a:t>CPU</a:t>
            </a:r>
            <a:r>
              <a:rPr lang="ko-KR" altLang="en-US" dirty="0"/>
              <a:t>의 인터럽트</a:t>
            </a:r>
            <a:r>
              <a:rPr lang="en-US" altLang="ko-KR" dirty="0"/>
              <a:t>	      </a:t>
            </a:r>
            <a:r>
              <a:rPr lang="ko-KR" altLang="en-US" dirty="0"/>
              <a:t>없이 프레임 및 신호 전달이 가능</a:t>
            </a:r>
            <a:endParaRPr lang="en-US" altLang="ko-KR" dirty="0"/>
          </a:p>
        </p:txBody>
      </p:sp>
      <p:sp>
        <p:nvSpPr>
          <p:cNvPr id="12" name="TextBox 11"/>
          <p:cNvSpPr txBox="1"/>
          <p:nvPr/>
        </p:nvSpPr>
        <p:spPr>
          <a:xfrm>
            <a:off x="852995" y="3459769"/>
            <a:ext cx="7501756" cy="923330"/>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USB-CAN : </a:t>
            </a:r>
            <a:r>
              <a:rPr lang="ko-KR" altLang="en-US" dirty="0"/>
              <a:t>고속 </a:t>
            </a:r>
            <a:r>
              <a:rPr lang="en-US" altLang="ko-KR" dirty="0"/>
              <a:t>/ </a:t>
            </a:r>
            <a:r>
              <a:rPr lang="ko-KR" altLang="en-US" dirty="0"/>
              <a:t>저속 두가지 모드에 대하여 </a:t>
            </a:r>
            <a:r>
              <a:rPr lang="en-US" altLang="ko-KR" dirty="0"/>
              <a:t>1ch</a:t>
            </a:r>
            <a:r>
              <a:rPr lang="ko-KR" altLang="en-US" dirty="0"/>
              <a:t>과 </a:t>
            </a:r>
            <a:r>
              <a:rPr lang="en-US" altLang="ko-KR" dirty="0"/>
              <a:t>2ch</a:t>
            </a:r>
            <a:r>
              <a:rPr lang="ko-KR" altLang="en-US" dirty="0"/>
              <a:t>용 </a:t>
            </a:r>
            <a:r>
              <a:rPr lang="en-US" altLang="ko-KR" dirty="0"/>
              <a:t>USB 		       CAN </a:t>
            </a:r>
            <a:r>
              <a:rPr lang="ko-KR" altLang="en-US" dirty="0"/>
              <a:t>인터페이스는 </a:t>
            </a:r>
            <a:r>
              <a:rPr lang="en-US" altLang="ko-KR" dirty="0"/>
              <a:t>CAN </a:t>
            </a:r>
            <a:r>
              <a:rPr lang="ko-KR" altLang="en-US" dirty="0"/>
              <a:t>네트워크와 장비를 모니터링하</a:t>
            </a:r>
            <a:r>
              <a:rPr lang="en-US" altLang="ko-KR" dirty="0"/>
              <a:t>		       </a:t>
            </a:r>
            <a:r>
              <a:rPr lang="ko-KR" altLang="en-US" dirty="0"/>
              <a:t>고 테스트 할 수 있는 통신 기능을 제공</a:t>
            </a:r>
            <a:endParaRPr lang="en-US" altLang="ko-KR" dirty="0"/>
          </a:p>
        </p:txBody>
      </p:sp>
      <p:pic>
        <p:nvPicPr>
          <p:cNvPr id="3" name="그림 2"/>
          <p:cNvPicPr>
            <a:picLocks noChangeAspect="1"/>
          </p:cNvPicPr>
          <p:nvPr/>
        </p:nvPicPr>
        <p:blipFill>
          <a:blip r:embed="rId2"/>
          <a:stretch>
            <a:fillRect/>
          </a:stretch>
        </p:blipFill>
        <p:spPr>
          <a:xfrm>
            <a:off x="8554571" y="3179037"/>
            <a:ext cx="1905000" cy="1390650"/>
          </a:xfrm>
          <a:prstGeom prst="rect">
            <a:avLst/>
          </a:prstGeom>
        </p:spPr>
      </p:pic>
      <p:pic>
        <p:nvPicPr>
          <p:cNvPr id="5" name="그림 4"/>
          <p:cNvPicPr>
            <a:picLocks noChangeAspect="1"/>
          </p:cNvPicPr>
          <p:nvPr/>
        </p:nvPicPr>
        <p:blipFill>
          <a:blip r:embed="rId3"/>
          <a:stretch>
            <a:fillRect/>
          </a:stretch>
        </p:blipFill>
        <p:spPr>
          <a:xfrm>
            <a:off x="8505265" y="1882202"/>
            <a:ext cx="1905000" cy="1390650"/>
          </a:xfrm>
          <a:prstGeom prst="rect">
            <a:avLst/>
          </a:prstGeom>
        </p:spPr>
      </p:pic>
      <p:sp>
        <p:nvSpPr>
          <p:cNvPr id="14" name="TextBox 13"/>
          <p:cNvSpPr txBox="1"/>
          <p:nvPr/>
        </p:nvSpPr>
        <p:spPr>
          <a:xfrm>
            <a:off x="850752" y="4487521"/>
            <a:ext cx="7735195" cy="923330"/>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CAN in platform : </a:t>
            </a:r>
            <a:r>
              <a:rPr lang="en-US" altLang="ko-KR" dirty="0" err="1"/>
              <a:t>cRIO</a:t>
            </a:r>
            <a:r>
              <a:rPr lang="ko-KR" altLang="en-US" dirty="0"/>
              <a:t>와 </a:t>
            </a:r>
            <a:r>
              <a:rPr lang="en-US" altLang="ko-KR" dirty="0" err="1"/>
              <a:t>cDAQ</a:t>
            </a:r>
            <a:r>
              <a:rPr lang="en-US" altLang="ko-KR" dirty="0"/>
              <a:t> </a:t>
            </a:r>
            <a:r>
              <a:rPr lang="ko-KR" altLang="en-US" dirty="0"/>
              <a:t>시스템에서 </a:t>
            </a:r>
            <a:r>
              <a:rPr lang="en-US" altLang="ko-KR" dirty="0"/>
              <a:t>CAN</a:t>
            </a:r>
            <a:r>
              <a:rPr lang="ko-KR" altLang="en-US" dirty="0"/>
              <a:t>을 연결하여 통신하</a:t>
            </a:r>
            <a:r>
              <a:rPr lang="en-US" altLang="ko-KR" dirty="0"/>
              <a:t>		    </a:t>
            </a:r>
            <a:r>
              <a:rPr lang="ko-KR" altLang="en-US" dirty="0"/>
              <a:t>도록 지원 가능한 </a:t>
            </a:r>
            <a:r>
              <a:rPr lang="ko-KR" altLang="en-US" dirty="0" err="1"/>
              <a:t>모델로써</a:t>
            </a:r>
            <a:r>
              <a:rPr lang="en-US" altLang="ko-KR" dirty="0"/>
              <a:t> HILS</a:t>
            </a:r>
            <a:r>
              <a:rPr lang="ko-KR" altLang="en-US" dirty="0"/>
              <a:t>와 같이 종합적인 </a:t>
            </a:r>
            <a:endParaRPr lang="en-US" altLang="ko-KR" dirty="0"/>
          </a:p>
          <a:p>
            <a:r>
              <a:rPr lang="en-US" altLang="ko-KR" dirty="0"/>
              <a:t>		    </a:t>
            </a:r>
            <a:r>
              <a:rPr lang="ko-KR" altLang="en-US" dirty="0"/>
              <a:t>시스템 구현하는 어플리케이션에 적합</a:t>
            </a:r>
          </a:p>
        </p:txBody>
      </p:sp>
      <p:pic>
        <p:nvPicPr>
          <p:cNvPr id="6" name="그림 5"/>
          <p:cNvPicPr>
            <a:picLocks noChangeAspect="1"/>
          </p:cNvPicPr>
          <p:nvPr/>
        </p:nvPicPr>
        <p:blipFill>
          <a:blip r:embed="rId4"/>
          <a:stretch>
            <a:fillRect/>
          </a:stretch>
        </p:blipFill>
        <p:spPr>
          <a:xfrm>
            <a:off x="8564784" y="4272261"/>
            <a:ext cx="2003612" cy="1457628"/>
          </a:xfrm>
          <a:prstGeom prst="rect">
            <a:avLst/>
          </a:prstGeom>
        </p:spPr>
      </p:pic>
      <p:sp>
        <p:nvSpPr>
          <p:cNvPr id="15" name="직사각형 14"/>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2962E584-62A6-455A-9AFB-C5570D510444}"/>
              </a:ext>
            </a:extLst>
          </p:cNvPr>
          <p:cNvSpPr txBox="1"/>
          <p:nvPr/>
        </p:nvSpPr>
        <p:spPr>
          <a:xfrm>
            <a:off x="399026" y="5729889"/>
            <a:ext cx="11157412" cy="369332"/>
          </a:xfrm>
          <a:prstGeom prst="rect">
            <a:avLst/>
          </a:prstGeom>
          <a:noFill/>
        </p:spPr>
        <p:txBody>
          <a:bodyPr wrap="square" rtlCol="0">
            <a:spAutoFit/>
          </a:bodyPr>
          <a:lstStyle/>
          <a:p>
            <a:r>
              <a:rPr lang="en-US" altLang="ko-KR" dirty="0">
                <a:highlight>
                  <a:srgbClr val="FFFF00"/>
                </a:highlight>
              </a:rPr>
              <a:t> (Table </a:t>
            </a:r>
            <a:r>
              <a:rPr lang="ko-KR" altLang="en-US" dirty="0">
                <a:highlight>
                  <a:srgbClr val="FFFF00"/>
                </a:highlight>
              </a:rPr>
              <a:t>폴더 </a:t>
            </a:r>
            <a:r>
              <a:rPr lang="en-US" altLang="ko-KR" dirty="0">
                <a:highlight>
                  <a:srgbClr val="FFFF00"/>
                </a:highlight>
              </a:rPr>
              <a:t>-&gt; NI</a:t>
            </a:r>
            <a:r>
              <a:rPr lang="ko-KR" altLang="en-US" dirty="0">
                <a:highlight>
                  <a:srgbClr val="FFFF00"/>
                </a:highlight>
              </a:rPr>
              <a:t> </a:t>
            </a:r>
            <a:r>
              <a:rPr lang="en-US" altLang="ko-KR" dirty="0">
                <a:highlight>
                  <a:srgbClr val="FFFF00"/>
                </a:highlight>
              </a:rPr>
              <a:t>HW Spec table -&gt; CAN_LIN Interface </a:t>
            </a:r>
            <a:r>
              <a:rPr lang="ko-KR" altLang="en-US" dirty="0">
                <a:highlight>
                  <a:srgbClr val="FFFF00"/>
                </a:highlight>
              </a:rPr>
              <a:t>탭 삽입</a:t>
            </a:r>
          </a:p>
        </p:txBody>
      </p:sp>
      <p:pic>
        <p:nvPicPr>
          <p:cNvPr id="7" name="그림 6">
            <a:extLst>
              <a:ext uri="{FF2B5EF4-FFF2-40B4-BE49-F238E27FC236}">
                <a16:creationId xmlns:a16="http://schemas.microsoft.com/office/drawing/2014/main" id="{FD9DA022-4E3C-4ACD-8260-47A92DCBD407}"/>
              </a:ext>
            </a:extLst>
          </p:cNvPr>
          <p:cNvPicPr>
            <a:picLocks noChangeAspect="1"/>
          </p:cNvPicPr>
          <p:nvPr/>
        </p:nvPicPr>
        <p:blipFill>
          <a:blip r:embed="rId5"/>
          <a:stretch>
            <a:fillRect/>
          </a:stretch>
        </p:blipFill>
        <p:spPr>
          <a:xfrm>
            <a:off x="12730139" y="-758779"/>
            <a:ext cx="5786673" cy="6858000"/>
          </a:xfrm>
          <a:prstGeom prst="rect">
            <a:avLst/>
          </a:prstGeom>
        </p:spPr>
      </p:pic>
    </p:spTree>
    <p:extLst>
      <p:ext uri="{BB962C8B-B14F-4D97-AF65-F5344CB8AC3E}">
        <p14:creationId xmlns:p14="http://schemas.microsoft.com/office/powerpoint/2010/main" val="1324834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5600" cy="558153"/>
          </a:xfrm>
        </p:spPr>
        <p:txBody>
          <a:bodyPr>
            <a:normAutofit fontScale="90000"/>
          </a:bodyPr>
          <a:lstStyle/>
          <a:p>
            <a:r>
              <a:rPr lang="ko-KR" altLang="en-US" dirty="0" err="1"/>
              <a:t>파워써플라이</a:t>
            </a:r>
            <a:endParaRPr lang="ko-KR" altLang="en-US" dirty="0"/>
          </a:p>
        </p:txBody>
      </p:sp>
      <p:sp>
        <p:nvSpPr>
          <p:cNvPr id="4" name="TextBox 3"/>
          <p:cNvSpPr txBox="1"/>
          <p:nvPr/>
        </p:nvSpPr>
        <p:spPr>
          <a:xfrm>
            <a:off x="760250" y="1090115"/>
            <a:ext cx="11043824" cy="2585323"/>
          </a:xfrm>
          <a:prstGeom prst="rect">
            <a:avLst/>
          </a:prstGeom>
          <a:noFill/>
        </p:spPr>
        <p:txBody>
          <a:bodyPr wrap="square" rtlCol="0">
            <a:spAutoFit/>
          </a:bodyPr>
          <a:lstStyle/>
          <a:p>
            <a:r>
              <a:rPr lang="en-US" altLang="ko-KR" dirty="0"/>
              <a:t>ODA Programmable Power Supply</a:t>
            </a:r>
            <a:r>
              <a:rPr lang="ko-KR" altLang="en-US" dirty="0"/>
              <a:t>는 전통적인 </a:t>
            </a:r>
            <a:r>
              <a:rPr lang="en-US" altLang="ko-KR" dirty="0"/>
              <a:t>Linear</a:t>
            </a:r>
            <a:r>
              <a:rPr lang="ko-KR" altLang="en-US" dirty="0"/>
              <a:t>방식의 </a:t>
            </a:r>
            <a:r>
              <a:rPr lang="en-US" altLang="ko-KR" dirty="0"/>
              <a:t>Power Supply</a:t>
            </a:r>
            <a:r>
              <a:rPr lang="ko-KR" altLang="en-US" dirty="0"/>
              <a:t>에 이어 </a:t>
            </a:r>
            <a:endParaRPr lang="en-US" altLang="ko-KR" dirty="0"/>
          </a:p>
          <a:p>
            <a:r>
              <a:rPr lang="en-US" altLang="ko-KR" dirty="0"/>
              <a:t>SMPS(Switching Mode Power Supply) </a:t>
            </a:r>
            <a:r>
              <a:rPr lang="ko-KR" altLang="en-US" dirty="0"/>
              <a:t>또한 성능적 신뢰를 기반으로 엔지니어들의 호평을 받고 있습니다</a:t>
            </a:r>
            <a:r>
              <a:rPr lang="en-US" altLang="ko-KR" dirty="0"/>
              <a:t>.</a:t>
            </a:r>
          </a:p>
          <a:p>
            <a:endParaRPr lang="en-US" altLang="ko-KR" dirty="0"/>
          </a:p>
          <a:p>
            <a:r>
              <a:rPr lang="ko-KR" altLang="en-US" dirty="0"/>
              <a:t>전자로드</a:t>
            </a:r>
            <a:r>
              <a:rPr lang="en-US" altLang="ko-KR" dirty="0"/>
              <a:t>( Electronic Load )</a:t>
            </a:r>
            <a:r>
              <a:rPr lang="ko-KR" altLang="en-US" dirty="0"/>
              <a:t>는 고성능</a:t>
            </a:r>
            <a:r>
              <a:rPr lang="en-US" altLang="ko-KR" dirty="0"/>
              <a:t>, </a:t>
            </a:r>
            <a:r>
              <a:rPr lang="ko-KR" altLang="en-US" dirty="0"/>
              <a:t>고효율의 </a:t>
            </a:r>
            <a:r>
              <a:rPr lang="en-US" altLang="ko-KR" dirty="0"/>
              <a:t>Programable</a:t>
            </a:r>
            <a:r>
              <a:rPr lang="ko-KR" altLang="en-US" dirty="0"/>
              <a:t> 전자로드로써 </a:t>
            </a:r>
            <a:r>
              <a:rPr lang="en-US" altLang="ko-KR" dirty="0"/>
              <a:t>SCPI ( Standard Commands for Programmable Instruments ) </a:t>
            </a:r>
            <a:r>
              <a:rPr lang="ko-KR" altLang="en-US" dirty="0"/>
              <a:t>프로토콜에 준하는 </a:t>
            </a:r>
            <a:r>
              <a:rPr lang="en-US" altLang="ko-KR" dirty="0"/>
              <a:t>RS-232C, RS-485, USB</a:t>
            </a:r>
            <a:r>
              <a:rPr lang="ko-KR" altLang="en-US" dirty="0"/>
              <a:t>통신이 가능하며</a:t>
            </a:r>
            <a:r>
              <a:rPr lang="en-US" altLang="ko-KR" dirty="0"/>
              <a:t>, </a:t>
            </a:r>
            <a:r>
              <a:rPr lang="ko-KR" altLang="en-US" dirty="0"/>
              <a:t>사용용도에 따라 보급형과 고급형으로 제공합니다</a:t>
            </a:r>
            <a:r>
              <a:rPr lang="en-US" altLang="ko-KR" dirty="0"/>
              <a:t>.</a:t>
            </a:r>
          </a:p>
          <a:p>
            <a:endParaRPr lang="en-US" altLang="ko-KR" dirty="0"/>
          </a:p>
          <a:p>
            <a:r>
              <a:rPr lang="ko-KR" altLang="en-US" dirty="0" err="1"/>
              <a:t>포엔스는</a:t>
            </a:r>
            <a:r>
              <a:rPr lang="ko-KR" altLang="en-US" dirty="0"/>
              <a:t> </a:t>
            </a:r>
            <a:r>
              <a:rPr lang="en-US" altLang="ko-KR" dirty="0"/>
              <a:t>ODA</a:t>
            </a:r>
            <a:r>
              <a:rPr lang="ko-KR" altLang="en-US" dirty="0"/>
              <a:t>와의 협력관계를 통해 국내 파워 </a:t>
            </a:r>
            <a:r>
              <a:rPr lang="ko-KR" altLang="en-US" dirty="0" err="1"/>
              <a:t>써플라이</a:t>
            </a:r>
            <a:r>
              <a:rPr lang="ko-KR" altLang="en-US" dirty="0"/>
              <a:t> 시장의 독보적 성장을 보인 </a:t>
            </a:r>
            <a:r>
              <a:rPr lang="en-US" altLang="ko-KR" dirty="0"/>
              <a:t>ODA Power Supply</a:t>
            </a:r>
          </a:p>
          <a:p>
            <a:r>
              <a:rPr lang="ko-KR" altLang="en-US" dirty="0"/>
              <a:t>에 대한 다음과 같은 고객 </a:t>
            </a:r>
            <a:r>
              <a:rPr lang="en-US" altLang="ko-KR" dirty="0"/>
              <a:t>benefit</a:t>
            </a:r>
            <a:r>
              <a:rPr lang="ko-KR" altLang="en-US" dirty="0"/>
              <a:t>을 제공합니다</a:t>
            </a:r>
            <a:r>
              <a:rPr lang="en-US" altLang="ko-KR" dirty="0"/>
              <a:t>.</a:t>
            </a:r>
            <a:endParaRPr lang="ko-KR" altLang="en-US" dirty="0"/>
          </a:p>
        </p:txBody>
      </p:sp>
      <p:sp>
        <p:nvSpPr>
          <p:cNvPr id="33" name="TextBox 32">
            <a:extLst>
              <a:ext uri="{FF2B5EF4-FFF2-40B4-BE49-F238E27FC236}">
                <a16:creationId xmlns:a16="http://schemas.microsoft.com/office/drawing/2014/main" id="{3B44F580-DD84-4B16-B936-5E59DD524667}"/>
              </a:ext>
            </a:extLst>
          </p:cNvPr>
          <p:cNvSpPr txBox="1"/>
          <p:nvPr/>
        </p:nvSpPr>
        <p:spPr>
          <a:xfrm>
            <a:off x="12835739" y="1639981"/>
            <a:ext cx="11247024" cy="1754326"/>
          </a:xfrm>
          <a:prstGeom prst="rect">
            <a:avLst/>
          </a:prstGeom>
          <a:solidFill>
            <a:schemeClr val="bg1"/>
          </a:solidFill>
        </p:spPr>
        <p:txBody>
          <a:bodyPr wrap="square" rtlCol="0">
            <a:spAutoFit/>
          </a:bodyPr>
          <a:lstStyle/>
          <a:p>
            <a:r>
              <a:rPr lang="en-US" altLang="ko-KR" dirty="0"/>
              <a:t>ODA </a:t>
            </a:r>
            <a:r>
              <a:rPr lang="ko-KR" altLang="en-US" dirty="0"/>
              <a:t>전자로드</a:t>
            </a:r>
            <a:r>
              <a:rPr lang="en-US" altLang="ko-KR" dirty="0"/>
              <a:t>( Electronic Load )</a:t>
            </a:r>
            <a:r>
              <a:rPr lang="ko-KR" altLang="en-US" dirty="0"/>
              <a:t>는 고성능</a:t>
            </a:r>
            <a:r>
              <a:rPr lang="en-US" altLang="ko-KR" dirty="0"/>
              <a:t>, </a:t>
            </a:r>
            <a:r>
              <a:rPr lang="ko-KR" altLang="en-US" dirty="0"/>
              <a:t>고효율의 </a:t>
            </a:r>
            <a:r>
              <a:rPr lang="ko-KR" altLang="en-US" dirty="0" err="1"/>
              <a:t>프로그래머블</a:t>
            </a:r>
            <a:r>
              <a:rPr lang="ko-KR" altLang="en-US" dirty="0"/>
              <a:t> 전자로드로써 </a:t>
            </a:r>
            <a:r>
              <a:rPr lang="en-US" altLang="ko-KR" dirty="0"/>
              <a:t>SCPI ( Standard Commands for Programmable Instruments ) </a:t>
            </a:r>
            <a:r>
              <a:rPr lang="ko-KR" altLang="en-US" dirty="0"/>
              <a:t>프로토콜에 준하는 </a:t>
            </a:r>
            <a:r>
              <a:rPr lang="en-US" altLang="ko-KR" dirty="0"/>
              <a:t>RS-232C, RS-485, USB</a:t>
            </a:r>
            <a:r>
              <a:rPr lang="ko-KR" altLang="en-US" dirty="0"/>
              <a:t>통신이 가능하며</a:t>
            </a:r>
            <a:r>
              <a:rPr lang="en-US" altLang="ko-KR" dirty="0"/>
              <a:t>, </a:t>
            </a:r>
            <a:r>
              <a:rPr lang="ko-KR" altLang="en-US" dirty="0"/>
              <a:t>사용용도에 따라 보급형과 고급형으로 분류하고 있습니다</a:t>
            </a:r>
            <a:r>
              <a:rPr lang="en-US" altLang="ko-KR" dirty="0"/>
              <a:t>.</a:t>
            </a:r>
          </a:p>
          <a:p>
            <a:endParaRPr lang="en-US" altLang="ko-KR" dirty="0"/>
          </a:p>
          <a:p>
            <a:r>
              <a:rPr lang="ko-KR" altLang="en-US" dirty="0" err="1"/>
              <a:t>포엔스는</a:t>
            </a:r>
            <a:r>
              <a:rPr lang="ko-KR" altLang="en-US" dirty="0"/>
              <a:t> </a:t>
            </a:r>
            <a:r>
              <a:rPr lang="en-US" altLang="ko-KR" dirty="0"/>
              <a:t>ODA</a:t>
            </a:r>
            <a:r>
              <a:rPr lang="ko-KR" altLang="en-US" dirty="0"/>
              <a:t>와의 협력관계를 통해 국내 파워 </a:t>
            </a:r>
            <a:r>
              <a:rPr lang="ko-KR" altLang="en-US" dirty="0" err="1"/>
              <a:t>써플라이</a:t>
            </a:r>
            <a:r>
              <a:rPr lang="ko-KR" altLang="en-US" dirty="0"/>
              <a:t> 시장의 독보적 성장을 보인 </a:t>
            </a:r>
            <a:r>
              <a:rPr lang="en-US" altLang="ko-KR" dirty="0"/>
              <a:t>ODA Power Supply </a:t>
            </a:r>
            <a:r>
              <a:rPr lang="ko-KR" altLang="en-US" dirty="0"/>
              <a:t>및 전자로드에 대한 다음과 같은 고객 </a:t>
            </a:r>
            <a:r>
              <a:rPr lang="en-US" altLang="ko-KR" dirty="0"/>
              <a:t>benefit</a:t>
            </a:r>
            <a:r>
              <a:rPr lang="ko-KR" altLang="en-US" dirty="0"/>
              <a:t>을 제공합니다</a:t>
            </a:r>
            <a:r>
              <a:rPr lang="en-US" altLang="ko-KR" dirty="0"/>
              <a:t>.</a:t>
            </a:r>
            <a:endParaRPr lang="ko-KR" altLang="en-US" dirty="0"/>
          </a:p>
        </p:txBody>
      </p:sp>
      <p:sp>
        <p:nvSpPr>
          <p:cNvPr id="5" name="TextBox 4">
            <a:extLst>
              <a:ext uri="{FF2B5EF4-FFF2-40B4-BE49-F238E27FC236}">
                <a16:creationId xmlns:a16="http://schemas.microsoft.com/office/drawing/2014/main" id="{9A7ED8A1-9425-4663-AD13-6E829F2A8B14}"/>
              </a:ext>
            </a:extLst>
          </p:cNvPr>
          <p:cNvSpPr txBox="1"/>
          <p:nvPr/>
        </p:nvSpPr>
        <p:spPr>
          <a:xfrm>
            <a:off x="3968495" y="553946"/>
            <a:ext cx="5440913" cy="369332"/>
          </a:xfrm>
          <a:prstGeom prst="rect">
            <a:avLst/>
          </a:prstGeom>
          <a:noFill/>
        </p:spPr>
        <p:txBody>
          <a:bodyPr wrap="none" rtlCol="0">
            <a:spAutoFit/>
          </a:bodyPr>
          <a:lstStyle/>
          <a:p>
            <a:r>
              <a:rPr lang="ko-KR" altLang="en-US" dirty="0" err="1">
                <a:highlight>
                  <a:srgbClr val="FFFF00"/>
                </a:highlight>
              </a:rPr>
              <a:t>파워써플라이를</a:t>
            </a:r>
            <a:r>
              <a:rPr lang="ko-KR" altLang="en-US" dirty="0">
                <a:highlight>
                  <a:srgbClr val="FFFF00"/>
                </a:highlight>
              </a:rPr>
              <a:t> 클릭할 경우 이 페이지 디스플레이</a:t>
            </a:r>
          </a:p>
        </p:txBody>
      </p:sp>
    </p:spTree>
    <p:extLst>
      <p:ext uri="{BB962C8B-B14F-4D97-AF65-F5344CB8AC3E}">
        <p14:creationId xmlns:p14="http://schemas.microsoft.com/office/powerpoint/2010/main" val="3518786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www.ni.com/images/coreblock/col2/LV2012_Hero_Instant_Meas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6730" y="1732291"/>
            <a:ext cx="1674584" cy="12559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17341" y="1266529"/>
            <a:ext cx="1765227" cy="338554"/>
          </a:xfrm>
          <a:prstGeom prst="rect">
            <a:avLst/>
          </a:prstGeom>
          <a:noFill/>
        </p:spPr>
        <p:txBody>
          <a:bodyPr wrap="none" rtlCol="0">
            <a:spAutoFit/>
          </a:bodyPr>
          <a:lstStyle/>
          <a:p>
            <a:r>
              <a:rPr lang="ko-KR" altLang="en-US" sz="1600" b="1" dirty="0"/>
              <a:t>신속한 현장 지원</a:t>
            </a:r>
            <a:endParaRPr lang="ko-KR" altLang="en-US" sz="1600" dirty="0"/>
          </a:p>
        </p:txBody>
      </p:sp>
      <p:sp>
        <p:nvSpPr>
          <p:cNvPr id="10" name="TextBox 9"/>
          <p:cNvSpPr txBox="1"/>
          <p:nvPr/>
        </p:nvSpPr>
        <p:spPr>
          <a:xfrm>
            <a:off x="3520582" y="1269072"/>
            <a:ext cx="1970411" cy="338554"/>
          </a:xfrm>
          <a:prstGeom prst="rect">
            <a:avLst/>
          </a:prstGeom>
          <a:noFill/>
        </p:spPr>
        <p:txBody>
          <a:bodyPr wrap="none" rtlCol="0">
            <a:spAutoFit/>
          </a:bodyPr>
          <a:lstStyle/>
          <a:p>
            <a:r>
              <a:rPr lang="ko-KR" altLang="en-US" sz="1600" b="1" dirty="0"/>
              <a:t>다양한 제품 라인업</a:t>
            </a:r>
            <a:endParaRPr lang="ko-KR" altLang="en-US" sz="1600" dirty="0"/>
          </a:p>
        </p:txBody>
      </p:sp>
      <p:sp>
        <p:nvSpPr>
          <p:cNvPr id="11" name="TextBox 10"/>
          <p:cNvSpPr txBox="1"/>
          <p:nvPr/>
        </p:nvSpPr>
        <p:spPr>
          <a:xfrm>
            <a:off x="6359517" y="1266529"/>
            <a:ext cx="2175596" cy="338554"/>
          </a:xfrm>
          <a:prstGeom prst="rect">
            <a:avLst/>
          </a:prstGeom>
          <a:noFill/>
        </p:spPr>
        <p:txBody>
          <a:bodyPr wrap="none" rtlCol="0">
            <a:spAutoFit/>
          </a:bodyPr>
          <a:lstStyle/>
          <a:p>
            <a:r>
              <a:rPr lang="ko-KR" altLang="en-US" sz="1600" b="1" dirty="0"/>
              <a:t>컨트롤 프로그램 제공</a:t>
            </a:r>
            <a:endParaRPr lang="ko-KR" altLang="en-US" sz="1600" dirty="0"/>
          </a:p>
        </p:txBody>
      </p:sp>
      <p:sp>
        <p:nvSpPr>
          <p:cNvPr id="12" name="TextBox 11"/>
          <p:cNvSpPr txBox="1"/>
          <p:nvPr/>
        </p:nvSpPr>
        <p:spPr>
          <a:xfrm>
            <a:off x="8967942" y="1270400"/>
            <a:ext cx="2254848" cy="338554"/>
          </a:xfrm>
          <a:prstGeom prst="rect">
            <a:avLst/>
          </a:prstGeom>
          <a:noFill/>
        </p:spPr>
        <p:txBody>
          <a:bodyPr wrap="none" rtlCol="0">
            <a:spAutoFit/>
          </a:bodyPr>
          <a:lstStyle/>
          <a:p>
            <a:r>
              <a:rPr lang="en-US" altLang="ko-KR" sz="1600" b="1" dirty="0"/>
              <a:t>Customizing solution</a:t>
            </a:r>
            <a:endParaRPr lang="ko-KR" altLang="en-US" sz="1600" b="1" dirty="0"/>
          </a:p>
        </p:txBody>
      </p:sp>
      <p:sp>
        <p:nvSpPr>
          <p:cNvPr id="6" name="직사각형 5"/>
          <p:cNvSpPr/>
          <p:nvPr/>
        </p:nvSpPr>
        <p:spPr>
          <a:xfrm>
            <a:off x="863065" y="3339241"/>
            <a:ext cx="2370560" cy="584775"/>
          </a:xfrm>
          <a:prstGeom prst="rect">
            <a:avLst/>
          </a:prstGeom>
        </p:spPr>
        <p:txBody>
          <a:bodyPr wrap="square">
            <a:spAutoFit/>
          </a:bodyPr>
          <a:lstStyle/>
          <a:p>
            <a:r>
              <a:rPr lang="ko-KR" altLang="en-US" sz="1600" b="0" i="0" dirty="0">
                <a:effectLst/>
                <a:latin typeface="hmcL"/>
              </a:rPr>
              <a:t>사용상 문제 발생시 신속한 현장 대응</a:t>
            </a:r>
            <a:endParaRPr lang="ko-KR" altLang="en-US" sz="1600" dirty="0"/>
          </a:p>
        </p:txBody>
      </p:sp>
      <p:sp>
        <p:nvSpPr>
          <p:cNvPr id="7" name="직사각형 6"/>
          <p:cNvSpPr/>
          <p:nvPr/>
        </p:nvSpPr>
        <p:spPr>
          <a:xfrm>
            <a:off x="3619179" y="3339242"/>
            <a:ext cx="2287480" cy="584775"/>
          </a:xfrm>
          <a:prstGeom prst="rect">
            <a:avLst/>
          </a:prstGeom>
        </p:spPr>
        <p:txBody>
          <a:bodyPr wrap="square">
            <a:spAutoFit/>
          </a:bodyPr>
          <a:lstStyle/>
          <a:p>
            <a:r>
              <a:rPr lang="en-US" altLang="ko-KR" sz="1600" b="0" i="0" dirty="0">
                <a:solidFill>
                  <a:srgbClr val="333333"/>
                </a:solidFill>
                <a:effectLst/>
                <a:latin typeface="Arial" panose="020B0604020202020204" pitchFamily="34" charset="0"/>
              </a:rPr>
              <a:t>Over spec</a:t>
            </a:r>
            <a:r>
              <a:rPr lang="ko-KR" altLang="en-US" sz="1600" dirty="0">
                <a:solidFill>
                  <a:srgbClr val="333333"/>
                </a:solidFill>
                <a:latin typeface="Arial" panose="020B0604020202020204" pitchFamily="34" charset="0"/>
              </a:rPr>
              <a:t>으로 인한 </a:t>
            </a:r>
            <a:r>
              <a:rPr lang="ko-KR" altLang="en-US" sz="1600" dirty="0" err="1">
                <a:solidFill>
                  <a:srgbClr val="333333"/>
                </a:solidFill>
                <a:latin typeface="Arial" panose="020B0604020202020204" pitchFamily="34" charset="0"/>
              </a:rPr>
              <a:t>과비용</a:t>
            </a:r>
            <a:r>
              <a:rPr lang="ko-KR" altLang="en-US" sz="1600" dirty="0">
                <a:solidFill>
                  <a:srgbClr val="333333"/>
                </a:solidFill>
                <a:latin typeface="Arial" panose="020B0604020202020204" pitchFamily="34" charset="0"/>
              </a:rPr>
              <a:t> 지양</a:t>
            </a:r>
            <a:endParaRPr lang="ko-KR" altLang="en-US" sz="1600" dirty="0"/>
          </a:p>
        </p:txBody>
      </p:sp>
      <p:sp>
        <p:nvSpPr>
          <p:cNvPr id="8" name="직사각형 7"/>
          <p:cNvSpPr/>
          <p:nvPr/>
        </p:nvSpPr>
        <p:spPr>
          <a:xfrm>
            <a:off x="6283876" y="3378914"/>
            <a:ext cx="2477142" cy="830997"/>
          </a:xfrm>
          <a:prstGeom prst="rect">
            <a:avLst/>
          </a:prstGeom>
        </p:spPr>
        <p:txBody>
          <a:bodyPr wrap="square">
            <a:spAutoFit/>
          </a:bodyPr>
          <a:lstStyle/>
          <a:p>
            <a:r>
              <a:rPr lang="ko-KR" altLang="en-US" sz="1600" dirty="0">
                <a:solidFill>
                  <a:srgbClr val="333333"/>
                </a:solidFill>
                <a:latin typeface="Arial" panose="020B0604020202020204" pitchFamily="34" charset="0"/>
              </a:rPr>
              <a:t>초보자도 쉽게 사용할 수 있는 편리하고 빠른 </a:t>
            </a:r>
            <a:r>
              <a:rPr lang="ko-KR" altLang="en-US" sz="1600" b="0" i="0" dirty="0">
                <a:solidFill>
                  <a:srgbClr val="333333"/>
                </a:solidFill>
                <a:effectLst/>
                <a:latin typeface="Arial" panose="020B0604020202020204" pitchFamily="34" charset="0"/>
              </a:rPr>
              <a:t>데이터 시각화와 </a:t>
            </a:r>
            <a:r>
              <a:rPr lang="en-US" altLang="ko-KR" sz="1600" b="0" i="0" dirty="0">
                <a:solidFill>
                  <a:srgbClr val="333333"/>
                </a:solidFill>
                <a:effectLst/>
                <a:latin typeface="Arial" panose="020B0604020202020204" pitchFamily="34" charset="0"/>
              </a:rPr>
              <a:t>UI</a:t>
            </a:r>
            <a:r>
              <a:rPr lang="ko-KR" altLang="en-US" sz="1600" b="0" i="0" dirty="0">
                <a:solidFill>
                  <a:srgbClr val="333333"/>
                </a:solidFill>
                <a:effectLst/>
                <a:latin typeface="Arial" panose="020B0604020202020204" pitchFamily="34" charset="0"/>
              </a:rPr>
              <a:t>개발</a:t>
            </a:r>
            <a:endParaRPr lang="ko-KR" altLang="en-US" sz="1600" dirty="0"/>
          </a:p>
        </p:txBody>
      </p:sp>
      <p:sp>
        <p:nvSpPr>
          <p:cNvPr id="9" name="직사각형 8"/>
          <p:cNvSpPr/>
          <p:nvPr/>
        </p:nvSpPr>
        <p:spPr>
          <a:xfrm>
            <a:off x="9138235" y="3339241"/>
            <a:ext cx="2105828" cy="830997"/>
          </a:xfrm>
          <a:prstGeom prst="rect">
            <a:avLst/>
          </a:prstGeom>
        </p:spPr>
        <p:txBody>
          <a:bodyPr wrap="square">
            <a:spAutoFit/>
          </a:bodyPr>
          <a:lstStyle/>
          <a:p>
            <a:r>
              <a:rPr lang="ko-KR" altLang="en-US" sz="1600" dirty="0">
                <a:solidFill>
                  <a:srgbClr val="333333"/>
                </a:solidFill>
                <a:latin typeface="Arial" panose="020B0604020202020204" pitchFamily="34" charset="0"/>
              </a:rPr>
              <a:t>엔지니어 요구사항에 맞춤형 제품 개발 및 공급</a:t>
            </a:r>
            <a:r>
              <a:rPr lang="ko-KR" altLang="en-US" sz="1600" b="0" i="0" dirty="0">
                <a:solidFill>
                  <a:srgbClr val="333333"/>
                </a:solidFill>
                <a:effectLst/>
                <a:latin typeface="Arial" panose="020B0604020202020204" pitchFamily="34" charset="0"/>
              </a:rPr>
              <a:t> </a:t>
            </a:r>
            <a:endParaRPr lang="ko-KR" altLang="en-US" sz="1600" dirty="0"/>
          </a:p>
        </p:txBody>
      </p:sp>
      <p:grpSp>
        <p:nvGrpSpPr>
          <p:cNvPr id="18" name="그룹 17"/>
          <p:cNvGrpSpPr/>
          <p:nvPr/>
        </p:nvGrpSpPr>
        <p:grpSpPr>
          <a:xfrm>
            <a:off x="3795103" y="1682442"/>
            <a:ext cx="1799962" cy="1392870"/>
            <a:chOff x="1082606" y="3314140"/>
            <a:chExt cx="3853913" cy="1656431"/>
          </a:xfr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p:grpSpPr>
        <p:pic>
          <p:nvPicPr>
            <p:cNvPr id="19" name="Picture 4" descr="http://www.odacore.com/kor/images/pro_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704" y="3314140"/>
              <a:ext cx="1390650" cy="754322"/>
            </a:xfrm>
            <a:prstGeom prst="rect">
              <a:avLst/>
            </a:prstGeom>
            <a:grpFill/>
            <a:extLst/>
          </p:spPr>
        </p:pic>
        <p:pic>
          <p:nvPicPr>
            <p:cNvPr id="20" name="그림 19"/>
            <p:cNvPicPr>
              <a:picLocks noChangeAspect="1"/>
            </p:cNvPicPr>
            <p:nvPr/>
          </p:nvPicPr>
          <p:blipFill>
            <a:blip r:embed="rId4"/>
            <a:stretch>
              <a:fillRect/>
            </a:stretch>
          </p:blipFill>
          <p:spPr>
            <a:xfrm>
              <a:off x="2343143" y="3314140"/>
              <a:ext cx="1044420" cy="878541"/>
            </a:xfrm>
            <a:prstGeom prst="rect">
              <a:avLst/>
            </a:prstGeom>
            <a:grpFill/>
          </p:spPr>
        </p:pic>
        <p:pic>
          <p:nvPicPr>
            <p:cNvPr id="21" name="그림 20"/>
            <p:cNvPicPr>
              <a:picLocks noChangeAspect="1"/>
            </p:cNvPicPr>
            <p:nvPr/>
          </p:nvPicPr>
          <p:blipFill>
            <a:blip r:embed="rId5"/>
            <a:stretch>
              <a:fillRect/>
            </a:stretch>
          </p:blipFill>
          <p:spPr>
            <a:xfrm>
              <a:off x="4284016" y="4068462"/>
              <a:ext cx="652503" cy="862988"/>
            </a:xfrm>
            <a:prstGeom prst="rect">
              <a:avLst/>
            </a:prstGeom>
            <a:grpFill/>
          </p:spPr>
        </p:pic>
        <p:pic>
          <p:nvPicPr>
            <p:cNvPr id="22" name="그림 21"/>
            <p:cNvPicPr>
              <a:picLocks noChangeAspect="1"/>
            </p:cNvPicPr>
            <p:nvPr/>
          </p:nvPicPr>
          <p:blipFill>
            <a:blip r:embed="rId6"/>
            <a:stretch>
              <a:fillRect/>
            </a:stretch>
          </p:blipFill>
          <p:spPr>
            <a:xfrm>
              <a:off x="1082606" y="4041849"/>
              <a:ext cx="1027173" cy="847725"/>
            </a:xfrm>
            <a:prstGeom prst="rect">
              <a:avLst/>
            </a:prstGeom>
            <a:grpFill/>
          </p:spPr>
        </p:pic>
        <p:pic>
          <p:nvPicPr>
            <p:cNvPr id="23" name="그림 22"/>
            <p:cNvPicPr>
              <a:picLocks noChangeAspect="1"/>
            </p:cNvPicPr>
            <p:nvPr/>
          </p:nvPicPr>
          <p:blipFill>
            <a:blip r:embed="rId7"/>
            <a:stretch>
              <a:fillRect/>
            </a:stretch>
          </p:blipFill>
          <p:spPr>
            <a:xfrm>
              <a:off x="2186360" y="4192681"/>
              <a:ext cx="2097656" cy="777890"/>
            </a:xfrm>
            <a:prstGeom prst="rect">
              <a:avLst/>
            </a:prstGeom>
            <a:grpFill/>
          </p:spPr>
        </p:pic>
        <p:pic>
          <p:nvPicPr>
            <p:cNvPr id="24" name="그림 23"/>
            <p:cNvPicPr>
              <a:picLocks noChangeAspect="1"/>
            </p:cNvPicPr>
            <p:nvPr/>
          </p:nvPicPr>
          <p:blipFill>
            <a:blip r:embed="rId8"/>
            <a:stretch>
              <a:fillRect/>
            </a:stretch>
          </p:blipFill>
          <p:spPr>
            <a:xfrm>
              <a:off x="1190492" y="3353018"/>
              <a:ext cx="1067040" cy="676565"/>
            </a:xfrm>
            <a:prstGeom prst="rect">
              <a:avLst/>
            </a:prstGeom>
            <a:grpFill/>
          </p:spPr>
        </p:pic>
      </p:grpSp>
      <p:pic>
        <p:nvPicPr>
          <p:cNvPr id="15" name="그림 14"/>
          <p:cNvPicPr>
            <a:picLocks noChangeAspect="1"/>
          </p:cNvPicPr>
          <p:nvPr/>
        </p:nvPicPr>
        <p:blipFill>
          <a:blip r:embed="rId9"/>
          <a:stretch>
            <a:fillRect/>
          </a:stretch>
        </p:blipFill>
        <p:spPr>
          <a:xfrm>
            <a:off x="1155536" y="1732291"/>
            <a:ext cx="1812223" cy="1274911"/>
          </a:xfrm>
          <a:prstGeom prst="rect">
            <a:avLst/>
          </a:prstGeom>
        </p:spPr>
      </p:pic>
      <p:grpSp>
        <p:nvGrpSpPr>
          <p:cNvPr id="27" name="그룹 26"/>
          <p:cNvGrpSpPr/>
          <p:nvPr/>
        </p:nvGrpSpPr>
        <p:grpSpPr>
          <a:xfrm>
            <a:off x="8745850" y="1645194"/>
            <a:ext cx="2282107" cy="1552001"/>
            <a:chOff x="8745850" y="3241382"/>
            <a:chExt cx="2282107" cy="1552001"/>
          </a:xfrm>
        </p:grpSpPr>
        <p:pic>
          <p:nvPicPr>
            <p:cNvPr id="3" name="그림 2"/>
            <p:cNvPicPr>
              <a:picLocks noChangeAspect="1"/>
            </p:cNvPicPr>
            <p:nvPr/>
          </p:nvPicPr>
          <p:blipFill>
            <a:blip r:embed="rId10"/>
            <a:stretch>
              <a:fillRect/>
            </a:stretch>
          </p:blipFill>
          <p:spPr>
            <a:xfrm>
              <a:off x="8745850" y="3241382"/>
              <a:ext cx="1600200" cy="1552001"/>
            </a:xfrm>
            <a:prstGeom prst="rect">
              <a:avLst/>
            </a:prstGeom>
          </p:spPr>
        </p:pic>
        <p:pic>
          <p:nvPicPr>
            <p:cNvPr id="26" name="그림 25"/>
            <p:cNvPicPr>
              <a:picLocks noChangeAspect="1"/>
            </p:cNvPicPr>
            <p:nvPr/>
          </p:nvPicPr>
          <p:blipFill>
            <a:blip r:embed="rId11"/>
            <a:stretch>
              <a:fillRect/>
            </a:stretch>
          </p:blipFill>
          <p:spPr>
            <a:xfrm>
              <a:off x="10009641" y="3249704"/>
              <a:ext cx="1018316" cy="1388900"/>
            </a:xfrm>
            <a:prstGeom prst="rect">
              <a:avLst/>
            </a:prstGeom>
          </p:spPr>
        </p:pic>
      </p:grpSp>
      <p:sp>
        <p:nvSpPr>
          <p:cNvPr id="25" name="사각형: 둥근 모서리 24">
            <a:extLst>
              <a:ext uri="{FF2B5EF4-FFF2-40B4-BE49-F238E27FC236}">
                <a16:creationId xmlns:a16="http://schemas.microsoft.com/office/drawing/2014/main" id="{17F6723D-52BE-44CF-955B-457FE372ADE2}"/>
              </a:ext>
            </a:extLst>
          </p:cNvPr>
          <p:cNvSpPr/>
          <p:nvPr/>
        </p:nvSpPr>
        <p:spPr>
          <a:xfrm>
            <a:off x="1172498" y="4699979"/>
            <a:ext cx="2274907" cy="9348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SMPS</a:t>
            </a:r>
          </a:p>
          <a:p>
            <a:pPr algn="ctr"/>
            <a:r>
              <a:rPr lang="en-US" altLang="ko-KR" dirty="0"/>
              <a:t>( </a:t>
            </a:r>
            <a:r>
              <a:rPr lang="ko-KR" altLang="en-US" dirty="0"/>
              <a:t>페이지 이동 버튼 </a:t>
            </a:r>
            <a:r>
              <a:rPr lang="en-US" altLang="ko-KR" dirty="0"/>
              <a:t>)</a:t>
            </a:r>
            <a:endParaRPr lang="ko-KR" altLang="en-US" dirty="0"/>
          </a:p>
        </p:txBody>
      </p:sp>
      <p:sp>
        <p:nvSpPr>
          <p:cNvPr id="28" name="사각형: 둥근 모서리 27">
            <a:extLst>
              <a:ext uri="{FF2B5EF4-FFF2-40B4-BE49-F238E27FC236}">
                <a16:creationId xmlns:a16="http://schemas.microsoft.com/office/drawing/2014/main" id="{AA1B0C2C-CCBD-4DA3-92FE-36FFC673BD99}"/>
              </a:ext>
            </a:extLst>
          </p:cNvPr>
          <p:cNvSpPr/>
          <p:nvPr/>
        </p:nvSpPr>
        <p:spPr>
          <a:xfrm>
            <a:off x="3830580" y="4699979"/>
            <a:ext cx="2274907" cy="9348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Linear </a:t>
            </a:r>
          </a:p>
          <a:p>
            <a:pPr algn="ctr"/>
            <a:r>
              <a:rPr lang="en-US" altLang="ko-KR" dirty="0"/>
              <a:t>( </a:t>
            </a:r>
            <a:r>
              <a:rPr lang="ko-KR" altLang="en-US" dirty="0"/>
              <a:t>페이지 이동 버튼 </a:t>
            </a:r>
            <a:r>
              <a:rPr lang="en-US" altLang="ko-KR" dirty="0"/>
              <a:t>)</a:t>
            </a:r>
            <a:endParaRPr lang="ko-KR" altLang="en-US" dirty="0"/>
          </a:p>
        </p:txBody>
      </p:sp>
      <p:sp>
        <p:nvSpPr>
          <p:cNvPr id="29" name="사각형: 둥근 모서리 28">
            <a:extLst>
              <a:ext uri="{FF2B5EF4-FFF2-40B4-BE49-F238E27FC236}">
                <a16:creationId xmlns:a16="http://schemas.microsoft.com/office/drawing/2014/main" id="{529DAEC5-10F0-41DA-A1B6-CA69B907C4ED}"/>
              </a:ext>
            </a:extLst>
          </p:cNvPr>
          <p:cNvSpPr/>
          <p:nvPr/>
        </p:nvSpPr>
        <p:spPr>
          <a:xfrm>
            <a:off x="6390232" y="4699979"/>
            <a:ext cx="2274907" cy="9348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전자로드</a:t>
            </a:r>
            <a:endParaRPr lang="en-US" altLang="ko-KR" dirty="0"/>
          </a:p>
          <a:p>
            <a:pPr algn="ctr"/>
            <a:r>
              <a:rPr lang="en-US" altLang="ko-KR" dirty="0"/>
              <a:t>( </a:t>
            </a:r>
            <a:r>
              <a:rPr lang="ko-KR" altLang="en-US" dirty="0"/>
              <a:t>페이지 이동 버튼 </a:t>
            </a:r>
            <a:r>
              <a:rPr lang="en-US" altLang="ko-KR" dirty="0"/>
              <a:t>)</a:t>
            </a:r>
            <a:endParaRPr lang="ko-KR" altLang="en-US" dirty="0"/>
          </a:p>
        </p:txBody>
      </p:sp>
      <p:sp>
        <p:nvSpPr>
          <p:cNvPr id="30" name="사각형: 둥근 모서리 29">
            <a:extLst>
              <a:ext uri="{FF2B5EF4-FFF2-40B4-BE49-F238E27FC236}">
                <a16:creationId xmlns:a16="http://schemas.microsoft.com/office/drawing/2014/main" id="{9125E65B-6C0F-46EA-9A3B-66ABA94B6682}"/>
              </a:ext>
            </a:extLst>
          </p:cNvPr>
          <p:cNvSpPr/>
          <p:nvPr/>
        </p:nvSpPr>
        <p:spPr>
          <a:xfrm>
            <a:off x="8909666" y="4699979"/>
            <a:ext cx="2274907" cy="9348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Pcub</a:t>
            </a:r>
            <a:endParaRPr lang="en-US" altLang="ko-KR" dirty="0"/>
          </a:p>
          <a:p>
            <a:pPr algn="ctr"/>
            <a:r>
              <a:rPr lang="en-US" altLang="ko-KR" dirty="0"/>
              <a:t>( </a:t>
            </a:r>
            <a:r>
              <a:rPr lang="ko-KR" altLang="en-US" dirty="0"/>
              <a:t>페이지 이동 버튼 </a:t>
            </a:r>
            <a:r>
              <a:rPr lang="en-US" altLang="ko-KR" dirty="0"/>
              <a:t>)</a:t>
            </a:r>
            <a:endParaRPr lang="ko-KR" altLang="en-US" dirty="0"/>
          </a:p>
        </p:txBody>
      </p:sp>
      <p:sp>
        <p:nvSpPr>
          <p:cNvPr id="31" name="직사각형 30">
            <a:extLst>
              <a:ext uri="{FF2B5EF4-FFF2-40B4-BE49-F238E27FC236}">
                <a16:creationId xmlns:a16="http://schemas.microsoft.com/office/drawing/2014/main" id="{5BB0DA0D-FF92-459B-83CF-65783879E1E0}"/>
              </a:ext>
            </a:extLst>
          </p:cNvPr>
          <p:cNvSpPr/>
          <p:nvPr/>
        </p:nvSpPr>
        <p:spPr>
          <a:xfrm>
            <a:off x="812265" y="4338517"/>
            <a:ext cx="10725339"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64205A30-5D80-42BF-A23A-BBDA1D4CF3F9}"/>
              </a:ext>
            </a:extLst>
          </p:cNvPr>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id="{3B44F580-DD84-4B16-B936-5E59DD524667}"/>
              </a:ext>
            </a:extLst>
          </p:cNvPr>
          <p:cNvSpPr txBox="1"/>
          <p:nvPr/>
        </p:nvSpPr>
        <p:spPr>
          <a:xfrm>
            <a:off x="12835739" y="1639981"/>
            <a:ext cx="11247024" cy="1754326"/>
          </a:xfrm>
          <a:prstGeom prst="rect">
            <a:avLst/>
          </a:prstGeom>
          <a:solidFill>
            <a:schemeClr val="bg1"/>
          </a:solidFill>
        </p:spPr>
        <p:txBody>
          <a:bodyPr wrap="square" rtlCol="0">
            <a:spAutoFit/>
          </a:bodyPr>
          <a:lstStyle/>
          <a:p>
            <a:r>
              <a:rPr lang="en-US" altLang="ko-KR" dirty="0"/>
              <a:t>ODA </a:t>
            </a:r>
            <a:r>
              <a:rPr lang="ko-KR" altLang="en-US" dirty="0"/>
              <a:t>전자로드</a:t>
            </a:r>
            <a:r>
              <a:rPr lang="en-US" altLang="ko-KR" dirty="0"/>
              <a:t>( Electronic Load )</a:t>
            </a:r>
            <a:r>
              <a:rPr lang="ko-KR" altLang="en-US" dirty="0"/>
              <a:t>는 고성능</a:t>
            </a:r>
            <a:r>
              <a:rPr lang="en-US" altLang="ko-KR" dirty="0"/>
              <a:t>, </a:t>
            </a:r>
            <a:r>
              <a:rPr lang="ko-KR" altLang="en-US" dirty="0"/>
              <a:t>고효율의 </a:t>
            </a:r>
            <a:r>
              <a:rPr lang="ko-KR" altLang="en-US" dirty="0" err="1"/>
              <a:t>프로그래머블</a:t>
            </a:r>
            <a:r>
              <a:rPr lang="ko-KR" altLang="en-US" dirty="0"/>
              <a:t> 전자로드로써 </a:t>
            </a:r>
            <a:r>
              <a:rPr lang="en-US" altLang="ko-KR" dirty="0"/>
              <a:t>SCPI ( Standard Commands for Programmable Instruments ) </a:t>
            </a:r>
            <a:r>
              <a:rPr lang="ko-KR" altLang="en-US" dirty="0"/>
              <a:t>프로토콜에 준하는 </a:t>
            </a:r>
            <a:r>
              <a:rPr lang="en-US" altLang="ko-KR" dirty="0"/>
              <a:t>RS-232C, RS-485, USB</a:t>
            </a:r>
            <a:r>
              <a:rPr lang="ko-KR" altLang="en-US" dirty="0"/>
              <a:t>통신이 가능하며</a:t>
            </a:r>
            <a:r>
              <a:rPr lang="en-US" altLang="ko-KR" dirty="0"/>
              <a:t>, </a:t>
            </a:r>
            <a:r>
              <a:rPr lang="ko-KR" altLang="en-US" dirty="0"/>
              <a:t>사용용도에 따라 보급형과 고급형으로 분류하고 있습니다</a:t>
            </a:r>
            <a:r>
              <a:rPr lang="en-US" altLang="ko-KR" dirty="0"/>
              <a:t>.</a:t>
            </a:r>
          </a:p>
          <a:p>
            <a:endParaRPr lang="en-US" altLang="ko-KR" dirty="0"/>
          </a:p>
          <a:p>
            <a:r>
              <a:rPr lang="ko-KR" altLang="en-US" dirty="0" err="1"/>
              <a:t>포엔스는</a:t>
            </a:r>
            <a:r>
              <a:rPr lang="ko-KR" altLang="en-US" dirty="0"/>
              <a:t> </a:t>
            </a:r>
            <a:r>
              <a:rPr lang="en-US" altLang="ko-KR" dirty="0"/>
              <a:t>ODA</a:t>
            </a:r>
            <a:r>
              <a:rPr lang="ko-KR" altLang="en-US" dirty="0"/>
              <a:t>와의 협력관계를 통해 국내 파워 </a:t>
            </a:r>
            <a:r>
              <a:rPr lang="ko-KR" altLang="en-US" dirty="0" err="1"/>
              <a:t>써플라이</a:t>
            </a:r>
            <a:r>
              <a:rPr lang="ko-KR" altLang="en-US" dirty="0"/>
              <a:t> 시장의 독보적 성장을 보인 </a:t>
            </a:r>
            <a:r>
              <a:rPr lang="en-US" altLang="ko-KR" dirty="0"/>
              <a:t>ODA Power Supply </a:t>
            </a:r>
            <a:r>
              <a:rPr lang="ko-KR" altLang="en-US" dirty="0"/>
              <a:t>및 전자로드에 대한 다음과 같은 고객 </a:t>
            </a:r>
            <a:r>
              <a:rPr lang="en-US" altLang="ko-KR" dirty="0"/>
              <a:t>benefit</a:t>
            </a:r>
            <a:r>
              <a:rPr lang="ko-KR" altLang="en-US" dirty="0"/>
              <a:t>을 제공합니다</a:t>
            </a:r>
            <a:r>
              <a:rPr lang="en-US" altLang="ko-KR" dirty="0"/>
              <a:t>.</a:t>
            </a:r>
            <a:endParaRPr lang="ko-KR" altLang="en-US" dirty="0"/>
          </a:p>
        </p:txBody>
      </p:sp>
    </p:spTree>
    <p:extLst>
      <p:ext uri="{BB962C8B-B14F-4D97-AF65-F5344CB8AC3E}">
        <p14:creationId xmlns:p14="http://schemas.microsoft.com/office/powerpoint/2010/main" val="1266013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06984" y="365125"/>
            <a:ext cx="10515600" cy="558153"/>
          </a:xfrm>
        </p:spPr>
        <p:txBody>
          <a:bodyPr>
            <a:normAutofit fontScale="90000"/>
          </a:bodyPr>
          <a:lstStyle/>
          <a:p>
            <a:r>
              <a:rPr lang="en-US" altLang="ko-KR" dirty="0"/>
              <a:t>LabVIEW</a:t>
            </a:r>
            <a:endParaRPr lang="ko-KR" altLang="en-US" dirty="0"/>
          </a:p>
        </p:txBody>
      </p:sp>
      <p:sp>
        <p:nvSpPr>
          <p:cNvPr id="3" name="내용 개체 틀 2"/>
          <p:cNvSpPr>
            <a:spLocks noGrp="1"/>
          </p:cNvSpPr>
          <p:nvPr>
            <p:ph idx="1"/>
          </p:nvPr>
        </p:nvSpPr>
        <p:spPr>
          <a:xfrm>
            <a:off x="542061" y="1169768"/>
            <a:ext cx="6662303" cy="2528717"/>
          </a:xfrm>
        </p:spPr>
        <p:txBody>
          <a:bodyPr>
            <a:noAutofit/>
          </a:bodyPr>
          <a:lstStyle/>
          <a:p>
            <a:pPr marL="0" indent="0">
              <a:buNone/>
            </a:pPr>
            <a:r>
              <a:rPr lang="en-US" altLang="ko-KR" sz="1800" dirty="0"/>
              <a:t>LabVIEW</a:t>
            </a:r>
            <a:r>
              <a:rPr lang="ko-KR" altLang="en-US" sz="1800" dirty="0"/>
              <a:t>는 측정 및 제어 시스템을 구축하는 엔지니어를 위한 통합 개발 환경입니다</a:t>
            </a:r>
            <a:r>
              <a:rPr lang="en-US" altLang="ko-KR" sz="1800" dirty="0"/>
              <a:t>.</a:t>
            </a:r>
          </a:p>
          <a:p>
            <a:endParaRPr lang="en-US" altLang="ko-KR" sz="1800" dirty="0"/>
          </a:p>
          <a:p>
            <a:r>
              <a:rPr lang="ko-KR" altLang="en-US" sz="1800" dirty="0"/>
              <a:t>     그래픽 기반의  프로그래밍 언어</a:t>
            </a:r>
            <a:endParaRPr lang="en-US" altLang="ko-KR" sz="1800" dirty="0"/>
          </a:p>
          <a:p>
            <a:r>
              <a:rPr lang="en-US" altLang="ko-KR" sz="1800" dirty="0"/>
              <a:t>     </a:t>
            </a:r>
            <a:r>
              <a:rPr lang="ko-KR" altLang="en-US" sz="1800" dirty="0"/>
              <a:t>데이터 분석 및 신호 프로세싱을 위한 개방형 아키텍처</a:t>
            </a:r>
            <a:endParaRPr lang="en-US" altLang="ko-KR" sz="1800" dirty="0"/>
          </a:p>
          <a:p>
            <a:r>
              <a:rPr lang="ko-KR" altLang="en-US" sz="1800" dirty="0"/>
              <a:t>     아이디어의 직관적 구현</a:t>
            </a:r>
            <a:r>
              <a:rPr lang="en-US" altLang="ko-KR" sz="1800" dirty="0"/>
              <a:t>, </a:t>
            </a:r>
          </a:p>
          <a:p>
            <a:r>
              <a:rPr lang="en-US" altLang="ko-KR" sz="1800" dirty="0"/>
              <a:t>     </a:t>
            </a:r>
            <a:r>
              <a:rPr lang="ko-KR" altLang="en-US" sz="1800" dirty="0"/>
              <a:t>테스트 시간 단축 및 수집한 데이터의 전략적 분석</a:t>
            </a:r>
            <a:endParaRPr lang="en-US" altLang="ko-KR" sz="1800" dirty="0"/>
          </a:p>
        </p:txBody>
      </p:sp>
      <p:pic>
        <p:nvPicPr>
          <p:cNvPr id="1026" name="Picture 2" descr="http://www.ni.com/images/coreblock/col2/00001181355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1171" y="4538064"/>
            <a:ext cx="10668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ni.com/images/coreblock/col2/02051001_078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3896" y="4538064"/>
            <a:ext cx="10668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ni.com/images/coreblock/col2/LV2012_Hero_Instant_Measur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6621" y="4538064"/>
            <a:ext cx="10668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ni.com/images/coreblock/col2/math_analysi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7030" y="4538064"/>
            <a:ext cx="1066800" cy="800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68129" y="4113693"/>
            <a:ext cx="1765227" cy="338554"/>
          </a:xfrm>
          <a:prstGeom prst="rect">
            <a:avLst/>
          </a:prstGeom>
          <a:noFill/>
        </p:spPr>
        <p:txBody>
          <a:bodyPr wrap="none" rtlCol="0">
            <a:spAutoFit/>
          </a:bodyPr>
          <a:lstStyle/>
          <a:p>
            <a:r>
              <a:rPr lang="ko-KR" altLang="en-US" sz="1600" b="1" dirty="0"/>
              <a:t>간단한 개발 환경</a:t>
            </a:r>
            <a:endParaRPr lang="ko-KR" altLang="en-US" sz="1600" dirty="0"/>
          </a:p>
        </p:txBody>
      </p:sp>
      <p:sp>
        <p:nvSpPr>
          <p:cNvPr id="10" name="TextBox 9"/>
          <p:cNvSpPr txBox="1"/>
          <p:nvPr/>
        </p:nvSpPr>
        <p:spPr>
          <a:xfrm>
            <a:off x="3867139" y="4125114"/>
            <a:ext cx="2175596" cy="338554"/>
          </a:xfrm>
          <a:prstGeom prst="rect">
            <a:avLst/>
          </a:prstGeom>
          <a:noFill/>
        </p:spPr>
        <p:txBody>
          <a:bodyPr wrap="none" rtlCol="0">
            <a:spAutoFit/>
          </a:bodyPr>
          <a:lstStyle/>
          <a:p>
            <a:r>
              <a:rPr lang="ko-KR" altLang="en-US" sz="1600" b="1" dirty="0"/>
              <a:t>다양한 하드웨어 통합</a:t>
            </a:r>
            <a:endParaRPr lang="ko-KR" altLang="en-US" sz="1600" dirty="0"/>
          </a:p>
        </p:txBody>
      </p:sp>
      <p:sp>
        <p:nvSpPr>
          <p:cNvPr id="11" name="TextBox 10"/>
          <p:cNvSpPr txBox="1"/>
          <p:nvPr/>
        </p:nvSpPr>
        <p:spPr>
          <a:xfrm>
            <a:off x="6907783" y="4105378"/>
            <a:ext cx="1569660" cy="338554"/>
          </a:xfrm>
          <a:prstGeom prst="rect">
            <a:avLst/>
          </a:prstGeom>
          <a:noFill/>
        </p:spPr>
        <p:txBody>
          <a:bodyPr wrap="none" rtlCol="0">
            <a:spAutoFit/>
          </a:bodyPr>
          <a:lstStyle/>
          <a:p>
            <a:r>
              <a:rPr lang="ko-KR" altLang="en-US" sz="1600" b="1" dirty="0"/>
              <a:t>직접적 </a:t>
            </a:r>
            <a:r>
              <a:rPr lang="en-US" altLang="ko-KR" sz="1600" b="1" dirty="0"/>
              <a:t>UI </a:t>
            </a:r>
            <a:r>
              <a:rPr lang="ko-KR" altLang="en-US" sz="1600" b="1" dirty="0"/>
              <a:t>설정</a:t>
            </a:r>
            <a:endParaRPr lang="ko-KR" altLang="en-US" sz="1600" dirty="0"/>
          </a:p>
        </p:txBody>
      </p:sp>
      <p:sp>
        <p:nvSpPr>
          <p:cNvPr id="12" name="TextBox 11"/>
          <p:cNvSpPr txBox="1"/>
          <p:nvPr/>
        </p:nvSpPr>
        <p:spPr>
          <a:xfrm>
            <a:off x="9101128" y="4105378"/>
            <a:ext cx="2438488" cy="338554"/>
          </a:xfrm>
          <a:prstGeom prst="rect">
            <a:avLst/>
          </a:prstGeom>
          <a:noFill/>
        </p:spPr>
        <p:txBody>
          <a:bodyPr wrap="none" rtlCol="0">
            <a:spAutoFit/>
          </a:bodyPr>
          <a:lstStyle/>
          <a:p>
            <a:r>
              <a:rPr lang="ko-KR" altLang="en-US" sz="1600" b="1" dirty="0"/>
              <a:t>종합분석 및 신호처리 </a:t>
            </a:r>
            <a:r>
              <a:rPr lang="en-US" altLang="ko-KR" sz="1600" b="1" dirty="0"/>
              <a:t>IP</a:t>
            </a:r>
            <a:endParaRPr lang="ko-KR" altLang="en-US" sz="1600" dirty="0"/>
          </a:p>
        </p:txBody>
      </p:sp>
      <p:sp>
        <p:nvSpPr>
          <p:cNvPr id="6" name="직사각형 5"/>
          <p:cNvSpPr/>
          <p:nvPr/>
        </p:nvSpPr>
        <p:spPr>
          <a:xfrm>
            <a:off x="973642" y="5392529"/>
            <a:ext cx="2370560" cy="1077218"/>
          </a:xfrm>
          <a:prstGeom prst="rect">
            <a:avLst/>
          </a:prstGeom>
        </p:spPr>
        <p:txBody>
          <a:bodyPr wrap="square">
            <a:spAutoFit/>
          </a:bodyPr>
          <a:lstStyle/>
          <a:p>
            <a:r>
              <a:rPr lang="ko-KR" altLang="en-US" sz="1600" b="0" i="0" dirty="0">
                <a:solidFill>
                  <a:srgbClr val="555555"/>
                </a:solidFill>
                <a:effectLst/>
                <a:latin typeface="hmcL"/>
              </a:rPr>
              <a:t>엔지니어들의 코드 맵핑 방식에 적합한 직관적인 그래픽 프로그래밍으로 친숙한 환경제공</a:t>
            </a:r>
            <a:endParaRPr lang="ko-KR" altLang="en-US" sz="1600" dirty="0"/>
          </a:p>
        </p:txBody>
      </p:sp>
      <p:sp>
        <p:nvSpPr>
          <p:cNvPr id="7" name="직사각형 6"/>
          <p:cNvSpPr/>
          <p:nvPr/>
        </p:nvSpPr>
        <p:spPr>
          <a:xfrm>
            <a:off x="3801249" y="5462019"/>
            <a:ext cx="2287480" cy="830997"/>
          </a:xfrm>
          <a:prstGeom prst="rect">
            <a:avLst/>
          </a:prstGeom>
        </p:spPr>
        <p:txBody>
          <a:bodyPr wrap="square">
            <a:spAutoFit/>
          </a:bodyPr>
          <a:lstStyle/>
          <a:p>
            <a:r>
              <a:rPr lang="ko-KR" altLang="en-US" sz="1600" b="0" i="0" dirty="0">
                <a:solidFill>
                  <a:srgbClr val="333333"/>
                </a:solidFill>
                <a:effectLst/>
                <a:latin typeface="Arial" panose="020B0604020202020204" pitchFamily="34" charset="0"/>
              </a:rPr>
              <a:t>사용하는 버스와 측정 하드웨어의 종류에 관계 없이 데이터를 수집</a:t>
            </a:r>
            <a:endParaRPr lang="ko-KR" altLang="en-US" sz="1600" dirty="0"/>
          </a:p>
        </p:txBody>
      </p:sp>
      <p:sp>
        <p:nvSpPr>
          <p:cNvPr id="8" name="직사각형 7"/>
          <p:cNvSpPr/>
          <p:nvPr/>
        </p:nvSpPr>
        <p:spPr>
          <a:xfrm>
            <a:off x="6623986" y="5462019"/>
            <a:ext cx="2477142" cy="830997"/>
          </a:xfrm>
          <a:prstGeom prst="rect">
            <a:avLst/>
          </a:prstGeom>
        </p:spPr>
        <p:txBody>
          <a:bodyPr wrap="square">
            <a:spAutoFit/>
          </a:bodyPr>
          <a:lstStyle/>
          <a:p>
            <a:r>
              <a:rPr lang="en-US" altLang="ko-KR" sz="1600" b="0" i="0" dirty="0" err="1">
                <a:solidFill>
                  <a:srgbClr val="333333"/>
                </a:solidFill>
                <a:effectLst/>
                <a:latin typeface="Arial" panose="020B0604020202020204" pitchFamily="34" charset="0"/>
              </a:rPr>
              <a:t>Drag&amp;Drop</a:t>
            </a:r>
            <a:r>
              <a:rPr lang="ko-KR" altLang="en-US" sz="1600" b="0" i="0" dirty="0">
                <a:solidFill>
                  <a:srgbClr val="333333"/>
                </a:solidFill>
                <a:effectLst/>
                <a:latin typeface="Arial" panose="020B0604020202020204" pitchFamily="34" charset="0"/>
              </a:rPr>
              <a:t>인터페이스로 </a:t>
            </a:r>
            <a:endParaRPr lang="en-US" altLang="ko-KR" sz="1600" b="0" i="0" dirty="0">
              <a:solidFill>
                <a:srgbClr val="333333"/>
              </a:solidFill>
              <a:effectLst/>
              <a:latin typeface="Arial" panose="020B0604020202020204" pitchFamily="34" charset="0"/>
            </a:endParaRPr>
          </a:p>
          <a:p>
            <a:r>
              <a:rPr lang="ko-KR" altLang="en-US" sz="1600" dirty="0">
                <a:solidFill>
                  <a:srgbClr val="333333"/>
                </a:solidFill>
                <a:latin typeface="Arial" panose="020B0604020202020204" pitchFamily="34" charset="0"/>
              </a:rPr>
              <a:t>편리하고 빠른 </a:t>
            </a:r>
            <a:r>
              <a:rPr lang="ko-KR" altLang="en-US" sz="1600" b="0" i="0" dirty="0">
                <a:solidFill>
                  <a:srgbClr val="333333"/>
                </a:solidFill>
                <a:effectLst/>
                <a:latin typeface="Arial" panose="020B0604020202020204" pitchFamily="34" charset="0"/>
              </a:rPr>
              <a:t>데이터 시각화 처리와 </a:t>
            </a:r>
            <a:r>
              <a:rPr lang="en-US" altLang="ko-KR" sz="1600" b="0" i="0" dirty="0">
                <a:solidFill>
                  <a:srgbClr val="333333"/>
                </a:solidFill>
                <a:effectLst/>
                <a:latin typeface="Arial" panose="020B0604020202020204" pitchFamily="34" charset="0"/>
              </a:rPr>
              <a:t>UI</a:t>
            </a:r>
            <a:r>
              <a:rPr lang="ko-KR" altLang="en-US" sz="1600" b="0" i="0" dirty="0">
                <a:solidFill>
                  <a:srgbClr val="333333"/>
                </a:solidFill>
                <a:effectLst/>
                <a:latin typeface="Arial" panose="020B0604020202020204" pitchFamily="34" charset="0"/>
              </a:rPr>
              <a:t>개발</a:t>
            </a:r>
            <a:endParaRPr lang="ko-KR" altLang="en-US" sz="1600" dirty="0"/>
          </a:p>
        </p:txBody>
      </p:sp>
      <p:sp>
        <p:nvSpPr>
          <p:cNvPr id="9" name="직사각형 8"/>
          <p:cNvSpPr/>
          <p:nvPr/>
        </p:nvSpPr>
        <p:spPr>
          <a:xfrm>
            <a:off x="9666291" y="5338164"/>
            <a:ext cx="1693707" cy="1077218"/>
          </a:xfrm>
          <a:prstGeom prst="rect">
            <a:avLst/>
          </a:prstGeom>
        </p:spPr>
        <p:txBody>
          <a:bodyPr wrap="square">
            <a:spAutoFit/>
          </a:bodyPr>
          <a:lstStyle/>
          <a:p>
            <a:r>
              <a:rPr lang="ko-KR" altLang="en-US" sz="1600" b="0" i="0" dirty="0">
                <a:solidFill>
                  <a:srgbClr val="333333"/>
                </a:solidFill>
                <a:effectLst/>
                <a:latin typeface="Arial" panose="020B0604020202020204" pitchFamily="34" charset="0"/>
              </a:rPr>
              <a:t>데이터 분석과 고급 제어를 위한 알고리즘을 직접 개발 가능</a:t>
            </a:r>
            <a:endParaRPr lang="ko-KR" altLang="en-US" sz="1600" dirty="0"/>
          </a:p>
        </p:txBody>
      </p:sp>
      <p:sp>
        <p:nvSpPr>
          <p:cNvPr id="21" name="직사각형 20"/>
          <p:cNvSpPr/>
          <p:nvPr/>
        </p:nvSpPr>
        <p:spPr>
          <a:xfrm>
            <a:off x="8031233" y="212436"/>
            <a:ext cx="3048099" cy="2216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LabVIEW </a:t>
            </a:r>
          </a:p>
          <a:p>
            <a:pPr algn="ctr"/>
            <a:endParaRPr lang="en-US" altLang="ko-KR" dirty="0"/>
          </a:p>
          <a:p>
            <a:pPr algn="ctr"/>
            <a:r>
              <a:rPr lang="en-US" altLang="ko-KR" dirty="0"/>
              <a:t>http://f1.media.brightcove.com/4/1326282160001/1326282160001_5430662657001_5430633632001.mp4?pubId=1326282160001&amp;videoId=5430633632001</a:t>
            </a:r>
            <a:endParaRPr lang="ko-KR" altLang="en-US" dirty="0"/>
          </a:p>
        </p:txBody>
      </p:sp>
      <p:sp>
        <p:nvSpPr>
          <p:cNvPr id="23" name="직사각형 22"/>
          <p:cNvSpPr/>
          <p:nvPr/>
        </p:nvSpPr>
        <p:spPr>
          <a:xfrm>
            <a:off x="12376896" y="2712192"/>
            <a:ext cx="3048099" cy="1250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LabVIEW</a:t>
            </a:r>
            <a:r>
              <a:rPr lang="ko-KR" altLang="en-US" dirty="0"/>
              <a:t>로 </a:t>
            </a:r>
            <a:r>
              <a:rPr lang="ko-KR" altLang="en-US" dirty="0" err="1"/>
              <a:t>데이타수집</a:t>
            </a:r>
            <a:endParaRPr lang="en-US" altLang="ko-KR" dirty="0"/>
          </a:p>
          <a:p>
            <a:pPr algn="ctr"/>
            <a:endParaRPr lang="en-US" altLang="ko-KR" dirty="0"/>
          </a:p>
          <a:p>
            <a:pPr algn="ctr"/>
            <a:r>
              <a:rPr lang="en-US" altLang="ko-KR" dirty="0"/>
              <a:t>https://www.youtube.com/watch?v=uobD6T9xby8</a:t>
            </a:r>
            <a:endParaRPr lang="ko-KR" altLang="en-US" dirty="0"/>
          </a:p>
        </p:txBody>
      </p:sp>
      <p:pic>
        <p:nvPicPr>
          <p:cNvPr id="4" name="Picture 2" descr="http://s7d5.scene7.com/is/image/ni/lv_2017?&amp;$ni-icon-lg$">
            <a:extLst>
              <a:ext uri="{FF2B5EF4-FFF2-40B4-BE49-F238E27FC236}">
                <a16:creationId xmlns:a16="http://schemas.microsoft.com/office/drawing/2014/main" id="{5F98F391-3CDC-47AC-A049-3E6B4DA730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064" y="134986"/>
            <a:ext cx="1163920" cy="1018430"/>
          </a:xfrm>
          <a:prstGeom prst="rect">
            <a:avLst/>
          </a:prstGeom>
          <a:noFill/>
          <a:extLst>
            <a:ext uri="{909E8E84-426E-40DD-AFC4-6F175D3DCCD1}">
              <a14:hiddenFill xmlns:a14="http://schemas.microsoft.com/office/drawing/2010/main">
                <a:solidFill>
                  <a:srgbClr val="FFFFFF"/>
                </a:solidFill>
              </a14:hiddenFill>
            </a:ext>
          </a:extLst>
        </p:spPr>
      </p:pic>
      <p:sp>
        <p:nvSpPr>
          <p:cNvPr id="19" name="직사각형 18">
            <a:extLst>
              <a:ext uri="{FF2B5EF4-FFF2-40B4-BE49-F238E27FC236}">
                <a16:creationId xmlns:a16="http://schemas.microsoft.com/office/drawing/2014/main" id="{020FB4CC-715D-4DDC-95D3-0B2E4B713FC9}"/>
              </a:ext>
            </a:extLst>
          </p:cNvPr>
          <p:cNvSpPr/>
          <p:nvPr/>
        </p:nvSpPr>
        <p:spPr>
          <a:xfrm>
            <a:off x="8031233" y="2575623"/>
            <a:ext cx="3048099" cy="1295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LabVIEW </a:t>
            </a:r>
          </a:p>
          <a:p>
            <a:pPr algn="ctr"/>
            <a:endParaRPr lang="en-US" altLang="ko-KR" dirty="0"/>
          </a:p>
          <a:p>
            <a:pPr algn="ctr"/>
            <a:r>
              <a:rPr lang="en-US" altLang="ko-KR" dirty="0"/>
              <a:t>https://www.youtube.com/watch?v=dvShgNdY_GE</a:t>
            </a:r>
            <a:endParaRPr lang="ko-KR" altLang="en-US" dirty="0"/>
          </a:p>
        </p:txBody>
      </p:sp>
    </p:spTree>
    <p:extLst>
      <p:ext uri="{BB962C8B-B14F-4D97-AF65-F5344CB8AC3E}">
        <p14:creationId xmlns:p14="http://schemas.microsoft.com/office/powerpoint/2010/main" val="437453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p:cNvPicPr>
            <a:picLocks noChangeAspect="1"/>
          </p:cNvPicPr>
          <p:nvPr/>
        </p:nvPicPr>
        <p:blipFill>
          <a:blip r:embed="rId2"/>
          <a:stretch>
            <a:fillRect/>
          </a:stretch>
        </p:blipFill>
        <p:spPr>
          <a:xfrm>
            <a:off x="480594" y="1553592"/>
            <a:ext cx="5061061" cy="2516101"/>
          </a:xfrm>
          <a:prstGeom prst="rect">
            <a:avLst/>
          </a:prstGeom>
        </p:spPr>
      </p:pic>
      <p:sp>
        <p:nvSpPr>
          <p:cNvPr id="12" name="TextBox 11"/>
          <p:cNvSpPr txBox="1"/>
          <p:nvPr/>
        </p:nvSpPr>
        <p:spPr>
          <a:xfrm>
            <a:off x="1444050" y="1727526"/>
            <a:ext cx="3085525" cy="369332"/>
          </a:xfrm>
          <a:prstGeom prst="rect">
            <a:avLst/>
          </a:prstGeom>
          <a:noFill/>
        </p:spPr>
        <p:txBody>
          <a:bodyPr wrap="none" rtlCol="0">
            <a:spAutoFit/>
          </a:bodyPr>
          <a:lstStyle/>
          <a:p>
            <a:r>
              <a:rPr lang="en-US" altLang="ko-KR" b="1" dirty="0"/>
              <a:t>SMPS</a:t>
            </a:r>
            <a:r>
              <a:rPr lang="en-US" altLang="ko-KR" dirty="0"/>
              <a:t>  EX </a:t>
            </a:r>
            <a:r>
              <a:rPr lang="ko-KR" altLang="en-US" dirty="0"/>
              <a:t>시리즈 </a:t>
            </a:r>
            <a:r>
              <a:rPr lang="en-US" altLang="ko-KR" dirty="0"/>
              <a:t>( </a:t>
            </a:r>
            <a:r>
              <a:rPr lang="ko-KR" altLang="en-US" dirty="0"/>
              <a:t>산업용 </a:t>
            </a:r>
            <a:r>
              <a:rPr lang="en-US" altLang="ko-KR" dirty="0"/>
              <a:t>)</a:t>
            </a:r>
            <a:endParaRPr lang="ko-KR" altLang="en-US" dirty="0"/>
          </a:p>
        </p:txBody>
      </p:sp>
      <p:sp>
        <p:nvSpPr>
          <p:cNvPr id="13" name="직사각형 12"/>
          <p:cNvSpPr/>
          <p:nvPr/>
        </p:nvSpPr>
        <p:spPr>
          <a:xfrm>
            <a:off x="6286961" y="2451742"/>
            <a:ext cx="5662381" cy="3662541"/>
          </a:xfrm>
          <a:prstGeom prst="rect">
            <a:avLst/>
          </a:prstGeom>
        </p:spPr>
        <p:txBody>
          <a:bodyPr wrap="square">
            <a:spAutoFit/>
          </a:bodyPr>
          <a:lstStyle/>
          <a:p>
            <a:pPr marL="285750" indent="-285750">
              <a:buFont typeface="Arial" panose="020B0604020202020204" pitchFamily="34" charset="0"/>
              <a:buChar char="•"/>
            </a:pPr>
            <a:r>
              <a:rPr lang="ko-KR" altLang="en-US" sz="1600" dirty="0">
                <a:latin typeface="+mj-ea"/>
                <a:ea typeface="+mj-ea"/>
              </a:rPr>
              <a:t>다양한 </a:t>
            </a:r>
            <a:r>
              <a:rPr lang="en-US" altLang="ko-KR" sz="1600" dirty="0">
                <a:latin typeface="+mj-ea"/>
                <a:ea typeface="+mj-ea"/>
              </a:rPr>
              <a:t>rage : 20V * 10A ~  </a:t>
            </a:r>
            <a:r>
              <a:rPr lang="ko-KR" altLang="en-US" sz="1600" dirty="0">
                <a:latin typeface="+mj-ea"/>
                <a:ea typeface="+mj-ea"/>
              </a:rPr>
              <a:t>최대 </a:t>
            </a:r>
            <a:r>
              <a:rPr lang="en-US" altLang="ko-KR" sz="1600" dirty="0">
                <a:latin typeface="+mj-ea"/>
                <a:ea typeface="+mj-ea"/>
              </a:rPr>
              <a:t>600V </a:t>
            </a:r>
            <a:r>
              <a:rPr lang="ko-KR" altLang="en-US" sz="1600" dirty="0">
                <a:latin typeface="+mj-ea"/>
                <a:ea typeface="+mj-ea"/>
              </a:rPr>
              <a:t>혹은 최대 </a:t>
            </a:r>
            <a:r>
              <a:rPr lang="en-US" altLang="ko-KR" sz="1600" dirty="0">
                <a:latin typeface="+mj-ea"/>
                <a:ea typeface="+mj-ea"/>
              </a:rPr>
              <a:t>120A</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Resolution : 4 digit</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RS-232C, RS485, USB </a:t>
            </a:r>
            <a:r>
              <a:rPr lang="ko-KR" altLang="en-US" sz="1600" dirty="0">
                <a:latin typeface="+mj-ea"/>
                <a:ea typeface="+mj-ea"/>
              </a:rPr>
              <a:t>통신 기본제공</a:t>
            </a:r>
            <a:endParaRPr lang="en-US" altLang="ko-KR" sz="1600" dirty="0">
              <a:latin typeface="+mj-ea"/>
              <a:ea typeface="+mj-ea"/>
            </a:endParaRPr>
          </a:p>
          <a:p>
            <a:r>
              <a:rPr lang="en-US" altLang="ko-KR" sz="1600" dirty="0">
                <a:latin typeface="+mj-ea"/>
                <a:ea typeface="+mj-ea"/>
              </a:rPr>
              <a:t>   </a:t>
            </a:r>
            <a:r>
              <a:rPr lang="ko-KR" altLang="en-US" sz="1600" dirty="0">
                <a:latin typeface="+mj-ea"/>
                <a:ea typeface="+mj-ea"/>
              </a:rPr>
              <a:t> </a:t>
            </a:r>
            <a:r>
              <a:rPr lang="en-US" altLang="ko-KR" sz="1600" dirty="0">
                <a:latin typeface="+mj-ea"/>
                <a:ea typeface="+mj-ea"/>
              </a:rPr>
              <a:t>(TCP/IP </a:t>
            </a:r>
            <a:r>
              <a:rPr lang="ko-KR" altLang="en-US" sz="1600" dirty="0">
                <a:latin typeface="+mj-ea"/>
                <a:ea typeface="+mj-ea"/>
              </a:rPr>
              <a:t>통신 추가옵션</a:t>
            </a:r>
            <a:r>
              <a:rPr lang="en-US" altLang="ko-KR" sz="1600" dirty="0">
                <a:latin typeface="+mj-ea"/>
                <a:ea typeface="+mj-ea"/>
              </a:rPr>
              <a:t>)</a:t>
            </a:r>
          </a:p>
          <a:p>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19</a:t>
            </a:r>
            <a:r>
              <a:rPr lang="ko-KR" altLang="en-US" sz="1600" dirty="0">
                <a:latin typeface="+mj-ea"/>
                <a:ea typeface="+mj-ea"/>
              </a:rPr>
              <a:t>인치 </a:t>
            </a:r>
            <a:r>
              <a:rPr lang="en-US" altLang="ko-KR" sz="1600" dirty="0">
                <a:latin typeface="+mj-ea"/>
                <a:ea typeface="+mj-ea"/>
              </a:rPr>
              <a:t>Rack size * 1U</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Protection : Over Voltage, Over Current </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Lock ( Under/Over Voltage, Current )</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Calibration </a:t>
            </a:r>
            <a:r>
              <a:rPr lang="ko-KR" altLang="en-US" sz="1600" dirty="0">
                <a:latin typeface="+mj-ea"/>
                <a:ea typeface="+mj-ea"/>
              </a:rPr>
              <a:t>기능 </a:t>
            </a:r>
            <a:r>
              <a:rPr lang="en-US" altLang="ko-KR" sz="1600" dirty="0">
                <a:latin typeface="+mj-ea"/>
                <a:ea typeface="+mj-ea"/>
              </a:rPr>
              <a:t>(</a:t>
            </a:r>
            <a:r>
              <a:rPr lang="ko-KR" altLang="en-US" sz="1600" dirty="0">
                <a:latin typeface="+mj-ea"/>
                <a:ea typeface="+mj-ea"/>
              </a:rPr>
              <a:t>수동</a:t>
            </a:r>
            <a:r>
              <a:rPr lang="en-US" altLang="ko-KR" sz="1600" dirty="0">
                <a:latin typeface="+mj-ea"/>
                <a:ea typeface="+mj-ea"/>
              </a:rPr>
              <a:t>, PC)</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Memory Store &amp; Recall </a:t>
            </a:r>
            <a:r>
              <a:rPr lang="ko-KR" altLang="en-US" sz="1600" dirty="0">
                <a:latin typeface="+mj-ea"/>
                <a:ea typeface="+mj-ea"/>
              </a:rPr>
              <a:t>기능 </a:t>
            </a:r>
            <a:r>
              <a:rPr lang="en-US" altLang="ko-KR" sz="1600" dirty="0">
                <a:latin typeface="+mj-ea"/>
                <a:ea typeface="+mj-ea"/>
              </a:rPr>
              <a:t>( 10</a:t>
            </a:r>
            <a:r>
              <a:rPr lang="ko-KR" altLang="en-US" sz="1600" dirty="0">
                <a:latin typeface="+mj-ea"/>
                <a:ea typeface="+mj-ea"/>
              </a:rPr>
              <a:t>개 저장 가능 </a:t>
            </a:r>
            <a:r>
              <a:rPr lang="en-US" altLang="ko-KR" sz="1600" dirty="0">
                <a:latin typeface="+mj-ea"/>
                <a:ea typeface="+mj-ea"/>
              </a:rPr>
              <a:t>)</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endParaRPr lang="ko-KR" altLang="en-US" sz="1600" dirty="0">
              <a:latin typeface="+mj-ea"/>
              <a:ea typeface="+mj-ea"/>
            </a:endParaRPr>
          </a:p>
        </p:txBody>
      </p:sp>
      <p:pic>
        <p:nvPicPr>
          <p:cNvPr id="16" name="그림 15"/>
          <p:cNvPicPr>
            <a:picLocks noChangeAspect="1"/>
          </p:cNvPicPr>
          <p:nvPr/>
        </p:nvPicPr>
        <p:blipFill>
          <a:blip r:embed="rId3"/>
          <a:stretch>
            <a:fillRect/>
          </a:stretch>
        </p:blipFill>
        <p:spPr>
          <a:xfrm>
            <a:off x="12582883" y="364285"/>
            <a:ext cx="5572125" cy="1972835"/>
          </a:xfrm>
          <a:prstGeom prst="rect">
            <a:avLst/>
          </a:prstGeom>
        </p:spPr>
      </p:pic>
      <p:sp>
        <p:nvSpPr>
          <p:cNvPr id="3" name="사각형: 둥근 모서리 2"/>
          <p:cNvSpPr/>
          <p:nvPr/>
        </p:nvSpPr>
        <p:spPr>
          <a:xfrm>
            <a:off x="6489577" y="1216241"/>
            <a:ext cx="4572000" cy="674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맞춤형 </a:t>
            </a:r>
            <a:r>
              <a:rPr lang="en-US" altLang="ko-KR" dirty="0"/>
              <a:t>PS </a:t>
            </a:r>
            <a:r>
              <a:rPr lang="ko-KR" altLang="en-US" dirty="0"/>
              <a:t>문의하기</a:t>
            </a:r>
            <a:endParaRPr lang="en-US" altLang="ko-KR" dirty="0"/>
          </a:p>
          <a:p>
            <a:pPr algn="ctr"/>
            <a:r>
              <a:rPr lang="en-US" altLang="ko-KR" dirty="0"/>
              <a:t>(</a:t>
            </a:r>
            <a:r>
              <a:rPr lang="en-US" altLang="ko-KR" dirty="0">
                <a:sym typeface="Wingdings" panose="05000000000000000000" pitchFamily="2" charset="2"/>
              </a:rPr>
              <a:t></a:t>
            </a:r>
            <a:r>
              <a:rPr lang="ko-KR" altLang="en-US" dirty="0" err="1"/>
              <a:t>견적요청란과</a:t>
            </a:r>
            <a:r>
              <a:rPr lang="ko-KR" altLang="en-US" dirty="0"/>
              <a:t> 싱크</a:t>
            </a:r>
            <a:r>
              <a:rPr lang="en-US" altLang="ko-KR" dirty="0"/>
              <a:t>)</a:t>
            </a:r>
            <a:endParaRPr lang="ko-KR" altLang="en-US" dirty="0"/>
          </a:p>
        </p:txBody>
      </p:sp>
      <p:pic>
        <p:nvPicPr>
          <p:cNvPr id="7" name="Picture 2" descr="http://www.odacore.com/wp-content/uploads/2017/01/exnum.jpg">
            <a:extLst>
              <a:ext uri="{FF2B5EF4-FFF2-40B4-BE49-F238E27FC236}">
                <a16:creationId xmlns:a16="http://schemas.microsoft.com/office/drawing/2014/main" id="{ED242F1C-184C-42F7-AC07-B0AD7EA147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966" r="5391"/>
          <a:stretch/>
        </p:blipFill>
        <p:spPr bwMode="auto">
          <a:xfrm>
            <a:off x="480594" y="3477515"/>
            <a:ext cx="5156470" cy="64416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표 7">
            <a:extLst>
              <a:ext uri="{FF2B5EF4-FFF2-40B4-BE49-F238E27FC236}">
                <a16:creationId xmlns:a16="http://schemas.microsoft.com/office/drawing/2014/main" id="{E6A06BDA-84E4-4E14-9DE6-9EDBEB081AB3}"/>
              </a:ext>
            </a:extLst>
          </p:cNvPr>
          <p:cNvGraphicFramePr>
            <a:graphicFrameLocks noGrp="1"/>
          </p:cNvGraphicFramePr>
          <p:nvPr>
            <p:extLst>
              <p:ext uri="{D42A27DB-BD31-4B8C-83A1-F6EECF244321}">
                <p14:modId xmlns:p14="http://schemas.microsoft.com/office/powerpoint/2010/main" val="3214116976"/>
              </p:ext>
            </p:extLst>
          </p:nvPr>
        </p:nvGraphicFramePr>
        <p:xfrm>
          <a:off x="19808" y="4283012"/>
          <a:ext cx="2363650" cy="1324945"/>
        </p:xfrm>
        <a:graphic>
          <a:graphicData uri="http://schemas.openxmlformats.org/drawingml/2006/table">
            <a:tbl>
              <a:tblPr/>
              <a:tblGrid>
                <a:gridCol w="486564">
                  <a:extLst>
                    <a:ext uri="{9D8B030D-6E8A-4147-A177-3AD203B41FA5}">
                      <a16:colId xmlns:a16="http://schemas.microsoft.com/office/drawing/2014/main" val="3346648528"/>
                    </a:ext>
                  </a:extLst>
                </a:gridCol>
                <a:gridCol w="1877086">
                  <a:extLst>
                    <a:ext uri="{9D8B030D-6E8A-4147-A177-3AD203B41FA5}">
                      <a16:colId xmlns:a16="http://schemas.microsoft.com/office/drawing/2014/main" val="1330636916"/>
                    </a:ext>
                  </a:extLst>
                </a:gridCol>
              </a:tblGrid>
              <a:tr h="13651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1</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err="1">
                          <a:effectLst/>
                          <a:latin typeface="Microsoft YaHei" panose="020B0503020204020204" pitchFamily="34" charset="-122"/>
                          <a:ea typeface="Microsoft YaHei" panose="020B0503020204020204" pitchFamily="34" charset="-122"/>
                        </a:rPr>
                        <a:t>메인전원</a:t>
                      </a:r>
                      <a:r>
                        <a:rPr lang="ko-KR" altLang="en-US" sz="800" dirty="0">
                          <a:effectLst/>
                          <a:latin typeface="Microsoft YaHei" panose="020B0503020204020204" pitchFamily="34" charset="-122"/>
                          <a:ea typeface="Microsoft YaHei" panose="020B0503020204020204" pitchFamily="34" charset="-122"/>
                        </a:rPr>
                        <a:t> </a:t>
                      </a:r>
                      <a:r>
                        <a:rPr lang="en-US" altLang="ko-KR" sz="800" dirty="0">
                          <a:effectLst/>
                          <a:latin typeface="Microsoft YaHei" panose="020B0503020204020204" pitchFamily="34" charset="-122"/>
                          <a:ea typeface="Microsoft YaHei" panose="020B0503020204020204" pitchFamily="34" charset="-122"/>
                        </a:rPr>
                        <a:t>ON/OFF </a:t>
                      </a:r>
                      <a:r>
                        <a:rPr lang="ko-KR" altLang="en-US" sz="800" dirty="0">
                          <a:effectLst/>
                          <a:latin typeface="Microsoft YaHei" panose="020B0503020204020204" pitchFamily="34" charset="-122"/>
                          <a:ea typeface="Microsoft YaHei" panose="020B0503020204020204" pitchFamily="34" charset="-122"/>
                        </a:rPr>
                        <a:t>스위치</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3164218"/>
                  </a:ext>
                </a:extLst>
              </a:tr>
              <a:tr h="136510">
                <a:tc>
                  <a:txBody>
                    <a:bodyPr/>
                    <a:lstStyle/>
                    <a:p>
                      <a:pPr algn="ctr" fontAlgn="base"/>
                      <a:r>
                        <a:rPr lang="en-US" altLang="ko-KR" sz="800">
                          <a:effectLst/>
                          <a:latin typeface="Microsoft YaHei" panose="020B0503020204020204" pitchFamily="34" charset="-122"/>
                          <a:ea typeface="Microsoft YaHei" panose="020B0503020204020204" pitchFamily="34" charset="-122"/>
                        </a:rPr>
                        <a:t>2</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err="1">
                          <a:effectLst/>
                          <a:latin typeface="Microsoft YaHei" panose="020B0503020204020204" pitchFamily="34" charset="-122"/>
                          <a:ea typeface="Microsoft YaHei" panose="020B0503020204020204" pitchFamily="34" charset="-122"/>
                        </a:rPr>
                        <a:t>환기구</a:t>
                      </a:r>
                      <a:endParaRPr lang="ko-KR" altLang="en-US" sz="800" dirty="0">
                        <a:effectLst/>
                        <a:latin typeface="Microsoft YaHei" panose="020B0503020204020204" pitchFamily="34" charset="-122"/>
                        <a:ea typeface="Microsoft YaHei" panose="020B0503020204020204" pitchFamily="34" charset="-122"/>
                      </a:endParaRP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1537610"/>
                  </a:ext>
                </a:extLst>
              </a:tr>
              <a:tr h="136510">
                <a:tc>
                  <a:txBody>
                    <a:bodyPr/>
                    <a:lstStyle/>
                    <a:p>
                      <a:pPr algn="ctr" fontAlgn="base"/>
                      <a:r>
                        <a:rPr lang="en-US" altLang="ko-KR" sz="800">
                          <a:effectLst/>
                          <a:latin typeface="Microsoft YaHei" panose="020B0503020204020204" pitchFamily="34" charset="-122"/>
                          <a:ea typeface="Microsoft YaHei" panose="020B0503020204020204" pitchFamily="34" charset="-122"/>
                        </a:rPr>
                        <a:t>3</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16Char </a:t>
                      </a:r>
                      <a:r>
                        <a:rPr lang="ko-KR" altLang="en-US" sz="800" dirty="0">
                          <a:effectLst/>
                          <a:latin typeface="Microsoft YaHei" panose="020B0503020204020204" pitchFamily="34" charset="-122"/>
                          <a:ea typeface="Microsoft YaHei" panose="020B0503020204020204" pitchFamily="34" charset="-122"/>
                        </a:rPr>
                        <a:t>타입 </a:t>
                      </a:r>
                      <a:r>
                        <a:rPr lang="en-US" sz="800" dirty="0">
                          <a:effectLst/>
                          <a:latin typeface="Microsoft YaHei" panose="020B0503020204020204" pitchFamily="34" charset="-122"/>
                          <a:ea typeface="Microsoft YaHei" panose="020B0503020204020204" pitchFamily="34" charset="-122"/>
                        </a:rPr>
                        <a:t>LCD Display</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2332104"/>
                  </a:ext>
                </a:extLst>
              </a:tr>
              <a:tr h="136510">
                <a:tc>
                  <a:txBody>
                    <a:bodyPr/>
                    <a:lstStyle/>
                    <a:p>
                      <a:pPr algn="ctr" fontAlgn="base"/>
                      <a:r>
                        <a:rPr lang="en-US" altLang="ko-KR" sz="800">
                          <a:effectLst/>
                          <a:latin typeface="Microsoft YaHei" panose="020B0503020204020204" pitchFamily="34" charset="-122"/>
                          <a:ea typeface="Microsoft YaHei" panose="020B0503020204020204" pitchFamily="34" charset="-122"/>
                        </a:rPr>
                        <a:t>4</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Error Lamp</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7632364"/>
                  </a:ext>
                </a:extLst>
              </a:tr>
              <a:tr h="136510">
                <a:tc>
                  <a:txBody>
                    <a:bodyPr/>
                    <a:lstStyle/>
                    <a:p>
                      <a:pPr algn="ctr" fontAlgn="base"/>
                      <a:r>
                        <a:rPr lang="en-US" altLang="ko-KR" sz="800">
                          <a:effectLst/>
                          <a:latin typeface="Microsoft YaHei" panose="020B0503020204020204" pitchFamily="34" charset="-122"/>
                          <a:ea typeface="Microsoft YaHei" panose="020B0503020204020204" pitchFamily="34" charset="-122"/>
                        </a:rPr>
                        <a:t>5</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Limit Display Lamp</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10963"/>
                  </a:ext>
                </a:extLst>
              </a:tr>
              <a:tr h="192997">
                <a:tc>
                  <a:txBody>
                    <a:bodyPr/>
                    <a:lstStyle/>
                    <a:p>
                      <a:pPr algn="ctr" fontAlgn="base"/>
                      <a:r>
                        <a:rPr lang="en-US" altLang="ko-KR" sz="800">
                          <a:effectLst/>
                          <a:latin typeface="Microsoft YaHei" panose="020B0503020204020204" pitchFamily="34" charset="-122"/>
                          <a:ea typeface="Microsoft YaHei" panose="020B0503020204020204" pitchFamily="34" charset="-122"/>
                        </a:rPr>
                        <a:t>6</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Key Lock Lamp</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6045764"/>
                  </a:ext>
                </a:extLst>
              </a:tr>
              <a:tr h="136510">
                <a:tc>
                  <a:txBody>
                    <a:bodyPr/>
                    <a:lstStyle/>
                    <a:p>
                      <a:pPr algn="ctr" fontAlgn="base"/>
                      <a:r>
                        <a:rPr lang="en-US" altLang="ko-KR" sz="800">
                          <a:effectLst/>
                          <a:latin typeface="Microsoft YaHei" panose="020B0503020204020204" pitchFamily="34" charset="-122"/>
                          <a:ea typeface="Microsoft YaHei" panose="020B0503020204020204" pitchFamily="34" charset="-122"/>
                        </a:rPr>
                        <a:t>7</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Remote Interface Lamp</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4002667"/>
                  </a:ext>
                </a:extLst>
              </a:tr>
            </a:tbl>
          </a:graphicData>
        </a:graphic>
      </p:graphicFrame>
      <p:graphicFrame>
        <p:nvGraphicFramePr>
          <p:cNvPr id="9" name="표 8">
            <a:extLst>
              <a:ext uri="{FF2B5EF4-FFF2-40B4-BE49-F238E27FC236}">
                <a16:creationId xmlns:a16="http://schemas.microsoft.com/office/drawing/2014/main" id="{F87162BB-2F7B-4949-8137-3B645E22CFD7}"/>
              </a:ext>
            </a:extLst>
          </p:cNvPr>
          <p:cNvGraphicFramePr>
            <a:graphicFrameLocks noGrp="1"/>
          </p:cNvGraphicFramePr>
          <p:nvPr>
            <p:extLst>
              <p:ext uri="{D42A27DB-BD31-4B8C-83A1-F6EECF244321}">
                <p14:modId xmlns:p14="http://schemas.microsoft.com/office/powerpoint/2010/main" val="4191710807"/>
              </p:ext>
            </p:extLst>
          </p:nvPr>
        </p:nvGraphicFramePr>
        <p:xfrm>
          <a:off x="1730912" y="4283012"/>
          <a:ext cx="2363650" cy="574652"/>
        </p:xfrm>
        <a:graphic>
          <a:graphicData uri="http://schemas.openxmlformats.org/drawingml/2006/table">
            <a:tbl>
              <a:tblPr/>
              <a:tblGrid>
                <a:gridCol w="486564">
                  <a:extLst>
                    <a:ext uri="{9D8B030D-6E8A-4147-A177-3AD203B41FA5}">
                      <a16:colId xmlns:a16="http://schemas.microsoft.com/office/drawing/2014/main" val="1146574742"/>
                    </a:ext>
                  </a:extLst>
                </a:gridCol>
                <a:gridCol w="1877086">
                  <a:extLst>
                    <a:ext uri="{9D8B030D-6E8A-4147-A177-3AD203B41FA5}">
                      <a16:colId xmlns:a16="http://schemas.microsoft.com/office/drawing/2014/main" val="130584685"/>
                    </a:ext>
                  </a:extLst>
                </a:gridCol>
              </a:tblGrid>
              <a:tr h="192997">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8</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a:effectLst/>
                          <a:latin typeface="Microsoft YaHei" panose="020B0503020204020204" pitchFamily="34" charset="-122"/>
                          <a:ea typeface="Microsoft YaHei" panose="020B0503020204020204" pitchFamily="34" charset="-122"/>
                        </a:rPr>
                        <a:t>CV Mode</a:t>
                      </a:r>
                      <a:r>
                        <a:rPr lang="ko-KR" altLang="en-US" sz="800">
                          <a:effectLst/>
                          <a:latin typeface="Microsoft YaHei" panose="020B0503020204020204" pitchFamily="34" charset="-122"/>
                          <a:ea typeface="Microsoft YaHei" panose="020B0503020204020204" pitchFamily="34" charset="-122"/>
                        </a:rPr>
                        <a:t>상태 </a:t>
                      </a:r>
                      <a:r>
                        <a:rPr lang="en-US" sz="800">
                          <a:effectLst/>
                          <a:latin typeface="Microsoft YaHei" panose="020B0503020204020204" pitchFamily="34" charset="-122"/>
                          <a:ea typeface="Microsoft YaHei" panose="020B0503020204020204" pitchFamily="34" charset="-122"/>
                        </a:rPr>
                        <a:t>Lamp</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73526"/>
                  </a:ext>
                </a:extLst>
              </a:tr>
              <a:tr h="192997">
                <a:tc>
                  <a:txBody>
                    <a:bodyPr/>
                    <a:lstStyle/>
                    <a:p>
                      <a:pPr algn="ctr" fontAlgn="base"/>
                      <a:r>
                        <a:rPr lang="en-US" altLang="ko-KR" sz="800">
                          <a:effectLst/>
                          <a:latin typeface="Microsoft YaHei" panose="020B0503020204020204" pitchFamily="34" charset="-122"/>
                          <a:ea typeface="Microsoft YaHei" panose="020B0503020204020204" pitchFamily="34" charset="-122"/>
                        </a:rPr>
                        <a:t>9</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CC Mode</a:t>
                      </a:r>
                      <a:r>
                        <a:rPr lang="ko-KR" altLang="en-US" sz="800" dirty="0">
                          <a:effectLst/>
                          <a:latin typeface="Microsoft YaHei" panose="020B0503020204020204" pitchFamily="34" charset="-122"/>
                          <a:ea typeface="Microsoft YaHei" panose="020B0503020204020204" pitchFamily="34" charset="-122"/>
                        </a:rPr>
                        <a:t>상태 </a:t>
                      </a:r>
                      <a:r>
                        <a:rPr lang="en-US" sz="800" dirty="0">
                          <a:effectLst/>
                          <a:latin typeface="Microsoft YaHei" panose="020B0503020204020204" pitchFamily="34" charset="-122"/>
                          <a:ea typeface="Microsoft YaHei" panose="020B0503020204020204" pitchFamily="34" charset="-122"/>
                        </a:rPr>
                        <a:t>Lamp</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9035415"/>
                  </a:ext>
                </a:extLst>
              </a:tr>
              <a:tr h="136510">
                <a:tc>
                  <a:txBody>
                    <a:bodyPr/>
                    <a:lstStyle/>
                    <a:p>
                      <a:pPr algn="ctr" fontAlgn="base"/>
                      <a:r>
                        <a:rPr lang="en-US" altLang="ko-KR" sz="800">
                          <a:effectLst/>
                          <a:latin typeface="Microsoft YaHei" panose="020B0503020204020204" pitchFamily="34" charset="-122"/>
                          <a:ea typeface="Microsoft YaHei" panose="020B0503020204020204" pitchFamily="34" charset="-122"/>
                        </a:rPr>
                        <a:t>10</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a:effectLst/>
                          <a:latin typeface="Microsoft YaHei" panose="020B0503020204020204" pitchFamily="34" charset="-122"/>
                          <a:ea typeface="Microsoft YaHei" panose="020B0503020204020204" pitchFamily="34" charset="-122"/>
                        </a:rPr>
                        <a:t>전압설정 </a:t>
                      </a:r>
                      <a:r>
                        <a:rPr lang="en-US" sz="800" dirty="0">
                          <a:effectLst/>
                          <a:latin typeface="Microsoft YaHei" panose="020B0503020204020204" pitchFamily="34" charset="-122"/>
                          <a:ea typeface="Microsoft YaHei" panose="020B0503020204020204" pitchFamily="34" charset="-122"/>
                        </a:rPr>
                        <a:t>Encoder</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6320658"/>
                  </a:ext>
                </a:extLst>
              </a:tr>
            </a:tbl>
          </a:graphicData>
        </a:graphic>
      </p:graphicFrame>
      <p:graphicFrame>
        <p:nvGraphicFramePr>
          <p:cNvPr id="10" name="표 9">
            <a:extLst>
              <a:ext uri="{FF2B5EF4-FFF2-40B4-BE49-F238E27FC236}">
                <a16:creationId xmlns:a16="http://schemas.microsoft.com/office/drawing/2014/main" id="{35454330-FF51-4F47-92AF-1B1200EDD5B1}"/>
              </a:ext>
            </a:extLst>
          </p:cNvPr>
          <p:cNvGraphicFramePr>
            <a:graphicFrameLocks noGrp="1"/>
          </p:cNvGraphicFramePr>
          <p:nvPr>
            <p:extLst>
              <p:ext uri="{D42A27DB-BD31-4B8C-83A1-F6EECF244321}">
                <p14:modId xmlns:p14="http://schemas.microsoft.com/office/powerpoint/2010/main" val="3241981113"/>
              </p:ext>
            </p:extLst>
          </p:nvPr>
        </p:nvGraphicFramePr>
        <p:xfrm>
          <a:off x="1794287" y="4851156"/>
          <a:ext cx="2363650" cy="754632"/>
        </p:xfrm>
        <a:graphic>
          <a:graphicData uri="http://schemas.openxmlformats.org/drawingml/2006/table">
            <a:tbl>
              <a:tblPr/>
              <a:tblGrid>
                <a:gridCol w="341013">
                  <a:extLst>
                    <a:ext uri="{9D8B030D-6E8A-4147-A177-3AD203B41FA5}">
                      <a16:colId xmlns:a16="http://schemas.microsoft.com/office/drawing/2014/main" val="77623925"/>
                    </a:ext>
                  </a:extLst>
                </a:gridCol>
                <a:gridCol w="2022637">
                  <a:extLst>
                    <a:ext uri="{9D8B030D-6E8A-4147-A177-3AD203B41FA5}">
                      <a16:colId xmlns:a16="http://schemas.microsoft.com/office/drawing/2014/main" val="2995453342"/>
                    </a:ext>
                  </a:extLst>
                </a:gridCol>
              </a:tblGrid>
              <a:tr h="13651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11</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a:effectLst/>
                          <a:latin typeface="Microsoft YaHei" panose="020B0503020204020204" pitchFamily="34" charset="-122"/>
                          <a:ea typeface="Microsoft YaHei" panose="020B0503020204020204" pitchFamily="34" charset="-122"/>
                        </a:rPr>
                        <a:t>전류설정 </a:t>
                      </a:r>
                      <a:r>
                        <a:rPr lang="en-US" sz="800">
                          <a:effectLst/>
                          <a:latin typeface="Microsoft YaHei" panose="020B0503020204020204" pitchFamily="34" charset="-122"/>
                          <a:ea typeface="Microsoft YaHei" panose="020B0503020204020204" pitchFamily="34" charset="-122"/>
                        </a:rPr>
                        <a:t>Encoder</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8092821"/>
                  </a:ext>
                </a:extLst>
              </a:tr>
              <a:tr h="13651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12</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a:effectLst/>
                          <a:latin typeface="Microsoft YaHei" panose="020B0503020204020204" pitchFamily="34" charset="-122"/>
                          <a:ea typeface="Microsoft YaHei" panose="020B0503020204020204" pitchFamily="34" charset="-122"/>
                        </a:rPr>
                        <a:t>전압 </a:t>
                      </a:r>
                      <a:r>
                        <a:rPr lang="en-US" altLang="ko-KR" sz="800" dirty="0">
                          <a:effectLst/>
                          <a:latin typeface="Microsoft YaHei" panose="020B0503020204020204" pitchFamily="34" charset="-122"/>
                          <a:ea typeface="Microsoft YaHei" panose="020B0503020204020204" pitchFamily="34" charset="-122"/>
                        </a:rPr>
                        <a:t>Cursor </a:t>
                      </a:r>
                      <a:r>
                        <a:rPr lang="ko-KR" altLang="en-US" sz="800" dirty="0">
                          <a:effectLst/>
                          <a:latin typeface="Microsoft YaHei" panose="020B0503020204020204" pitchFamily="34" charset="-122"/>
                          <a:ea typeface="Microsoft YaHei" panose="020B0503020204020204" pitchFamily="34" charset="-122"/>
                        </a:rPr>
                        <a:t>또는 메뉴변경 </a:t>
                      </a:r>
                      <a:r>
                        <a:rPr lang="en-US" altLang="ko-KR" sz="800" dirty="0">
                          <a:effectLst/>
                          <a:latin typeface="Microsoft YaHei" panose="020B0503020204020204" pitchFamily="34" charset="-122"/>
                          <a:ea typeface="Microsoft YaHei" panose="020B0503020204020204" pitchFamily="34" charset="-122"/>
                        </a:rPr>
                        <a:t>Key</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697594"/>
                  </a:ext>
                </a:extLst>
              </a:tr>
              <a:tr h="136510">
                <a:tc>
                  <a:txBody>
                    <a:bodyPr/>
                    <a:lstStyle/>
                    <a:p>
                      <a:pPr algn="ctr" fontAlgn="base"/>
                      <a:r>
                        <a:rPr lang="en-US" altLang="ko-KR" sz="800">
                          <a:effectLst/>
                          <a:latin typeface="Microsoft YaHei" panose="020B0503020204020204" pitchFamily="34" charset="-122"/>
                          <a:ea typeface="Microsoft YaHei" panose="020B0503020204020204" pitchFamily="34" charset="-122"/>
                        </a:rPr>
                        <a:t>13</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a:effectLst/>
                          <a:latin typeface="Microsoft YaHei" panose="020B0503020204020204" pitchFamily="34" charset="-122"/>
                          <a:ea typeface="Microsoft YaHei" panose="020B0503020204020204" pitchFamily="34" charset="-122"/>
                        </a:rPr>
                        <a:t>전류 </a:t>
                      </a:r>
                      <a:r>
                        <a:rPr lang="en-US" altLang="ko-KR" sz="800" dirty="0" err="1">
                          <a:effectLst/>
                          <a:latin typeface="Microsoft YaHei" panose="020B0503020204020204" pitchFamily="34" charset="-122"/>
                          <a:ea typeface="Microsoft YaHei" panose="020B0503020204020204" pitchFamily="34" charset="-122"/>
                        </a:rPr>
                        <a:t>Cusor</a:t>
                      </a:r>
                      <a:r>
                        <a:rPr lang="en-US" altLang="ko-KR" sz="800" dirty="0">
                          <a:effectLst/>
                          <a:latin typeface="Microsoft YaHei" panose="020B0503020204020204" pitchFamily="34" charset="-122"/>
                          <a:ea typeface="Microsoft YaHei" panose="020B0503020204020204" pitchFamily="34" charset="-122"/>
                        </a:rPr>
                        <a:t> </a:t>
                      </a:r>
                      <a:r>
                        <a:rPr lang="ko-KR" altLang="en-US" sz="800" dirty="0">
                          <a:effectLst/>
                          <a:latin typeface="Microsoft YaHei" panose="020B0503020204020204" pitchFamily="34" charset="-122"/>
                          <a:ea typeface="Microsoft YaHei" panose="020B0503020204020204" pitchFamily="34" charset="-122"/>
                        </a:rPr>
                        <a:t>또는 메뉴변경 </a:t>
                      </a:r>
                      <a:r>
                        <a:rPr lang="en-US" altLang="ko-KR" sz="800" dirty="0">
                          <a:effectLst/>
                          <a:latin typeface="Microsoft YaHei" panose="020B0503020204020204" pitchFamily="34" charset="-122"/>
                          <a:ea typeface="Microsoft YaHei" panose="020B0503020204020204" pitchFamily="34" charset="-122"/>
                        </a:rPr>
                        <a:t>Key</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0800"/>
                  </a:ext>
                </a:extLst>
              </a:tr>
              <a:tr h="136510">
                <a:tc>
                  <a:txBody>
                    <a:bodyPr/>
                    <a:lstStyle/>
                    <a:p>
                      <a:pPr algn="ctr" fontAlgn="base"/>
                      <a:r>
                        <a:rPr lang="en-US" altLang="ko-KR" sz="800">
                          <a:effectLst/>
                          <a:latin typeface="Microsoft YaHei" panose="020B0503020204020204" pitchFamily="34" charset="-122"/>
                          <a:ea typeface="Microsoft YaHei" panose="020B0503020204020204" pitchFamily="34" charset="-122"/>
                        </a:rPr>
                        <a:t>14</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a:effectLst/>
                          <a:latin typeface="Microsoft YaHei" panose="020B0503020204020204" pitchFamily="34" charset="-122"/>
                          <a:ea typeface="Microsoft YaHei" panose="020B0503020204020204" pitchFamily="34" charset="-122"/>
                        </a:rPr>
                        <a:t>출력전압</a:t>
                      </a:r>
                      <a:r>
                        <a:rPr lang="en-US" altLang="ko-KR" sz="800" dirty="0">
                          <a:effectLst/>
                          <a:latin typeface="Microsoft YaHei" panose="020B0503020204020204" pitchFamily="34" charset="-122"/>
                          <a:ea typeface="Microsoft YaHei" panose="020B0503020204020204" pitchFamily="34" charset="-122"/>
                        </a:rPr>
                        <a:t>/</a:t>
                      </a:r>
                      <a:r>
                        <a:rPr lang="ko-KR" altLang="en-US" sz="800" dirty="0">
                          <a:effectLst/>
                          <a:latin typeface="Microsoft YaHei" panose="020B0503020204020204" pitchFamily="34" charset="-122"/>
                          <a:ea typeface="Microsoft YaHei" panose="020B0503020204020204" pitchFamily="34" charset="-122"/>
                        </a:rPr>
                        <a:t>전류 </a:t>
                      </a:r>
                      <a:r>
                        <a:rPr lang="en-US" sz="800" dirty="0">
                          <a:effectLst/>
                          <a:latin typeface="Microsoft YaHei" panose="020B0503020204020204" pitchFamily="34" charset="-122"/>
                          <a:ea typeface="Microsoft YaHei" panose="020B0503020204020204" pitchFamily="34" charset="-122"/>
                        </a:rPr>
                        <a:t>ON/OFF Key</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0715883"/>
                  </a:ext>
                </a:extLst>
              </a:tr>
            </a:tbl>
          </a:graphicData>
        </a:graphic>
      </p:graphicFrame>
      <p:graphicFrame>
        <p:nvGraphicFramePr>
          <p:cNvPr id="14" name="표 13">
            <a:extLst>
              <a:ext uri="{FF2B5EF4-FFF2-40B4-BE49-F238E27FC236}">
                <a16:creationId xmlns:a16="http://schemas.microsoft.com/office/drawing/2014/main" id="{1475E2B2-9778-4659-9113-F3975DFA1E30}"/>
              </a:ext>
            </a:extLst>
          </p:cNvPr>
          <p:cNvGraphicFramePr>
            <a:graphicFrameLocks noGrp="1"/>
          </p:cNvGraphicFramePr>
          <p:nvPr>
            <p:extLst>
              <p:ext uri="{D42A27DB-BD31-4B8C-83A1-F6EECF244321}">
                <p14:modId xmlns:p14="http://schemas.microsoft.com/office/powerpoint/2010/main" val="440901404"/>
              </p:ext>
            </p:extLst>
          </p:nvPr>
        </p:nvGraphicFramePr>
        <p:xfrm>
          <a:off x="3659300" y="4283012"/>
          <a:ext cx="2363650" cy="956307"/>
        </p:xfrm>
        <a:graphic>
          <a:graphicData uri="http://schemas.openxmlformats.org/drawingml/2006/table">
            <a:tbl>
              <a:tblPr/>
              <a:tblGrid>
                <a:gridCol w="341013">
                  <a:extLst>
                    <a:ext uri="{9D8B030D-6E8A-4147-A177-3AD203B41FA5}">
                      <a16:colId xmlns:a16="http://schemas.microsoft.com/office/drawing/2014/main" val="2847639985"/>
                    </a:ext>
                  </a:extLst>
                </a:gridCol>
                <a:gridCol w="2022637">
                  <a:extLst>
                    <a:ext uri="{9D8B030D-6E8A-4147-A177-3AD203B41FA5}">
                      <a16:colId xmlns:a16="http://schemas.microsoft.com/office/drawing/2014/main" val="1072376051"/>
                    </a:ext>
                  </a:extLst>
                </a:gridCol>
              </a:tblGrid>
              <a:tr h="13651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15</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a:effectLst/>
                          <a:latin typeface="Microsoft YaHei" panose="020B0503020204020204" pitchFamily="34" charset="-122"/>
                          <a:ea typeface="Microsoft YaHei" panose="020B0503020204020204" pitchFamily="34" charset="-122"/>
                        </a:rPr>
                        <a:t>IO/Local</a:t>
                      </a:r>
                      <a:r>
                        <a:rPr lang="ko-KR" altLang="en-US" sz="800">
                          <a:effectLst/>
                          <a:latin typeface="Microsoft YaHei" panose="020B0503020204020204" pitchFamily="34" charset="-122"/>
                          <a:ea typeface="Microsoft YaHei" panose="020B0503020204020204" pitchFamily="34" charset="-122"/>
                        </a:rPr>
                        <a:t>설정 및 </a:t>
                      </a:r>
                      <a:r>
                        <a:rPr lang="en-US" sz="800">
                          <a:effectLst/>
                          <a:latin typeface="Microsoft YaHei" panose="020B0503020204020204" pitchFamily="34" charset="-122"/>
                          <a:ea typeface="Microsoft YaHei" panose="020B0503020204020204" pitchFamily="34" charset="-122"/>
                        </a:rPr>
                        <a:t>Error Display Key</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289487"/>
                  </a:ext>
                </a:extLst>
              </a:tr>
              <a:tr h="192997">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16</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a:effectLst/>
                          <a:latin typeface="Microsoft YaHei" panose="020B0503020204020204" pitchFamily="34" charset="-122"/>
                          <a:ea typeface="Microsoft YaHei" panose="020B0503020204020204" pitchFamily="34" charset="-122"/>
                        </a:rPr>
                        <a:t>Protection </a:t>
                      </a:r>
                      <a:r>
                        <a:rPr lang="ko-KR" altLang="en-US" sz="800">
                          <a:effectLst/>
                          <a:latin typeface="Microsoft YaHei" panose="020B0503020204020204" pitchFamily="34" charset="-122"/>
                          <a:ea typeface="Microsoft YaHei" panose="020B0503020204020204" pitchFamily="34" charset="-122"/>
                        </a:rPr>
                        <a:t>설정 및 </a:t>
                      </a:r>
                      <a:r>
                        <a:rPr lang="en-US" sz="800">
                          <a:effectLst/>
                          <a:latin typeface="Microsoft YaHei" panose="020B0503020204020204" pitchFamily="34" charset="-122"/>
                          <a:ea typeface="Microsoft YaHei" panose="020B0503020204020204" pitchFamily="34" charset="-122"/>
                        </a:rPr>
                        <a:t>Front-panel Lock Key</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2804781"/>
                  </a:ext>
                </a:extLst>
              </a:tr>
              <a:tr h="136510">
                <a:tc>
                  <a:txBody>
                    <a:bodyPr/>
                    <a:lstStyle/>
                    <a:p>
                      <a:pPr algn="ctr" fontAlgn="base"/>
                      <a:r>
                        <a:rPr lang="en-US" altLang="ko-KR" sz="800">
                          <a:effectLst/>
                          <a:latin typeface="Microsoft YaHei" panose="020B0503020204020204" pitchFamily="34" charset="-122"/>
                          <a:ea typeface="Microsoft YaHei" panose="020B0503020204020204" pitchFamily="34" charset="-122"/>
                        </a:rPr>
                        <a:t>17</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a:effectLst/>
                          <a:latin typeface="Microsoft YaHei" panose="020B0503020204020204" pitchFamily="34" charset="-122"/>
                          <a:ea typeface="Microsoft YaHei" panose="020B0503020204020204" pitchFamily="34" charset="-122"/>
                        </a:rPr>
                        <a:t>전압</a:t>
                      </a:r>
                      <a:r>
                        <a:rPr lang="en-US" altLang="ko-KR" sz="800" dirty="0">
                          <a:effectLst/>
                          <a:latin typeface="Microsoft YaHei" panose="020B0503020204020204" pitchFamily="34" charset="-122"/>
                          <a:ea typeface="Microsoft YaHei" panose="020B0503020204020204" pitchFamily="34" charset="-122"/>
                        </a:rPr>
                        <a:t>/</a:t>
                      </a:r>
                      <a:r>
                        <a:rPr lang="ko-KR" altLang="en-US" sz="800" dirty="0">
                          <a:effectLst/>
                          <a:latin typeface="Microsoft YaHei" panose="020B0503020204020204" pitchFamily="34" charset="-122"/>
                          <a:ea typeface="Microsoft YaHei" panose="020B0503020204020204" pitchFamily="34" charset="-122"/>
                        </a:rPr>
                        <a:t>전류 </a:t>
                      </a:r>
                      <a:r>
                        <a:rPr lang="ko-KR" altLang="en-US" sz="800" dirty="0" err="1">
                          <a:effectLst/>
                          <a:latin typeface="Microsoft YaHei" panose="020B0503020204020204" pitchFamily="34" charset="-122"/>
                          <a:ea typeface="Microsoft YaHei" panose="020B0503020204020204" pitchFamily="34" charset="-122"/>
                        </a:rPr>
                        <a:t>설정값</a:t>
                      </a:r>
                      <a:r>
                        <a:rPr lang="ko-KR" altLang="en-US" sz="800" dirty="0">
                          <a:effectLst/>
                          <a:latin typeface="Microsoft YaHei" panose="020B0503020204020204" pitchFamily="34" charset="-122"/>
                          <a:ea typeface="Microsoft YaHei" panose="020B0503020204020204" pitchFamily="34" charset="-122"/>
                        </a:rPr>
                        <a:t> </a:t>
                      </a:r>
                      <a:r>
                        <a:rPr lang="en-US" sz="800" dirty="0">
                          <a:effectLst/>
                          <a:latin typeface="Microsoft YaHei" panose="020B0503020204020204" pitchFamily="34" charset="-122"/>
                          <a:ea typeface="Microsoft YaHei" panose="020B0503020204020204" pitchFamily="34" charset="-122"/>
                        </a:rPr>
                        <a:t>Display Key</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5407082"/>
                  </a:ext>
                </a:extLst>
              </a:tr>
              <a:tr h="192997">
                <a:tc>
                  <a:txBody>
                    <a:bodyPr/>
                    <a:lstStyle/>
                    <a:p>
                      <a:pPr algn="ctr" fontAlgn="base"/>
                      <a:r>
                        <a:rPr lang="en-US" altLang="ko-KR" sz="800">
                          <a:effectLst/>
                          <a:latin typeface="Microsoft YaHei" panose="020B0503020204020204" pitchFamily="34" charset="-122"/>
                          <a:ea typeface="Microsoft YaHei" panose="020B0503020204020204" pitchFamily="34" charset="-122"/>
                        </a:rPr>
                        <a:t>18</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a:effectLst/>
                          <a:latin typeface="Microsoft YaHei" panose="020B0503020204020204" pitchFamily="34" charset="-122"/>
                          <a:ea typeface="Microsoft YaHei" panose="020B0503020204020204" pitchFamily="34" charset="-122"/>
                        </a:rPr>
                        <a:t>현재 상태 저장 또는 </a:t>
                      </a:r>
                      <a:r>
                        <a:rPr lang="en-US" sz="800" dirty="0">
                          <a:effectLst/>
                          <a:latin typeface="Microsoft YaHei" panose="020B0503020204020204" pitchFamily="34" charset="-122"/>
                          <a:ea typeface="Microsoft YaHei" panose="020B0503020204020204" pitchFamily="34" charset="-122"/>
                        </a:rPr>
                        <a:t>Calibration Key</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3637356"/>
                  </a:ext>
                </a:extLst>
              </a:tr>
              <a:tr h="192997">
                <a:tc>
                  <a:txBody>
                    <a:bodyPr/>
                    <a:lstStyle/>
                    <a:p>
                      <a:pPr algn="ctr" fontAlgn="base"/>
                      <a:r>
                        <a:rPr lang="en-US" altLang="ko-KR" sz="800">
                          <a:effectLst/>
                          <a:latin typeface="Microsoft YaHei" panose="020B0503020204020204" pitchFamily="34" charset="-122"/>
                          <a:ea typeface="Microsoft YaHei" panose="020B0503020204020204" pitchFamily="34" charset="-122"/>
                        </a:rPr>
                        <a:t>19</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a:effectLst/>
                          <a:latin typeface="Microsoft YaHei" panose="020B0503020204020204" pitchFamily="34" charset="-122"/>
                          <a:ea typeface="Microsoft YaHei" panose="020B0503020204020204" pitchFamily="34" charset="-122"/>
                        </a:rPr>
                        <a:t>메모리 저장상태 복귀 또는 </a:t>
                      </a:r>
                      <a:r>
                        <a:rPr lang="en-US" altLang="ko-KR" sz="800" dirty="0">
                          <a:effectLst/>
                          <a:latin typeface="Microsoft YaHei" panose="020B0503020204020204" pitchFamily="34" charset="-122"/>
                          <a:ea typeface="Microsoft YaHei" panose="020B0503020204020204" pitchFamily="34" charset="-122"/>
                        </a:rPr>
                        <a:t>Factory Key</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6076761"/>
                  </a:ext>
                </a:extLst>
              </a:tr>
            </a:tbl>
          </a:graphicData>
        </a:graphic>
      </p:graphicFrame>
      <p:sp>
        <p:nvSpPr>
          <p:cNvPr id="15" name="제목 1">
            <a:extLst>
              <a:ext uri="{FF2B5EF4-FFF2-40B4-BE49-F238E27FC236}">
                <a16:creationId xmlns:a16="http://schemas.microsoft.com/office/drawing/2014/main" id="{0AE53E91-88B8-4DD1-8364-CD1FF55112B5}"/>
              </a:ext>
            </a:extLst>
          </p:cNvPr>
          <p:cNvSpPr>
            <a:spLocks noGrp="1"/>
          </p:cNvSpPr>
          <p:nvPr>
            <p:ph type="title"/>
          </p:nvPr>
        </p:nvSpPr>
        <p:spPr>
          <a:xfrm>
            <a:off x="838200" y="365125"/>
            <a:ext cx="10515600" cy="558153"/>
          </a:xfrm>
        </p:spPr>
        <p:txBody>
          <a:bodyPr>
            <a:normAutofit fontScale="90000"/>
          </a:bodyPr>
          <a:lstStyle/>
          <a:p>
            <a:r>
              <a:rPr lang="en-US" altLang="ko-KR" dirty="0"/>
              <a:t>Power Supply - SMPS</a:t>
            </a:r>
            <a:endParaRPr lang="ko-KR" altLang="en-US" dirty="0"/>
          </a:p>
        </p:txBody>
      </p:sp>
    </p:spTree>
    <p:extLst>
      <p:ext uri="{BB962C8B-B14F-4D97-AF65-F5344CB8AC3E}">
        <p14:creationId xmlns:p14="http://schemas.microsoft.com/office/powerpoint/2010/main" val="3410834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odacore.com/wp-content/uploads/2017/08/ptn2.jpg">
            <a:extLst>
              <a:ext uri="{FF2B5EF4-FFF2-40B4-BE49-F238E27FC236}">
                <a16:creationId xmlns:a16="http://schemas.microsoft.com/office/drawing/2014/main" id="{F583CEE7-4CE8-48B0-B8D9-67AFB2CB05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20" r="18292"/>
          <a:stretch/>
        </p:blipFill>
        <p:spPr bwMode="auto">
          <a:xfrm>
            <a:off x="977774" y="1178929"/>
            <a:ext cx="2432115" cy="2600752"/>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3A1F2D70-65AA-4E9B-9F3F-167AAE749FF6}"/>
              </a:ext>
            </a:extLst>
          </p:cNvPr>
          <p:cNvSpPr/>
          <p:nvPr/>
        </p:nvSpPr>
        <p:spPr>
          <a:xfrm>
            <a:off x="6130075" y="1117123"/>
            <a:ext cx="5662381" cy="4278094"/>
          </a:xfrm>
          <a:prstGeom prst="rect">
            <a:avLst/>
          </a:prstGeom>
        </p:spPr>
        <p:txBody>
          <a:bodyPr wrap="square">
            <a:spAutoFit/>
          </a:bodyPr>
          <a:lstStyle/>
          <a:p>
            <a:pPr marL="285750" indent="-285750">
              <a:buFont typeface="Arial" panose="020B0604020202020204" pitchFamily="34" charset="0"/>
              <a:buChar char="•"/>
            </a:pPr>
            <a:r>
              <a:rPr lang="en-US" altLang="ko-KR" sz="1600" dirty="0">
                <a:latin typeface="+mj-ea"/>
                <a:ea typeface="+mj-ea"/>
              </a:rPr>
              <a:t>19</a:t>
            </a:r>
            <a:r>
              <a:rPr lang="ko-KR" altLang="en-US" sz="1600" dirty="0">
                <a:latin typeface="+mj-ea"/>
                <a:ea typeface="+mj-ea"/>
              </a:rPr>
              <a:t>인치 </a:t>
            </a:r>
            <a:r>
              <a:rPr lang="en-US" altLang="ko-KR" sz="1600" dirty="0">
                <a:latin typeface="+mj-ea"/>
                <a:ea typeface="+mj-ea"/>
              </a:rPr>
              <a:t>Rack </a:t>
            </a:r>
            <a:r>
              <a:rPr lang="ko-KR" altLang="en-US" sz="1600" dirty="0">
                <a:latin typeface="+mj-ea"/>
                <a:ea typeface="+mj-ea"/>
              </a:rPr>
              <a:t>표준 및 </a:t>
            </a:r>
            <a:r>
              <a:rPr lang="ko-KR" altLang="en-US" sz="1600" dirty="0" err="1">
                <a:latin typeface="+mj-ea"/>
                <a:ea typeface="+mj-ea"/>
              </a:rPr>
              <a:t>벤치탑</a:t>
            </a:r>
            <a:r>
              <a:rPr lang="ko-KR" altLang="en-US" sz="1600" dirty="0">
                <a:latin typeface="+mj-ea"/>
                <a:ea typeface="+mj-ea"/>
              </a:rPr>
              <a:t> 타입</a:t>
            </a:r>
            <a:endParaRPr lang="en-US" altLang="ko-KR" sz="1600" dirty="0">
              <a:latin typeface="+mj-ea"/>
              <a:ea typeface="+mj-ea"/>
            </a:endParaRPr>
          </a:p>
          <a:p>
            <a:pPr marL="285750" indent="-285750">
              <a:buFont typeface="Arial" panose="020B0604020202020204" pitchFamily="34" charset="0"/>
              <a:buChar char="•"/>
            </a:pPr>
            <a:endParaRPr lang="en-US" altLang="ko-KR" sz="1600" dirty="0">
              <a:latin typeface="+mj-ea"/>
              <a:ea typeface="+mj-ea"/>
            </a:endParaRPr>
          </a:p>
          <a:p>
            <a:pPr marL="285750" indent="-285750">
              <a:buFont typeface="Arial" panose="020B0604020202020204" pitchFamily="34" charset="0"/>
              <a:buChar char="•"/>
            </a:pPr>
            <a:r>
              <a:rPr lang="en-US" altLang="ko-KR" sz="1600" dirty="0"/>
              <a:t>4-Digit Resolution </a:t>
            </a:r>
            <a:r>
              <a:rPr lang="ko-KR" altLang="en-US" sz="1600" dirty="0"/>
              <a:t>디스플레이</a:t>
            </a:r>
          </a:p>
          <a:p>
            <a:pPr marL="285750" indent="-285750">
              <a:buFont typeface="Arial" panose="020B0604020202020204" pitchFamily="34" charset="0"/>
              <a:buChar char="•"/>
            </a:pPr>
            <a:endParaRPr lang="en-US" altLang="ko-KR" sz="1600" dirty="0">
              <a:latin typeface="+mj-ea"/>
              <a:ea typeface="+mj-ea"/>
            </a:endParaRPr>
          </a:p>
          <a:p>
            <a:pPr marL="285750" indent="-285750">
              <a:buFont typeface="Arial" panose="020B0604020202020204" pitchFamily="34" charset="0"/>
              <a:buChar char="•"/>
            </a:pPr>
            <a:r>
              <a:rPr lang="en-US" altLang="ko-KR" sz="1600" dirty="0">
                <a:latin typeface="+mj-ea"/>
                <a:ea typeface="+mj-ea"/>
              </a:rPr>
              <a:t>200W, 400W</a:t>
            </a:r>
            <a:r>
              <a:rPr lang="ko-KR" altLang="en-US" sz="1600" dirty="0">
                <a:latin typeface="+mj-ea"/>
                <a:ea typeface="+mj-ea"/>
              </a:rPr>
              <a:t>용량의 고성능</a:t>
            </a:r>
            <a:r>
              <a:rPr lang="en-US" altLang="ko-KR" sz="1600" dirty="0">
                <a:latin typeface="+mj-ea"/>
                <a:ea typeface="+mj-ea"/>
              </a:rPr>
              <a:t>, </a:t>
            </a:r>
            <a:r>
              <a:rPr lang="ko-KR" altLang="en-US" sz="1600" dirty="0">
                <a:latin typeface="+mj-ea"/>
                <a:ea typeface="+mj-ea"/>
              </a:rPr>
              <a:t>고효율 스</a:t>
            </a:r>
            <a:endParaRPr lang="en-US" altLang="ko-KR" sz="1600" dirty="0">
              <a:latin typeface="+mj-ea"/>
              <a:ea typeface="+mj-ea"/>
            </a:endParaRPr>
          </a:p>
          <a:p>
            <a:pPr marL="285750" indent="-285750">
              <a:buFont typeface="Arial" panose="020B0604020202020204" pitchFamily="34" charset="0"/>
              <a:buChar char="•"/>
            </a:pPr>
            <a:endParaRPr lang="en-US" altLang="ko-KR" sz="1600" dirty="0">
              <a:latin typeface="+mj-ea"/>
              <a:ea typeface="+mj-ea"/>
            </a:endParaRPr>
          </a:p>
          <a:p>
            <a:pPr marL="285750" indent="-285750">
              <a:buFont typeface="Arial" panose="020B0604020202020204" pitchFamily="34" charset="0"/>
              <a:buChar char="•"/>
            </a:pPr>
            <a:r>
              <a:rPr lang="en-US" altLang="ko-KR" sz="1600" dirty="0">
                <a:latin typeface="+mj-ea"/>
              </a:rPr>
              <a:t>RS-232C, RS485, </a:t>
            </a:r>
            <a:r>
              <a:rPr lang="ko-KR" altLang="en-US" sz="1600" dirty="0">
                <a:latin typeface="+mj-ea"/>
              </a:rPr>
              <a:t>통신 기본제공</a:t>
            </a:r>
            <a:endParaRPr lang="en-US" altLang="ko-KR" sz="1600" dirty="0">
              <a:latin typeface="+mj-ea"/>
            </a:endParaRPr>
          </a:p>
          <a:p>
            <a:r>
              <a:rPr lang="en-US" altLang="ko-KR" sz="1600" dirty="0">
                <a:latin typeface="+mj-ea"/>
              </a:rPr>
              <a:t>   </a:t>
            </a:r>
            <a:r>
              <a:rPr lang="ko-KR" altLang="en-US" sz="1600" dirty="0">
                <a:latin typeface="+mj-ea"/>
              </a:rPr>
              <a:t> </a:t>
            </a:r>
            <a:r>
              <a:rPr lang="en-US" altLang="ko-KR" sz="1600" dirty="0">
                <a:latin typeface="+mj-ea"/>
              </a:rPr>
              <a:t>(TCP/IP </a:t>
            </a:r>
            <a:r>
              <a:rPr lang="ko-KR" altLang="en-US" sz="1600" dirty="0">
                <a:latin typeface="+mj-ea"/>
              </a:rPr>
              <a:t>통신 추가옵션</a:t>
            </a:r>
            <a:r>
              <a:rPr lang="en-US" altLang="ko-KR" sz="1600" dirty="0">
                <a:latin typeface="+mj-ea"/>
              </a:rPr>
              <a:t>)</a:t>
            </a:r>
          </a:p>
          <a:p>
            <a:pPr marL="285750" indent="-285750">
              <a:buFont typeface="Arial" panose="020B0604020202020204" pitchFamily="34" charset="0"/>
              <a:buChar char="•"/>
            </a:pPr>
            <a:endParaRPr lang="en-US" altLang="ko-KR" sz="1600" dirty="0">
              <a:latin typeface="+mj-ea"/>
              <a:ea typeface="+mj-ea"/>
            </a:endParaRPr>
          </a:p>
          <a:p>
            <a:pPr marL="285750" indent="-285750">
              <a:buFont typeface="Arial" panose="020B0604020202020204" pitchFamily="34" charset="0"/>
              <a:buChar char="•"/>
            </a:pPr>
            <a:r>
              <a:rPr lang="en-US" altLang="ko-KR" sz="1600" dirty="0">
                <a:latin typeface="+mj-ea"/>
              </a:rPr>
              <a:t>Protection : Over Voltage, Over Current </a:t>
            </a:r>
          </a:p>
          <a:p>
            <a:pPr marL="285750" indent="-285750">
              <a:buFont typeface="Arial" panose="020B0604020202020204" pitchFamily="34" charset="0"/>
              <a:buChar char="•"/>
            </a:pPr>
            <a:endParaRPr lang="en-US" altLang="ko-KR" sz="1600" dirty="0">
              <a:latin typeface="+mj-ea"/>
              <a:ea typeface="+mj-ea"/>
            </a:endParaRPr>
          </a:p>
          <a:p>
            <a:pPr marL="285750" indent="-285750">
              <a:buFont typeface="Arial" panose="020B0604020202020204" pitchFamily="34" charset="0"/>
              <a:buChar char="•"/>
            </a:pPr>
            <a:r>
              <a:rPr lang="en-US" altLang="ko-KR" sz="1600" dirty="0">
                <a:latin typeface="+mj-ea"/>
              </a:rPr>
              <a:t>Lock ( Under/Over Voltage, Current )</a:t>
            </a:r>
          </a:p>
          <a:p>
            <a:pPr marL="285750" indent="-285750">
              <a:buFont typeface="Arial" panose="020B0604020202020204" pitchFamily="34" charset="0"/>
              <a:buChar char="•"/>
            </a:pPr>
            <a:endParaRPr lang="en-US" altLang="ko-KR" sz="1600" dirty="0">
              <a:latin typeface="+mj-ea"/>
            </a:endParaRPr>
          </a:p>
          <a:p>
            <a:pPr marL="285750" indent="-285750">
              <a:buFont typeface="Arial" panose="020B0604020202020204" pitchFamily="34" charset="0"/>
              <a:buChar char="•"/>
            </a:pPr>
            <a:r>
              <a:rPr lang="en-US" altLang="ko-KR" sz="1600" dirty="0">
                <a:latin typeface="+mj-ea"/>
              </a:rPr>
              <a:t>Memory Store &amp; Recall </a:t>
            </a:r>
            <a:r>
              <a:rPr lang="ko-KR" altLang="en-US" sz="1600" dirty="0">
                <a:latin typeface="+mj-ea"/>
              </a:rPr>
              <a:t>기능 </a:t>
            </a:r>
            <a:r>
              <a:rPr lang="en-US" altLang="ko-KR" sz="1600" dirty="0">
                <a:latin typeface="+mj-ea"/>
              </a:rPr>
              <a:t>( 10</a:t>
            </a:r>
            <a:r>
              <a:rPr lang="ko-KR" altLang="en-US" sz="1600" dirty="0">
                <a:latin typeface="+mj-ea"/>
              </a:rPr>
              <a:t>개 저장 가능 </a:t>
            </a:r>
            <a:r>
              <a:rPr lang="en-US" altLang="ko-KR" sz="1600" dirty="0">
                <a:latin typeface="+mj-ea"/>
              </a:rPr>
              <a:t>)</a:t>
            </a:r>
          </a:p>
          <a:p>
            <a:pPr marL="285750" indent="-285750">
              <a:buFont typeface="Arial" panose="020B0604020202020204" pitchFamily="34" charset="0"/>
              <a:buChar char="•"/>
            </a:pPr>
            <a:endParaRPr lang="en-US" altLang="ko-KR" sz="1600" dirty="0">
              <a:latin typeface="+mj-ea"/>
            </a:endParaRPr>
          </a:p>
          <a:p>
            <a:pPr marL="285750" indent="-285750">
              <a:buFont typeface="Arial" panose="020B0604020202020204" pitchFamily="34" charset="0"/>
              <a:buChar char="•"/>
            </a:pPr>
            <a:endParaRPr lang="en-US" altLang="ko-KR" sz="1600" dirty="0">
              <a:latin typeface="+mj-ea"/>
              <a:ea typeface="+mj-ea"/>
            </a:endParaRPr>
          </a:p>
          <a:p>
            <a:pPr marL="285750" indent="-285750">
              <a:buFont typeface="Arial" panose="020B0604020202020204" pitchFamily="34" charset="0"/>
              <a:buChar char="•"/>
            </a:pPr>
            <a:endParaRPr lang="ko-KR" altLang="en-US" sz="1600" dirty="0">
              <a:latin typeface="+mj-ea"/>
              <a:ea typeface="+mj-ea"/>
            </a:endParaRPr>
          </a:p>
        </p:txBody>
      </p:sp>
      <p:pic>
        <p:nvPicPr>
          <p:cNvPr id="1030" name="Picture 6" descr="http://www.odacore.com/wp-content/uploads/2016/10/ptnum.jpg">
            <a:extLst>
              <a:ext uri="{FF2B5EF4-FFF2-40B4-BE49-F238E27FC236}">
                <a16:creationId xmlns:a16="http://schemas.microsoft.com/office/drawing/2014/main" id="{8C676481-FAEA-409B-8845-75CCD6541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9889" y="1302541"/>
            <a:ext cx="1353870" cy="23535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E4657C5-7841-426B-9764-73886C186D05}"/>
              </a:ext>
            </a:extLst>
          </p:cNvPr>
          <p:cNvSpPr txBox="1"/>
          <p:nvPr/>
        </p:nvSpPr>
        <p:spPr>
          <a:xfrm>
            <a:off x="1788082" y="747791"/>
            <a:ext cx="3081293" cy="369332"/>
          </a:xfrm>
          <a:prstGeom prst="rect">
            <a:avLst/>
          </a:prstGeom>
          <a:noFill/>
        </p:spPr>
        <p:txBody>
          <a:bodyPr wrap="none" rtlCol="0">
            <a:spAutoFit/>
          </a:bodyPr>
          <a:lstStyle/>
          <a:p>
            <a:r>
              <a:rPr lang="en-US" altLang="ko-KR" b="1" dirty="0"/>
              <a:t>SMPS</a:t>
            </a:r>
            <a:r>
              <a:rPr lang="en-US" altLang="ko-KR" dirty="0"/>
              <a:t>  PT </a:t>
            </a:r>
            <a:r>
              <a:rPr lang="ko-KR" altLang="en-US" dirty="0"/>
              <a:t>시리즈 </a:t>
            </a:r>
            <a:r>
              <a:rPr lang="en-US" altLang="ko-KR" dirty="0"/>
              <a:t>( </a:t>
            </a:r>
            <a:r>
              <a:rPr lang="ko-KR" altLang="en-US" dirty="0"/>
              <a:t>산업용 </a:t>
            </a:r>
            <a:r>
              <a:rPr lang="en-US" altLang="ko-KR" dirty="0"/>
              <a:t>)</a:t>
            </a:r>
            <a:endParaRPr lang="ko-KR" altLang="en-US" dirty="0"/>
          </a:p>
        </p:txBody>
      </p:sp>
      <p:graphicFrame>
        <p:nvGraphicFramePr>
          <p:cNvPr id="15" name="표 14">
            <a:extLst>
              <a:ext uri="{FF2B5EF4-FFF2-40B4-BE49-F238E27FC236}">
                <a16:creationId xmlns:a16="http://schemas.microsoft.com/office/drawing/2014/main" id="{5AB6BE4B-4E7E-4BA3-9CF9-40EB82A57F02}"/>
              </a:ext>
            </a:extLst>
          </p:cNvPr>
          <p:cNvGraphicFramePr>
            <a:graphicFrameLocks noGrp="1"/>
          </p:cNvGraphicFramePr>
          <p:nvPr>
            <p:extLst>
              <p:ext uri="{D42A27DB-BD31-4B8C-83A1-F6EECF244321}">
                <p14:modId xmlns:p14="http://schemas.microsoft.com/office/powerpoint/2010/main" val="3818364792"/>
              </p:ext>
            </p:extLst>
          </p:nvPr>
        </p:nvGraphicFramePr>
        <p:xfrm>
          <a:off x="224551" y="3869366"/>
          <a:ext cx="1761337" cy="1191120"/>
        </p:xfrm>
        <a:graphic>
          <a:graphicData uri="http://schemas.openxmlformats.org/drawingml/2006/table">
            <a:tbl>
              <a:tblPr/>
              <a:tblGrid>
                <a:gridCol w="360107">
                  <a:extLst>
                    <a:ext uri="{9D8B030D-6E8A-4147-A177-3AD203B41FA5}">
                      <a16:colId xmlns:a16="http://schemas.microsoft.com/office/drawing/2014/main" val="3385972026"/>
                    </a:ext>
                  </a:extLst>
                </a:gridCol>
                <a:gridCol w="1401230">
                  <a:extLst>
                    <a:ext uri="{9D8B030D-6E8A-4147-A177-3AD203B41FA5}">
                      <a16:colId xmlns:a16="http://schemas.microsoft.com/office/drawing/2014/main" val="1214152323"/>
                    </a:ext>
                  </a:extLst>
                </a:gridCol>
              </a:tblGrid>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1</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err="1">
                          <a:effectLst/>
                          <a:latin typeface="Microsoft YaHei" panose="020B0503020204020204" pitchFamily="34" charset="-122"/>
                          <a:ea typeface="Microsoft YaHei" panose="020B0503020204020204" pitchFamily="34" charset="-122"/>
                        </a:rPr>
                        <a:t>메인전원</a:t>
                      </a:r>
                      <a:r>
                        <a:rPr lang="ko-KR" altLang="en-US" sz="800" dirty="0">
                          <a:effectLst/>
                          <a:latin typeface="Microsoft YaHei" panose="020B0503020204020204" pitchFamily="34" charset="-122"/>
                          <a:ea typeface="Microsoft YaHei" panose="020B0503020204020204" pitchFamily="34" charset="-122"/>
                        </a:rPr>
                        <a:t> </a:t>
                      </a:r>
                      <a:r>
                        <a:rPr lang="en-US" altLang="ko-KR" sz="800" dirty="0">
                          <a:effectLst/>
                          <a:latin typeface="Microsoft YaHei" panose="020B0503020204020204" pitchFamily="34" charset="-122"/>
                          <a:ea typeface="Microsoft YaHei" panose="020B0503020204020204" pitchFamily="34" charset="-122"/>
                        </a:rPr>
                        <a:t>ON/OFF </a:t>
                      </a:r>
                      <a:r>
                        <a:rPr lang="ko-KR" altLang="en-US" sz="800" dirty="0">
                          <a:effectLst/>
                          <a:latin typeface="Microsoft YaHei" panose="020B0503020204020204" pitchFamily="34" charset="-122"/>
                          <a:ea typeface="Microsoft YaHei" panose="020B0503020204020204" pitchFamily="34" charset="-122"/>
                        </a:rPr>
                        <a:t>스위치</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9129137"/>
                  </a:ext>
                </a:extLst>
              </a:tr>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2</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err="1">
                          <a:effectLst/>
                          <a:latin typeface="Microsoft YaHei" panose="020B0503020204020204" pitchFamily="34" charset="-122"/>
                          <a:ea typeface="Microsoft YaHei" panose="020B0503020204020204" pitchFamily="34" charset="-122"/>
                        </a:rPr>
                        <a:t>환기구</a:t>
                      </a:r>
                      <a:endParaRPr lang="ko-KR" altLang="en-US" sz="800" dirty="0">
                        <a:effectLst/>
                        <a:latin typeface="Microsoft YaHei" panose="020B0503020204020204" pitchFamily="34" charset="-122"/>
                        <a:ea typeface="Microsoft YaHei" panose="020B0503020204020204" pitchFamily="34" charset="-122"/>
                      </a:endParaRP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4872933"/>
                  </a:ext>
                </a:extLst>
              </a:tr>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3</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16Char </a:t>
                      </a:r>
                      <a:r>
                        <a:rPr lang="ko-KR" altLang="en-US" sz="800" dirty="0">
                          <a:effectLst/>
                          <a:latin typeface="Microsoft YaHei" panose="020B0503020204020204" pitchFamily="34" charset="-122"/>
                          <a:ea typeface="Microsoft YaHei" panose="020B0503020204020204" pitchFamily="34" charset="-122"/>
                        </a:rPr>
                        <a:t>타입 </a:t>
                      </a:r>
                      <a:r>
                        <a:rPr lang="en-US" sz="800" dirty="0">
                          <a:effectLst/>
                          <a:latin typeface="Microsoft YaHei" panose="020B0503020204020204" pitchFamily="34" charset="-122"/>
                          <a:ea typeface="Microsoft YaHei" panose="020B0503020204020204" pitchFamily="34" charset="-122"/>
                        </a:rPr>
                        <a:t>LCD Display</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953571"/>
                  </a:ext>
                </a:extLst>
              </a:tr>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4</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Error Lamp</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0372350"/>
                  </a:ext>
                </a:extLst>
              </a:tr>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5</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Limit Display Lamp</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4421028"/>
                  </a:ext>
                </a:extLst>
              </a:tr>
              <a:tr h="83678">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6</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Key Lock Lamp</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549133"/>
                  </a:ext>
                </a:extLst>
              </a:tr>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7</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Remote Interface Lamp</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9900886"/>
                  </a:ext>
                </a:extLst>
              </a:tr>
            </a:tbl>
          </a:graphicData>
        </a:graphic>
      </p:graphicFrame>
      <p:graphicFrame>
        <p:nvGraphicFramePr>
          <p:cNvPr id="16" name="표 15">
            <a:extLst>
              <a:ext uri="{FF2B5EF4-FFF2-40B4-BE49-F238E27FC236}">
                <a16:creationId xmlns:a16="http://schemas.microsoft.com/office/drawing/2014/main" id="{57C5E64C-7441-4759-A0FB-DCA4D7D6C7EA}"/>
              </a:ext>
            </a:extLst>
          </p:cNvPr>
          <p:cNvGraphicFramePr>
            <a:graphicFrameLocks noGrp="1"/>
          </p:cNvGraphicFramePr>
          <p:nvPr>
            <p:extLst>
              <p:ext uri="{D42A27DB-BD31-4B8C-83A1-F6EECF244321}">
                <p14:modId xmlns:p14="http://schemas.microsoft.com/office/powerpoint/2010/main" val="3458526466"/>
              </p:ext>
            </p:extLst>
          </p:nvPr>
        </p:nvGraphicFramePr>
        <p:xfrm>
          <a:off x="1804532" y="3841487"/>
          <a:ext cx="1893428" cy="1191120"/>
        </p:xfrm>
        <a:graphic>
          <a:graphicData uri="http://schemas.openxmlformats.org/drawingml/2006/table">
            <a:tbl>
              <a:tblPr/>
              <a:tblGrid>
                <a:gridCol w="387113">
                  <a:extLst>
                    <a:ext uri="{9D8B030D-6E8A-4147-A177-3AD203B41FA5}">
                      <a16:colId xmlns:a16="http://schemas.microsoft.com/office/drawing/2014/main" val="3385972026"/>
                    </a:ext>
                  </a:extLst>
                </a:gridCol>
                <a:gridCol w="1506315">
                  <a:extLst>
                    <a:ext uri="{9D8B030D-6E8A-4147-A177-3AD203B41FA5}">
                      <a16:colId xmlns:a16="http://schemas.microsoft.com/office/drawing/2014/main" val="1214152323"/>
                    </a:ext>
                  </a:extLst>
                </a:gridCol>
              </a:tblGrid>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8</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CV Mode</a:t>
                      </a:r>
                      <a:r>
                        <a:rPr lang="ko-KR" altLang="en-US" sz="800" dirty="0">
                          <a:effectLst/>
                          <a:latin typeface="Microsoft YaHei" panose="020B0503020204020204" pitchFamily="34" charset="-122"/>
                          <a:ea typeface="Microsoft YaHei" panose="020B0503020204020204" pitchFamily="34" charset="-122"/>
                        </a:rPr>
                        <a:t>상태 </a:t>
                      </a:r>
                      <a:r>
                        <a:rPr lang="en-US" sz="800" dirty="0">
                          <a:effectLst/>
                          <a:latin typeface="Microsoft YaHei" panose="020B0503020204020204" pitchFamily="34" charset="-122"/>
                          <a:ea typeface="Microsoft YaHei" panose="020B0503020204020204" pitchFamily="34" charset="-122"/>
                        </a:rPr>
                        <a:t>Lamp</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9129137"/>
                  </a:ext>
                </a:extLst>
              </a:tr>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9</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CC Mode</a:t>
                      </a:r>
                      <a:r>
                        <a:rPr lang="ko-KR" altLang="en-US" sz="800" dirty="0">
                          <a:effectLst/>
                          <a:latin typeface="Microsoft YaHei" panose="020B0503020204020204" pitchFamily="34" charset="-122"/>
                          <a:ea typeface="Microsoft YaHei" panose="020B0503020204020204" pitchFamily="34" charset="-122"/>
                        </a:rPr>
                        <a:t>상태 </a:t>
                      </a:r>
                      <a:r>
                        <a:rPr lang="en-US" sz="800" dirty="0">
                          <a:effectLst/>
                          <a:latin typeface="Microsoft YaHei" panose="020B0503020204020204" pitchFamily="34" charset="-122"/>
                          <a:ea typeface="Microsoft YaHei" panose="020B0503020204020204" pitchFamily="34" charset="-122"/>
                        </a:rPr>
                        <a:t>Lamp</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4872933"/>
                  </a:ext>
                </a:extLst>
              </a:tr>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10</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a:effectLst/>
                          <a:latin typeface="Microsoft YaHei" panose="020B0503020204020204" pitchFamily="34" charset="-122"/>
                          <a:ea typeface="Microsoft YaHei" panose="020B0503020204020204" pitchFamily="34" charset="-122"/>
                        </a:rPr>
                        <a:t>전압설정 </a:t>
                      </a:r>
                      <a:r>
                        <a:rPr lang="en-US" sz="800" dirty="0">
                          <a:effectLst/>
                          <a:latin typeface="Microsoft YaHei" panose="020B0503020204020204" pitchFamily="34" charset="-122"/>
                          <a:ea typeface="Microsoft YaHei" panose="020B0503020204020204" pitchFamily="34" charset="-122"/>
                        </a:rPr>
                        <a:t>Encoder</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953571"/>
                  </a:ext>
                </a:extLst>
              </a:tr>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11</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a:effectLst/>
                          <a:latin typeface="Microsoft YaHei" panose="020B0503020204020204" pitchFamily="34" charset="-122"/>
                          <a:ea typeface="Microsoft YaHei" panose="020B0503020204020204" pitchFamily="34" charset="-122"/>
                        </a:rPr>
                        <a:t>전류설정 </a:t>
                      </a:r>
                      <a:r>
                        <a:rPr lang="en-US" sz="800" dirty="0">
                          <a:effectLst/>
                          <a:latin typeface="Microsoft YaHei" panose="020B0503020204020204" pitchFamily="34" charset="-122"/>
                          <a:ea typeface="Microsoft YaHei" panose="020B0503020204020204" pitchFamily="34" charset="-122"/>
                        </a:rPr>
                        <a:t>Encoder</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0372350"/>
                  </a:ext>
                </a:extLst>
              </a:tr>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12</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a:effectLst/>
                          <a:latin typeface="Microsoft YaHei" panose="020B0503020204020204" pitchFamily="34" charset="-122"/>
                          <a:ea typeface="Microsoft YaHei" panose="020B0503020204020204" pitchFamily="34" charset="-122"/>
                        </a:rPr>
                        <a:t>전압 </a:t>
                      </a:r>
                      <a:r>
                        <a:rPr lang="en-US" altLang="ko-KR" sz="800" dirty="0">
                          <a:effectLst/>
                          <a:latin typeface="Microsoft YaHei" panose="020B0503020204020204" pitchFamily="34" charset="-122"/>
                          <a:ea typeface="Microsoft YaHei" panose="020B0503020204020204" pitchFamily="34" charset="-122"/>
                        </a:rPr>
                        <a:t>Cursor </a:t>
                      </a:r>
                      <a:r>
                        <a:rPr lang="ko-KR" altLang="en-US" sz="800" dirty="0">
                          <a:effectLst/>
                          <a:latin typeface="Microsoft YaHei" panose="020B0503020204020204" pitchFamily="34" charset="-122"/>
                          <a:ea typeface="Microsoft YaHei" panose="020B0503020204020204" pitchFamily="34" charset="-122"/>
                        </a:rPr>
                        <a:t>또는 메뉴변경 </a:t>
                      </a:r>
                      <a:r>
                        <a:rPr lang="en-US" altLang="ko-KR" sz="800" dirty="0">
                          <a:effectLst/>
                          <a:latin typeface="Microsoft YaHei" panose="020B0503020204020204" pitchFamily="34" charset="-122"/>
                          <a:ea typeface="Microsoft YaHei" panose="020B0503020204020204" pitchFamily="34" charset="-122"/>
                        </a:rPr>
                        <a:t>Key</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4421028"/>
                  </a:ext>
                </a:extLst>
              </a:tr>
              <a:tr h="83678">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13</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a:effectLst/>
                          <a:latin typeface="Microsoft YaHei" panose="020B0503020204020204" pitchFamily="34" charset="-122"/>
                          <a:ea typeface="Microsoft YaHei" panose="020B0503020204020204" pitchFamily="34" charset="-122"/>
                        </a:rPr>
                        <a:t>전류 </a:t>
                      </a:r>
                      <a:r>
                        <a:rPr lang="en-US" altLang="ko-KR" sz="800" dirty="0" err="1">
                          <a:effectLst/>
                          <a:latin typeface="Microsoft YaHei" panose="020B0503020204020204" pitchFamily="34" charset="-122"/>
                          <a:ea typeface="Microsoft YaHei" panose="020B0503020204020204" pitchFamily="34" charset="-122"/>
                        </a:rPr>
                        <a:t>Cusor</a:t>
                      </a:r>
                      <a:r>
                        <a:rPr lang="en-US" altLang="ko-KR" sz="800" dirty="0">
                          <a:effectLst/>
                          <a:latin typeface="Microsoft YaHei" panose="020B0503020204020204" pitchFamily="34" charset="-122"/>
                          <a:ea typeface="Microsoft YaHei" panose="020B0503020204020204" pitchFamily="34" charset="-122"/>
                        </a:rPr>
                        <a:t> </a:t>
                      </a:r>
                      <a:r>
                        <a:rPr lang="ko-KR" altLang="en-US" sz="800" dirty="0">
                          <a:effectLst/>
                          <a:latin typeface="Microsoft YaHei" panose="020B0503020204020204" pitchFamily="34" charset="-122"/>
                          <a:ea typeface="Microsoft YaHei" panose="020B0503020204020204" pitchFamily="34" charset="-122"/>
                        </a:rPr>
                        <a:t>또는 메뉴변경 </a:t>
                      </a:r>
                      <a:r>
                        <a:rPr lang="en-US" altLang="ko-KR" sz="800" dirty="0">
                          <a:effectLst/>
                          <a:latin typeface="Microsoft YaHei" panose="020B0503020204020204" pitchFamily="34" charset="-122"/>
                          <a:ea typeface="Microsoft YaHei" panose="020B0503020204020204" pitchFamily="34" charset="-122"/>
                        </a:rPr>
                        <a:t>Key</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549133"/>
                  </a:ext>
                </a:extLst>
              </a:tr>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14</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a:effectLst/>
                          <a:latin typeface="Microsoft YaHei" panose="020B0503020204020204" pitchFamily="34" charset="-122"/>
                          <a:ea typeface="Microsoft YaHei" panose="020B0503020204020204" pitchFamily="34" charset="-122"/>
                        </a:rPr>
                        <a:t>출력전압</a:t>
                      </a:r>
                      <a:r>
                        <a:rPr lang="en-US" altLang="ko-KR" sz="800" dirty="0">
                          <a:effectLst/>
                          <a:latin typeface="Microsoft YaHei" panose="020B0503020204020204" pitchFamily="34" charset="-122"/>
                          <a:ea typeface="Microsoft YaHei" panose="020B0503020204020204" pitchFamily="34" charset="-122"/>
                        </a:rPr>
                        <a:t>/</a:t>
                      </a:r>
                      <a:r>
                        <a:rPr lang="ko-KR" altLang="en-US" sz="800" dirty="0">
                          <a:effectLst/>
                          <a:latin typeface="Microsoft YaHei" panose="020B0503020204020204" pitchFamily="34" charset="-122"/>
                          <a:ea typeface="Microsoft YaHei" panose="020B0503020204020204" pitchFamily="34" charset="-122"/>
                        </a:rPr>
                        <a:t>전류 </a:t>
                      </a:r>
                      <a:r>
                        <a:rPr lang="en-US" sz="800" dirty="0">
                          <a:effectLst/>
                          <a:latin typeface="Microsoft YaHei" panose="020B0503020204020204" pitchFamily="34" charset="-122"/>
                          <a:ea typeface="Microsoft YaHei" panose="020B0503020204020204" pitchFamily="34" charset="-122"/>
                        </a:rPr>
                        <a:t>ON/OFF Key</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9900886"/>
                  </a:ext>
                </a:extLst>
              </a:tr>
            </a:tbl>
          </a:graphicData>
        </a:graphic>
      </p:graphicFrame>
      <p:graphicFrame>
        <p:nvGraphicFramePr>
          <p:cNvPr id="17" name="표 16">
            <a:extLst>
              <a:ext uri="{FF2B5EF4-FFF2-40B4-BE49-F238E27FC236}">
                <a16:creationId xmlns:a16="http://schemas.microsoft.com/office/drawing/2014/main" id="{B1B7DA49-39EE-4D2E-BB98-8A89FAE2256B}"/>
              </a:ext>
            </a:extLst>
          </p:cNvPr>
          <p:cNvGraphicFramePr>
            <a:graphicFrameLocks noGrp="1"/>
          </p:cNvGraphicFramePr>
          <p:nvPr>
            <p:extLst>
              <p:ext uri="{D42A27DB-BD31-4B8C-83A1-F6EECF244321}">
                <p14:modId xmlns:p14="http://schemas.microsoft.com/office/powerpoint/2010/main" val="3471938116"/>
              </p:ext>
            </p:extLst>
          </p:nvPr>
        </p:nvGraphicFramePr>
        <p:xfrm>
          <a:off x="3565869" y="3855427"/>
          <a:ext cx="2234174" cy="1191120"/>
        </p:xfrm>
        <a:graphic>
          <a:graphicData uri="http://schemas.openxmlformats.org/drawingml/2006/table">
            <a:tbl>
              <a:tblPr/>
              <a:tblGrid>
                <a:gridCol w="456778">
                  <a:extLst>
                    <a:ext uri="{9D8B030D-6E8A-4147-A177-3AD203B41FA5}">
                      <a16:colId xmlns:a16="http://schemas.microsoft.com/office/drawing/2014/main" val="3385972026"/>
                    </a:ext>
                  </a:extLst>
                </a:gridCol>
                <a:gridCol w="1777396">
                  <a:extLst>
                    <a:ext uri="{9D8B030D-6E8A-4147-A177-3AD203B41FA5}">
                      <a16:colId xmlns:a16="http://schemas.microsoft.com/office/drawing/2014/main" val="1214152323"/>
                    </a:ext>
                  </a:extLst>
                </a:gridCol>
              </a:tblGrid>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15</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Limit Display Key</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9129137"/>
                  </a:ext>
                </a:extLst>
              </a:tr>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16</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IO/Local &amp; Remote Key</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4872933"/>
                  </a:ext>
                </a:extLst>
              </a:tr>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17</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Protection &amp; Error Key</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953571"/>
                  </a:ext>
                </a:extLst>
              </a:tr>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18</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a:effectLst/>
                          <a:latin typeface="Microsoft YaHei" panose="020B0503020204020204" pitchFamily="34" charset="-122"/>
                          <a:ea typeface="Microsoft YaHei" panose="020B0503020204020204" pitchFamily="34" charset="-122"/>
                        </a:rPr>
                        <a:t>현재 상태 저장 또는 </a:t>
                      </a:r>
                      <a:r>
                        <a:rPr lang="en-US" sz="800" dirty="0">
                          <a:effectLst/>
                          <a:latin typeface="Microsoft YaHei" panose="020B0503020204020204" pitchFamily="34" charset="-122"/>
                          <a:ea typeface="Microsoft YaHei" panose="020B0503020204020204" pitchFamily="34" charset="-122"/>
                        </a:rPr>
                        <a:t>Calibration Key</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0372350"/>
                  </a:ext>
                </a:extLst>
              </a:tr>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19</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Recall &amp; Factory Key</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4421028"/>
                  </a:ext>
                </a:extLst>
              </a:tr>
              <a:tr h="83678">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20</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a:effectLst/>
                          <a:latin typeface="Microsoft YaHei" panose="020B0503020204020204" pitchFamily="34" charset="-122"/>
                          <a:ea typeface="Microsoft YaHei" panose="020B0503020204020204" pitchFamily="34" charset="-122"/>
                        </a:rPr>
                        <a:t>측정용 “</a:t>
                      </a:r>
                      <a:r>
                        <a:rPr lang="en-US" altLang="ko-KR" sz="800" dirty="0">
                          <a:effectLst/>
                          <a:latin typeface="Microsoft YaHei" panose="020B0503020204020204" pitchFamily="34" charset="-122"/>
                          <a:ea typeface="Microsoft YaHei" panose="020B0503020204020204" pitchFamily="34" charset="-122"/>
                        </a:rPr>
                        <a:t>+” DC </a:t>
                      </a:r>
                      <a:r>
                        <a:rPr lang="ko-KR" altLang="en-US" sz="800" dirty="0">
                          <a:effectLst/>
                          <a:latin typeface="Microsoft YaHei" panose="020B0503020204020204" pitchFamily="34" charset="-122"/>
                          <a:ea typeface="Microsoft YaHei" panose="020B0503020204020204" pitchFamily="34" charset="-122"/>
                        </a:rPr>
                        <a:t>출력 터미널</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549133"/>
                  </a:ext>
                </a:extLst>
              </a:tr>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21</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a:effectLst/>
                          <a:latin typeface="Microsoft YaHei" panose="020B0503020204020204" pitchFamily="34" charset="-122"/>
                          <a:ea typeface="Microsoft YaHei" panose="020B0503020204020204" pitchFamily="34" charset="-122"/>
                        </a:rPr>
                        <a:t>측정용 “</a:t>
                      </a:r>
                      <a:r>
                        <a:rPr lang="en-US" altLang="ko-KR" sz="800" dirty="0">
                          <a:effectLst/>
                          <a:latin typeface="Microsoft YaHei" panose="020B0503020204020204" pitchFamily="34" charset="-122"/>
                          <a:ea typeface="Microsoft YaHei" panose="020B0503020204020204" pitchFamily="34" charset="-122"/>
                        </a:rPr>
                        <a:t>-” DC </a:t>
                      </a:r>
                      <a:r>
                        <a:rPr lang="ko-KR" altLang="en-US" sz="800" dirty="0">
                          <a:effectLst/>
                          <a:latin typeface="Microsoft YaHei" panose="020B0503020204020204" pitchFamily="34" charset="-122"/>
                          <a:ea typeface="Microsoft YaHei" panose="020B0503020204020204" pitchFamily="34" charset="-122"/>
                        </a:rPr>
                        <a:t>출력 터미널</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9900886"/>
                  </a:ext>
                </a:extLst>
              </a:tr>
            </a:tbl>
          </a:graphicData>
        </a:graphic>
      </p:graphicFrame>
      <p:sp>
        <p:nvSpPr>
          <p:cNvPr id="9" name="직사각형 8">
            <a:extLst>
              <a:ext uri="{FF2B5EF4-FFF2-40B4-BE49-F238E27FC236}">
                <a16:creationId xmlns:a16="http://schemas.microsoft.com/office/drawing/2014/main" id="{412FE147-EDEF-4573-B5A2-5B3FF4AFD731}"/>
              </a:ext>
            </a:extLst>
          </p:cNvPr>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6444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879988" y="938956"/>
            <a:ext cx="3914854" cy="369332"/>
          </a:xfrm>
          <a:prstGeom prst="rect">
            <a:avLst/>
          </a:prstGeom>
          <a:noFill/>
        </p:spPr>
        <p:txBody>
          <a:bodyPr wrap="none" rtlCol="0">
            <a:spAutoFit/>
          </a:bodyPr>
          <a:lstStyle/>
          <a:p>
            <a:r>
              <a:rPr lang="en-US" altLang="ko-KR" b="1" dirty="0"/>
              <a:t>Linear</a:t>
            </a:r>
            <a:r>
              <a:rPr lang="en-US" altLang="ko-KR" dirty="0"/>
              <a:t>  OPS/OPM </a:t>
            </a:r>
            <a:r>
              <a:rPr lang="ko-KR" altLang="en-US" dirty="0"/>
              <a:t>시리즈 </a:t>
            </a:r>
            <a:r>
              <a:rPr lang="en-US" altLang="ko-KR" dirty="0"/>
              <a:t>( </a:t>
            </a:r>
            <a:r>
              <a:rPr lang="ko-KR" altLang="en-US" dirty="0"/>
              <a:t>고급형 </a:t>
            </a:r>
            <a:r>
              <a:rPr lang="en-US" altLang="ko-KR" dirty="0"/>
              <a:t>)</a:t>
            </a:r>
            <a:endParaRPr lang="ko-KR" altLang="en-US" dirty="0"/>
          </a:p>
        </p:txBody>
      </p:sp>
      <p:sp>
        <p:nvSpPr>
          <p:cNvPr id="13" name="직사각형 12"/>
          <p:cNvSpPr/>
          <p:nvPr/>
        </p:nvSpPr>
        <p:spPr>
          <a:xfrm>
            <a:off x="5850384" y="1492641"/>
            <a:ext cx="5823752" cy="2923877"/>
          </a:xfrm>
          <a:prstGeom prst="rect">
            <a:avLst/>
          </a:prstGeom>
        </p:spPr>
        <p:txBody>
          <a:bodyPr wrap="square">
            <a:spAutoFit/>
          </a:bodyPr>
          <a:lstStyle/>
          <a:p>
            <a:pPr marL="285750" indent="-285750">
              <a:buFont typeface="Arial" panose="020B0604020202020204" pitchFamily="34" charset="0"/>
              <a:buChar char="•"/>
            </a:pPr>
            <a:r>
              <a:rPr lang="ko-KR" altLang="en-US" sz="1600" dirty="0">
                <a:latin typeface="+mj-ea"/>
                <a:ea typeface="+mj-ea"/>
              </a:rPr>
              <a:t>다양한 </a:t>
            </a:r>
            <a:r>
              <a:rPr lang="en-US" altLang="ko-KR" sz="1600" dirty="0">
                <a:latin typeface="+mj-ea"/>
                <a:ea typeface="+mj-ea"/>
              </a:rPr>
              <a:t>rage : 9V * 10A ~  </a:t>
            </a:r>
            <a:r>
              <a:rPr lang="ko-KR" altLang="en-US" sz="1600" dirty="0">
                <a:latin typeface="+mj-ea"/>
                <a:ea typeface="+mj-ea"/>
              </a:rPr>
              <a:t>최대 </a:t>
            </a:r>
            <a:r>
              <a:rPr lang="en-US" altLang="ko-KR" sz="1600" dirty="0">
                <a:latin typeface="+mj-ea"/>
                <a:ea typeface="+mj-ea"/>
              </a:rPr>
              <a:t>500V </a:t>
            </a:r>
            <a:r>
              <a:rPr lang="ko-KR" altLang="en-US" sz="1600" dirty="0">
                <a:latin typeface="+mj-ea"/>
                <a:ea typeface="+mj-ea"/>
              </a:rPr>
              <a:t>혹은 최대 </a:t>
            </a:r>
            <a:r>
              <a:rPr lang="en-US" altLang="ko-KR" sz="1600" dirty="0">
                <a:latin typeface="+mj-ea"/>
                <a:ea typeface="+mj-ea"/>
              </a:rPr>
              <a:t>100A</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Resolution : 5 digit</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ko-KR" altLang="en-US" sz="1600" dirty="0" err="1">
                <a:latin typeface="+mj-ea"/>
                <a:ea typeface="+mj-ea"/>
              </a:rPr>
              <a:t>채널수</a:t>
            </a:r>
            <a:r>
              <a:rPr lang="ko-KR" altLang="en-US" sz="1600" dirty="0">
                <a:latin typeface="+mj-ea"/>
                <a:ea typeface="+mj-ea"/>
              </a:rPr>
              <a:t> </a:t>
            </a:r>
            <a:r>
              <a:rPr lang="en-US" altLang="ko-KR" sz="1600" dirty="0">
                <a:latin typeface="+mj-ea"/>
                <a:ea typeface="+mj-ea"/>
              </a:rPr>
              <a:t>: 1ch, 2ch, 3ch, 4ch, </a:t>
            </a:r>
            <a:r>
              <a:rPr lang="ko-KR" altLang="en-US" sz="1600" dirty="0">
                <a:latin typeface="+mj-ea"/>
                <a:ea typeface="+mj-ea"/>
              </a:rPr>
              <a:t>확장성 </a:t>
            </a:r>
            <a:r>
              <a:rPr lang="en-US" altLang="ko-KR" sz="1600" dirty="0">
                <a:latin typeface="+mj-ea"/>
                <a:ea typeface="+mj-ea"/>
              </a:rPr>
              <a:t>255 channel / 1 MCU</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RS-232C, RS485, </a:t>
            </a:r>
            <a:r>
              <a:rPr lang="ko-KR" altLang="en-US" sz="1600" dirty="0">
                <a:latin typeface="+mj-ea"/>
                <a:ea typeface="+mj-ea"/>
              </a:rPr>
              <a:t>기본제공 </a:t>
            </a:r>
            <a:r>
              <a:rPr lang="en-US" altLang="ko-KR" sz="1600" dirty="0">
                <a:latin typeface="+mj-ea"/>
                <a:ea typeface="+mj-ea"/>
              </a:rPr>
              <a:t>( GPIB </a:t>
            </a:r>
            <a:r>
              <a:rPr lang="ko-KR" altLang="en-US" sz="1600" dirty="0">
                <a:latin typeface="+mj-ea"/>
                <a:ea typeface="+mj-ea"/>
              </a:rPr>
              <a:t>통신 추가옵션</a:t>
            </a:r>
            <a:r>
              <a:rPr lang="en-US" altLang="ko-KR" sz="1600" dirty="0">
                <a:latin typeface="+mj-ea"/>
                <a:ea typeface="+mj-ea"/>
              </a:rPr>
              <a:t>)</a:t>
            </a:r>
          </a:p>
          <a:p>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½ * 19</a:t>
            </a:r>
            <a:r>
              <a:rPr lang="ko-KR" altLang="en-US" sz="1600" dirty="0">
                <a:latin typeface="+mj-ea"/>
                <a:ea typeface="+mj-ea"/>
              </a:rPr>
              <a:t>인치 </a:t>
            </a:r>
            <a:r>
              <a:rPr lang="en-US" altLang="ko-KR" sz="1600" dirty="0">
                <a:latin typeface="+mj-ea"/>
                <a:ea typeface="+mj-ea"/>
              </a:rPr>
              <a:t>Rack size * 3U ( &lt; 300 W )</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Protection : Over Voltage, Over Current </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n-ea"/>
              </a:rPr>
              <a:t>Cycling Mode TEST</a:t>
            </a:r>
          </a:p>
          <a:p>
            <a:pPr marL="285750" indent="-285750">
              <a:buFont typeface="Arial" panose="020B0604020202020204" pitchFamily="34" charset="0"/>
              <a:buChar char="•"/>
            </a:pPr>
            <a:endParaRPr lang="en-US" altLang="ko-KR" sz="800" dirty="0">
              <a:latin typeface="+mn-ea"/>
            </a:endParaRPr>
          </a:p>
          <a:p>
            <a:pPr marL="285750" indent="-285750">
              <a:buFont typeface="Arial" panose="020B0604020202020204" pitchFamily="34" charset="0"/>
              <a:buChar char="•"/>
            </a:pPr>
            <a:r>
              <a:rPr lang="en-US" altLang="ko-KR" sz="1600" dirty="0">
                <a:latin typeface="+mj-ea"/>
                <a:ea typeface="+mj-ea"/>
              </a:rPr>
              <a:t>Rising time : 1 </a:t>
            </a:r>
            <a:r>
              <a:rPr lang="en-US" altLang="ko-KR" sz="1600" dirty="0" err="1">
                <a:latin typeface="+mj-ea"/>
                <a:ea typeface="+mj-ea"/>
              </a:rPr>
              <a:t>ms</a:t>
            </a:r>
            <a:r>
              <a:rPr lang="en-US" altLang="ko-KR" sz="1600" dirty="0">
                <a:latin typeface="+mj-ea"/>
                <a:ea typeface="+mj-ea"/>
              </a:rPr>
              <a:t> / 7.5V</a:t>
            </a:r>
          </a:p>
        </p:txBody>
      </p:sp>
      <p:pic>
        <p:nvPicPr>
          <p:cNvPr id="19" name="그림 18"/>
          <p:cNvPicPr>
            <a:picLocks noChangeAspect="1"/>
          </p:cNvPicPr>
          <p:nvPr/>
        </p:nvPicPr>
        <p:blipFill>
          <a:blip r:embed="rId2"/>
          <a:stretch>
            <a:fillRect/>
          </a:stretch>
        </p:blipFill>
        <p:spPr>
          <a:xfrm>
            <a:off x="538579" y="1492641"/>
            <a:ext cx="3888097" cy="2439040"/>
          </a:xfrm>
          <a:prstGeom prst="rect">
            <a:avLst/>
          </a:prstGeom>
        </p:spPr>
      </p:pic>
      <p:sp>
        <p:nvSpPr>
          <p:cNvPr id="20" name="직사각형 19"/>
          <p:cNvSpPr/>
          <p:nvPr/>
        </p:nvSpPr>
        <p:spPr>
          <a:xfrm>
            <a:off x="1271188" y="4023388"/>
            <a:ext cx="2139519" cy="784830"/>
          </a:xfrm>
          <a:prstGeom prst="rect">
            <a:avLst/>
          </a:prstGeom>
        </p:spPr>
        <p:txBody>
          <a:bodyPr wrap="square">
            <a:spAutoFit/>
          </a:bodyPr>
          <a:lstStyle/>
          <a:p>
            <a:r>
              <a:rPr lang="en-US" altLang="ko-KR" sz="900" dirty="0">
                <a:latin typeface="+mj-ea"/>
                <a:ea typeface="+mj-ea"/>
              </a:rPr>
              <a:t>① OVP </a:t>
            </a:r>
            <a:r>
              <a:rPr lang="ko-KR" altLang="en-US" sz="900" dirty="0">
                <a:latin typeface="+mj-ea"/>
                <a:ea typeface="+mj-ea"/>
              </a:rPr>
              <a:t>설정 또는 </a:t>
            </a:r>
            <a:r>
              <a:rPr lang="en-US" altLang="ko-KR" sz="900" dirty="0">
                <a:latin typeface="+mj-ea"/>
                <a:ea typeface="+mj-ea"/>
              </a:rPr>
              <a:t>Calibration Key</a:t>
            </a:r>
          </a:p>
          <a:p>
            <a:r>
              <a:rPr lang="en-US" altLang="ko-KR" sz="900" dirty="0">
                <a:latin typeface="+mj-ea"/>
                <a:ea typeface="+mj-ea"/>
              </a:rPr>
              <a:t>② OCP </a:t>
            </a:r>
            <a:r>
              <a:rPr lang="ko-KR" altLang="en-US" sz="900" dirty="0">
                <a:latin typeface="+mj-ea"/>
                <a:ea typeface="+mj-ea"/>
              </a:rPr>
              <a:t>설정 또는 </a:t>
            </a:r>
            <a:r>
              <a:rPr lang="en-US" altLang="ko-KR" sz="900" dirty="0">
                <a:latin typeface="+mj-ea"/>
                <a:ea typeface="+mj-ea"/>
              </a:rPr>
              <a:t>Factory</a:t>
            </a:r>
            <a:r>
              <a:rPr lang="ko-KR" altLang="en-US" sz="900" dirty="0">
                <a:latin typeface="+mj-ea"/>
                <a:ea typeface="+mj-ea"/>
              </a:rPr>
              <a:t>설정 </a:t>
            </a:r>
            <a:r>
              <a:rPr lang="en-US" altLang="ko-KR" sz="900" dirty="0">
                <a:latin typeface="+mj-ea"/>
                <a:ea typeface="+mj-ea"/>
              </a:rPr>
              <a:t>Key</a:t>
            </a:r>
          </a:p>
          <a:p>
            <a:r>
              <a:rPr lang="en-US" altLang="ko-KR" sz="900" dirty="0">
                <a:latin typeface="+mj-ea"/>
                <a:ea typeface="+mj-ea"/>
              </a:rPr>
              <a:t>③ I/O CONFIG </a:t>
            </a:r>
            <a:r>
              <a:rPr lang="ko-KR" altLang="en-US" sz="900" dirty="0">
                <a:latin typeface="+mj-ea"/>
                <a:ea typeface="+mj-ea"/>
              </a:rPr>
              <a:t>또는 </a:t>
            </a:r>
            <a:r>
              <a:rPr lang="en-US" altLang="ko-KR" sz="900" dirty="0">
                <a:latin typeface="+mj-ea"/>
                <a:ea typeface="+mj-ea"/>
              </a:rPr>
              <a:t>LOCAL Key</a:t>
            </a:r>
          </a:p>
          <a:p>
            <a:r>
              <a:rPr lang="en-US" altLang="ko-KR" sz="900" dirty="0">
                <a:latin typeface="+mj-ea"/>
                <a:ea typeface="+mj-ea"/>
              </a:rPr>
              <a:t>④ </a:t>
            </a:r>
            <a:r>
              <a:rPr lang="ko-KR" altLang="en-US" sz="900" dirty="0">
                <a:latin typeface="+mj-ea"/>
                <a:ea typeface="+mj-ea"/>
              </a:rPr>
              <a:t>출력전압</a:t>
            </a:r>
            <a:r>
              <a:rPr lang="en-US" altLang="ko-KR" sz="900" dirty="0">
                <a:latin typeface="+mj-ea"/>
                <a:ea typeface="+mj-ea"/>
              </a:rPr>
              <a:t>/</a:t>
            </a:r>
            <a:r>
              <a:rPr lang="ko-KR" altLang="en-US" sz="900" dirty="0">
                <a:latin typeface="+mj-ea"/>
                <a:ea typeface="+mj-ea"/>
              </a:rPr>
              <a:t>전류 </a:t>
            </a:r>
            <a:r>
              <a:rPr lang="en-US" altLang="ko-KR" sz="900" dirty="0">
                <a:latin typeface="+mj-ea"/>
                <a:ea typeface="+mj-ea"/>
              </a:rPr>
              <a:t>ON/OFF</a:t>
            </a:r>
          </a:p>
          <a:p>
            <a:r>
              <a:rPr lang="en-US" altLang="ko-KR" sz="900" dirty="0">
                <a:latin typeface="+mj-ea"/>
                <a:ea typeface="+mj-ea"/>
              </a:rPr>
              <a:t>⑤ </a:t>
            </a:r>
            <a:r>
              <a:rPr lang="ko-KR" altLang="en-US" sz="900" dirty="0">
                <a:latin typeface="+mj-ea"/>
                <a:ea typeface="+mj-ea"/>
              </a:rPr>
              <a:t>출력 </a:t>
            </a:r>
            <a:r>
              <a:rPr lang="en-US" altLang="ko-KR" sz="900" dirty="0">
                <a:latin typeface="+mj-ea"/>
                <a:ea typeface="+mj-ea"/>
              </a:rPr>
              <a:t>Channel Select Key</a:t>
            </a:r>
          </a:p>
        </p:txBody>
      </p:sp>
      <p:sp>
        <p:nvSpPr>
          <p:cNvPr id="22" name="직사각형 21"/>
          <p:cNvSpPr/>
          <p:nvPr/>
        </p:nvSpPr>
        <p:spPr>
          <a:xfrm>
            <a:off x="154978" y="4023388"/>
            <a:ext cx="1207996" cy="646331"/>
          </a:xfrm>
          <a:prstGeom prst="rect">
            <a:avLst/>
          </a:prstGeom>
        </p:spPr>
        <p:txBody>
          <a:bodyPr wrap="square">
            <a:spAutoFit/>
          </a:bodyPr>
          <a:lstStyle/>
          <a:p>
            <a:r>
              <a:rPr lang="en-US" altLang="ko-KR" sz="900" dirty="0">
                <a:latin typeface="Tahoma" panose="020B0604030504040204" pitchFamily="34" charset="0"/>
              </a:rPr>
              <a:t>A. </a:t>
            </a:r>
            <a:r>
              <a:rPr lang="ko-KR" altLang="en-US" sz="900" dirty="0">
                <a:latin typeface="Tahoma" panose="020B0604030504040204" pitchFamily="34" charset="0"/>
              </a:rPr>
              <a:t>파워 스위치</a:t>
            </a:r>
            <a:endParaRPr lang="en-US" altLang="ko-KR" sz="900" dirty="0">
              <a:latin typeface="Tahoma" panose="020B0604030504040204" pitchFamily="34" charset="0"/>
            </a:endParaRPr>
          </a:p>
          <a:p>
            <a:r>
              <a:rPr lang="en-US" altLang="ko-KR" sz="900" dirty="0">
                <a:latin typeface="Tahoma" panose="020B0604030504040204" pitchFamily="34" charset="0"/>
              </a:rPr>
              <a:t>B. </a:t>
            </a:r>
            <a:r>
              <a:rPr lang="ko-KR" altLang="en-US" sz="900" dirty="0">
                <a:latin typeface="Tahoma" panose="020B0604030504040204" pitchFamily="34" charset="0"/>
              </a:rPr>
              <a:t>표시 디스플레이</a:t>
            </a:r>
            <a:endParaRPr lang="en-US" altLang="ko-KR" sz="900" dirty="0">
              <a:latin typeface="Tahoma" panose="020B0604030504040204" pitchFamily="34" charset="0"/>
            </a:endParaRPr>
          </a:p>
          <a:p>
            <a:r>
              <a:rPr lang="en-US" altLang="ko-KR" sz="900" dirty="0">
                <a:latin typeface="Tahoma" panose="020B0604030504040204" pitchFamily="34" charset="0"/>
              </a:rPr>
              <a:t>C. </a:t>
            </a:r>
            <a:r>
              <a:rPr lang="ko-KR" altLang="en-US" sz="900" dirty="0">
                <a:latin typeface="Tahoma" panose="020B0604030504040204" pitchFamily="34" charset="0"/>
              </a:rPr>
              <a:t>조정 </a:t>
            </a:r>
            <a:r>
              <a:rPr lang="ko-KR" altLang="en-US" sz="900" dirty="0" err="1">
                <a:latin typeface="Tahoma" panose="020B0604030504040204" pitchFamily="34" charset="0"/>
              </a:rPr>
              <a:t>엔코더</a:t>
            </a:r>
            <a:endParaRPr lang="en-US" altLang="ko-KR" sz="900" dirty="0">
              <a:latin typeface="Tahoma" panose="020B0604030504040204" pitchFamily="34" charset="0"/>
            </a:endParaRPr>
          </a:p>
          <a:p>
            <a:r>
              <a:rPr lang="en-US" altLang="ko-KR" sz="900" dirty="0">
                <a:latin typeface="Tahoma" panose="020B0604030504040204" pitchFamily="34" charset="0"/>
              </a:rPr>
              <a:t>D. </a:t>
            </a:r>
            <a:r>
              <a:rPr lang="ko-KR" altLang="en-US" sz="900" dirty="0">
                <a:latin typeface="Tahoma" panose="020B0604030504040204" pitchFamily="34" charset="0"/>
              </a:rPr>
              <a:t>출력단자</a:t>
            </a:r>
            <a:endParaRPr lang="ko-KR" altLang="en-US" sz="900" i="0" dirty="0">
              <a:effectLst/>
              <a:latin typeface="Tahoma" panose="020B0604030504040204" pitchFamily="34" charset="0"/>
            </a:endParaRPr>
          </a:p>
        </p:txBody>
      </p:sp>
      <p:sp>
        <p:nvSpPr>
          <p:cNvPr id="60" name="직사각형 59"/>
          <p:cNvSpPr/>
          <p:nvPr/>
        </p:nvSpPr>
        <p:spPr>
          <a:xfrm>
            <a:off x="3217674" y="4023388"/>
            <a:ext cx="2724496" cy="923330"/>
          </a:xfrm>
          <a:prstGeom prst="rect">
            <a:avLst/>
          </a:prstGeom>
        </p:spPr>
        <p:txBody>
          <a:bodyPr wrap="square">
            <a:spAutoFit/>
          </a:bodyPr>
          <a:lstStyle/>
          <a:p>
            <a:r>
              <a:rPr lang="en-US" altLang="ko-KR" sz="900" dirty="0">
                <a:latin typeface="+mj-ea"/>
                <a:ea typeface="+mj-ea"/>
              </a:rPr>
              <a:t>⑥ </a:t>
            </a:r>
            <a:r>
              <a:rPr lang="ko-KR" altLang="en-US" sz="900" dirty="0">
                <a:latin typeface="+mj-ea"/>
                <a:ea typeface="+mj-ea"/>
              </a:rPr>
              <a:t>전압</a:t>
            </a:r>
            <a:r>
              <a:rPr lang="en-US" altLang="ko-KR" sz="900" dirty="0">
                <a:latin typeface="+mj-ea"/>
                <a:ea typeface="+mj-ea"/>
              </a:rPr>
              <a:t>/</a:t>
            </a:r>
            <a:r>
              <a:rPr lang="ko-KR" altLang="en-US" sz="900" dirty="0">
                <a:latin typeface="+mj-ea"/>
                <a:ea typeface="+mj-ea"/>
              </a:rPr>
              <a:t>전류 선택 또는 </a:t>
            </a:r>
            <a:r>
              <a:rPr lang="en-US" altLang="ko-KR" sz="900" dirty="0">
                <a:latin typeface="+mj-ea"/>
                <a:ea typeface="+mj-ea"/>
              </a:rPr>
              <a:t>Limit Display Key</a:t>
            </a:r>
          </a:p>
          <a:p>
            <a:r>
              <a:rPr lang="en-US" altLang="ko-KR" sz="900" dirty="0">
                <a:latin typeface="+mj-ea"/>
                <a:ea typeface="+mj-ea"/>
              </a:rPr>
              <a:t>⑦ Error Message Display Key</a:t>
            </a:r>
          </a:p>
          <a:p>
            <a:r>
              <a:rPr lang="en-US" altLang="ko-KR" sz="900" dirty="0">
                <a:latin typeface="+mj-ea"/>
                <a:ea typeface="+mj-ea"/>
              </a:rPr>
              <a:t>⑧ Menu Escape Key</a:t>
            </a:r>
          </a:p>
          <a:p>
            <a:r>
              <a:rPr lang="en-US" altLang="ko-KR" sz="900" dirty="0">
                <a:latin typeface="+mj-ea"/>
                <a:ea typeface="+mj-ea"/>
              </a:rPr>
              <a:t>⑨ </a:t>
            </a:r>
            <a:r>
              <a:rPr lang="en-US" altLang="ko-KR" sz="900" dirty="0" err="1">
                <a:latin typeface="+mj-ea"/>
                <a:ea typeface="+mj-ea"/>
              </a:rPr>
              <a:t>Paralle</a:t>
            </a:r>
            <a:r>
              <a:rPr lang="en-US" altLang="ko-KR" sz="900" dirty="0">
                <a:latin typeface="+mj-ea"/>
                <a:ea typeface="+mj-ea"/>
              </a:rPr>
              <a:t> Output Key</a:t>
            </a:r>
          </a:p>
          <a:p>
            <a:r>
              <a:rPr lang="en-US" altLang="ko-KR" sz="900" dirty="0">
                <a:latin typeface="+mj-ea"/>
                <a:ea typeface="+mj-ea"/>
              </a:rPr>
              <a:t>⑩ Tracking Output Key</a:t>
            </a:r>
          </a:p>
          <a:p>
            <a:r>
              <a:rPr lang="en-US" altLang="ko-KR" sz="900" dirty="0">
                <a:latin typeface="+mj-ea"/>
                <a:ea typeface="+mj-ea"/>
              </a:rPr>
              <a:t>⑪~⑫ </a:t>
            </a:r>
            <a:r>
              <a:rPr lang="ko-KR" altLang="en-US" sz="900" dirty="0">
                <a:latin typeface="+mj-ea"/>
                <a:ea typeface="+mj-ea"/>
              </a:rPr>
              <a:t>전압</a:t>
            </a:r>
            <a:r>
              <a:rPr lang="en-US" altLang="ko-KR" sz="900" dirty="0">
                <a:latin typeface="+mj-ea"/>
                <a:ea typeface="+mj-ea"/>
              </a:rPr>
              <a:t>/</a:t>
            </a:r>
            <a:r>
              <a:rPr lang="ko-KR" altLang="en-US" sz="900" dirty="0">
                <a:latin typeface="+mj-ea"/>
                <a:ea typeface="+mj-ea"/>
              </a:rPr>
              <a:t>전류 </a:t>
            </a:r>
            <a:r>
              <a:rPr lang="en-US" altLang="ko-KR" sz="900" dirty="0">
                <a:latin typeface="+mj-ea"/>
                <a:ea typeface="+mj-ea"/>
              </a:rPr>
              <a:t>Cursor </a:t>
            </a:r>
            <a:r>
              <a:rPr lang="ko-KR" altLang="en-US" sz="900" dirty="0">
                <a:latin typeface="+mj-ea"/>
                <a:ea typeface="+mj-ea"/>
              </a:rPr>
              <a:t>또는 메뉴변경 </a:t>
            </a:r>
            <a:r>
              <a:rPr lang="en-US" altLang="ko-KR" sz="900" dirty="0" err="1">
                <a:latin typeface="+mj-ea"/>
                <a:ea typeface="+mj-ea"/>
              </a:rPr>
              <a:t>Ke</a:t>
            </a:r>
            <a:endParaRPr lang="en-US" altLang="ko-KR" sz="900" b="0" i="0" dirty="0">
              <a:effectLst/>
              <a:latin typeface="+mj-ea"/>
              <a:ea typeface="+mj-ea"/>
            </a:endParaRPr>
          </a:p>
        </p:txBody>
      </p:sp>
      <p:pic>
        <p:nvPicPr>
          <p:cNvPr id="2053" name="Picture 5"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21"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71" name="Picture 23"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73" name="Picture 25"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27"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81" name="Picture 33"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83" name="Picture 35"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85" name="Picture 37"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sp>
        <p:nvSpPr>
          <p:cNvPr id="38" name="제목 1">
            <a:extLst>
              <a:ext uri="{FF2B5EF4-FFF2-40B4-BE49-F238E27FC236}">
                <a16:creationId xmlns:a16="http://schemas.microsoft.com/office/drawing/2014/main" id="{94C8E316-9825-4EA2-888C-74C149A8FE6C}"/>
              </a:ext>
            </a:extLst>
          </p:cNvPr>
          <p:cNvSpPr>
            <a:spLocks noGrp="1"/>
          </p:cNvSpPr>
          <p:nvPr>
            <p:ph type="title"/>
          </p:nvPr>
        </p:nvSpPr>
        <p:spPr>
          <a:xfrm>
            <a:off x="838200" y="365125"/>
            <a:ext cx="10515600" cy="558153"/>
          </a:xfrm>
        </p:spPr>
        <p:txBody>
          <a:bodyPr>
            <a:normAutofit fontScale="90000"/>
          </a:bodyPr>
          <a:lstStyle/>
          <a:p>
            <a:r>
              <a:rPr lang="en-US" altLang="ko-KR" dirty="0"/>
              <a:t>Power Supply - Linear</a:t>
            </a:r>
            <a:endParaRPr lang="ko-KR" altLang="en-US" dirty="0"/>
          </a:p>
        </p:txBody>
      </p:sp>
    </p:spTree>
    <p:extLst>
      <p:ext uri="{BB962C8B-B14F-4D97-AF65-F5344CB8AC3E}">
        <p14:creationId xmlns:p14="http://schemas.microsoft.com/office/powerpoint/2010/main" val="13954944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879988" y="938956"/>
            <a:ext cx="3914854" cy="369332"/>
          </a:xfrm>
          <a:prstGeom prst="rect">
            <a:avLst/>
          </a:prstGeom>
          <a:noFill/>
        </p:spPr>
        <p:txBody>
          <a:bodyPr wrap="none" rtlCol="0">
            <a:spAutoFit/>
          </a:bodyPr>
          <a:lstStyle/>
          <a:p>
            <a:r>
              <a:rPr lang="en-US" altLang="ko-KR" b="1" dirty="0"/>
              <a:t>Linear</a:t>
            </a:r>
            <a:r>
              <a:rPr lang="en-US" altLang="ko-KR" dirty="0"/>
              <a:t>  OPS/OPM </a:t>
            </a:r>
            <a:r>
              <a:rPr lang="ko-KR" altLang="en-US" dirty="0"/>
              <a:t>시리즈 </a:t>
            </a:r>
            <a:r>
              <a:rPr lang="en-US" altLang="ko-KR" dirty="0"/>
              <a:t>( </a:t>
            </a:r>
            <a:r>
              <a:rPr lang="ko-KR" altLang="en-US" dirty="0"/>
              <a:t>보급형 </a:t>
            </a:r>
            <a:r>
              <a:rPr lang="en-US" altLang="ko-KR" dirty="0"/>
              <a:t>)</a:t>
            </a:r>
            <a:endParaRPr lang="ko-KR" altLang="en-US" dirty="0"/>
          </a:p>
        </p:txBody>
      </p:sp>
      <p:sp>
        <p:nvSpPr>
          <p:cNvPr id="13" name="직사각형 12"/>
          <p:cNvSpPr/>
          <p:nvPr/>
        </p:nvSpPr>
        <p:spPr>
          <a:xfrm>
            <a:off x="5628442" y="992901"/>
            <a:ext cx="5814874" cy="2923877"/>
          </a:xfrm>
          <a:prstGeom prst="rect">
            <a:avLst/>
          </a:prstGeom>
        </p:spPr>
        <p:txBody>
          <a:bodyPr wrap="square">
            <a:spAutoFit/>
          </a:bodyPr>
          <a:lstStyle/>
          <a:p>
            <a:pPr marL="285750" indent="-285750">
              <a:buFont typeface="Arial" panose="020B0604020202020204" pitchFamily="34" charset="0"/>
              <a:buChar char="•"/>
            </a:pPr>
            <a:r>
              <a:rPr lang="ko-KR" altLang="en-US" sz="1600" dirty="0">
                <a:latin typeface="+mj-ea"/>
                <a:ea typeface="+mj-ea"/>
              </a:rPr>
              <a:t>다양한 </a:t>
            </a:r>
            <a:r>
              <a:rPr lang="en-US" altLang="ko-KR" sz="1600" dirty="0">
                <a:latin typeface="+mj-ea"/>
                <a:ea typeface="+mj-ea"/>
              </a:rPr>
              <a:t>rage : 9V * 10A ~  </a:t>
            </a:r>
            <a:r>
              <a:rPr lang="ko-KR" altLang="en-US" sz="1600" dirty="0">
                <a:latin typeface="+mj-ea"/>
                <a:ea typeface="+mj-ea"/>
              </a:rPr>
              <a:t>최대 </a:t>
            </a:r>
            <a:r>
              <a:rPr lang="en-US" altLang="ko-KR" sz="1600" dirty="0">
                <a:latin typeface="+mj-ea"/>
                <a:ea typeface="+mj-ea"/>
              </a:rPr>
              <a:t>500V </a:t>
            </a:r>
            <a:r>
              <a:rPr lang="ko-KR" altLang="en-US" sz="1600" dirty="0">
                <a:latin typeface="+mj-ea"/>
                <a:ea typeface="+mj-ea"/>
              </a:rPr>
              <a:t>혹은 최대 </a:t>
            </a:r>
            <a:r>
              <a:rPr lang="en-US" altLang="ko-KR" sz="1600" dirty="0">
                <a:latin typeface="+mj-ea"/>
                <a:ea typeface="+mj-ea"/>
              </a:rPr>
              <a:t>200A</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Resolution : 3 digit</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ko-KR" altLang="en-US" sz="1600" dirty="0" err="1">
                <a:latin typeface="+mj-ea"/>
                <a:ea typeface="+mj-ea"/>
              </a:rPr>
              <a:t>채널수</a:t>
            </a:r>
            <a:r>
              <a:rPr lang="ko-KR" altLang="en-US" sz="1600" dirty="0">
                <a:latin typeface="+mj-ea"/>
                <a:ea typeface="+mj-ea"/>
              </a:rPr>
              <a:t> </a:t>
            </a:r>
            <a:r>
              <a:rPr lang="en-US" altLang="ko-KR" sz="1600" dirty="0">
                <a:latin typeface="+mj-ea"/>
                <a:ea typeface="+mj-ea"/>
              </a:rPr>
              <a:t>: </a:t>
            </a:r>
            <a:r>
              <a:rPr lang="ko-KR" altLang="en-US" sz="1600" dirty="0">
                <a:latin typeface="+mj-ea"/>
                <a:ea typeface="+mj-ea"/>
              </a:rPr>
              <a:t>가변 </a:t>
            </a:r>
            <a:r>
              <a:rPr lang="en-US" altLang="ko-KR" sz="1600" dirty="0">
                <a:latin typeface="+mj-ea"/>
                <a:ea typeface="+mj-ea"/>
              </a:rPr>
              <a:t>1</a:t>
            </a:r>
            <a:r>
              <a:rPr lang="ko-KR" altLang="en-US" sz="1600" dirty="0">
                <a:latin typeface="+mj-ea"/>
                <a:ea typeface="+mj-ea"/>
              </a:rPr>
              <a:t>채널</a:t>
            </a:r>
            <a:r>
              <a:rPr lang="en-US" altLang="ko-KR" sz="1600" dirty="0">
                <a:latin typeface="+mj-ea"/>
                <a:ea typeface="+mj-ea"/>
              </a:rPr>
              <a:t>, 2</a:t>
            </a:r>
            <a:r>
              <a:rPr lang="ko-KR" altLang="en-US" sz="1600" dirty="0">
                <a:latin typeface="+mj-ea"/>
                <a:ea typeface="+mj-ea"/>
              </a:rPr>
              <a:t>채널</a:t>
            </a:r>
            <a:r>
              <a:rPr lang="en-US" altLang="ko-KR" sz="1600" dirty="0">
                <a:latin typeface="+mj-ea"/>
                <a:ea typeface="+mj-ea"/>
              </a:rPr>
              <a:t>, + </a:t>
            </a:r>
            <a:r>
              <a:rPr lang="ko-KR" altLang="en-US" sz="1600" dirty="0">
                <a:latin typeface="+mj-ea"/>
                <a:ea typeface="+mj-ea"/>
              </a:rPr>
              <a:t>고정 </a:t>
            </a:r>
            <a:r>
              <a:rPr lang="en-US" altLang="ko-KR" sz="1600" dirty="0">
                <a:latin typeface="+mj-ea"/>
                <a:ea typeface="+mj-ea"/>
              </a:rPr>
              <a:t>2</a:t>
            </a:r>
            <a:r>
              <a:rPr lang="ko-KR" altLang="en-US" sz="1600" dirty="0">
                <a:latin typeface="+mj-ea"/>
                <a:ea typeface="+mj-ea"/>
              </a:rPr>
              <a:t>채널</a:t>
            </a:r>
            <a:r>
              <a:rPr lang="en-US" altLang="ko-KR" sz="1600" dirty="0">
                <a:latin typeface="+mj-ea"/>
                <a:ea typeface="+mj-ea"/>
              </a:rPr>
              <a:t>. Isolation type</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RS-232C </a:t>
            </a:r>
            <a:r>
              <a:rPr lang="ko-KR" altLang="en-US" sz="1600" dirty="0">
                <a:latin typeface="+mj-ea"/>
                <a:ea typeface="+mj-ea"/>
              </a:rPr>
              <a:t>제공 </a:t>
            </a:r>
            <a:r>
              <a:rPr lang="en-US" altLang="ko-KR" sz="1600" dirty="0">
                <a:latin typeface="+mj-ea"/>
                <a:ea typeface="+mj-ea"/>
              </a:rPr>
              <a:t>( RS-485 </a:t>
            </a:r>
            <a:r>
              <a:rPr lang="ko-KR" altLang="en-US" sz="1600" dirty="0">
                <a:latin typeface="+mj-ea"/>
                <a:ea typeface="+mj-ea"/>
              </a:rPr>
              <a:t>변경 옵션</a:t>
            </a:r>
            <a:r>
              <a:rPr lang="en-US" altLang="ko-KR" sz="1600" dirty="0">
                <a:latin typeface="+mj-ea"/>
                <a:ea typeface="+mj-ea"/>
              </a:rPr>
              <a:t>)</a:t>
            </a:r>
          </a:p>
          <a:p>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½ * 19</a:t>
            </a:r>
            <a:r>
              <a:rPr lang="ko-KR" altLang="en-US" sz="1600" dirty="0">
                <a:latin typeface="+mj-ea"/>
                <a:ea typeface="+mj-ea"/>
              </a:rPr>
              <a:t>인치 </a:t>
            </a:r>
            <a:r>
              <a:rPr lang="en-US" altLang="ko-KR" sz="1600" dirty="0">
                <a:latin typeface="+mj-ea"/>
                <a:ea typeface="+mj-ea"/>
              </a:rPr>
              <a:t>Rack size * 2U ( &lt; 300 W )</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Protection : Over Voltage, Over Current </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Tracking Mode ( 2</a:t>
            </a:r>
            <a:r>
              <a:rPr lang="ko-KR" altLang="en-US" sz="1600" dirty="0">
                <a:latin typeface="+mj-ea"/>
                <a:ea typeface="+mj-ea"/>
              </a:rPr>
              <a:t>개 출력 동시 제어 </a:t>
            </a:r>
            <a:r>
              <a:rPr lang="en-US" altLang="ko-KR" sz="1600" dirty="0">
                <a:latin typeface="+mj-ea"/>
                <a:ea typeface="+mj-ea"/>
              </a:rPr>
              <a:t>)</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5</a:t>
            </a:r>
            <a:r>
              <a:rPr lang="ko-KR" altLang="en-US" sz="1600" dirty="0">
                <a:latin typeface="+mj-ea"/>
                <a:ea typeface="+mj-ea"/>
              </a:rPr>
              <a:t>개 </a:t>
            </a:r>
            <a:r>
              <a:rPr lang="en-US" altLang="ko-KR" sz="1600" dirty="0">
                <a:latin typeface="+mj-ea"/>
                <a:ea typeface="+mj-ea"/>
              </a:rPr>
              <a:t>store </a:t>
            </a:r>
            <a:r>
              <a:rPr lang="ko-KR" altLang="en-US" sz="1600" dirty="0">
                <a:latin typeface="+mj-ea"/>
                <a:ea typeface="+mj-ea"/>
              </a:rPr>
              <a:t>및 </a:t>
            </a:r>
            <a:r>
              <a:rPr lang="en-US" altLang="ko-KR" sz="1600" dirty="0">
                <a:latin typeface="+mj-ea"/>
                <a:ea typeface="+mj-ea"/>
              </a:rPr>
              <a:t>recall</a:t>
            </a:r>
          </a:p>
        </p:txBody>
      </p:sp>
      <p:sp>
        <p:nvSpPr>
          <p:cNvPr id="17" name="직사각형 16"/>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http://www.odacore.com/wp-content/uploads/2017/01/opsnum.jpg">
            <a:extLst>
              <a:ext uri="{FF2B5EF4-FFF2-40B4-BE49-F238E27FC236}">
                <a16:creationId xmlns:a16="http://schemas.microsoft.com/office/drawing/2014/main" id="{3613D2A8-12FC-40C1-8FE8-4EB04043A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250" r="25565"/>
          <a:stretch/>
        </p:blipFill>
        <p:spPr bwMode="auto">
          <a:xfrm>
            <a:off x="567899" y="1454937"/>
            <a:ext cx="4063041" cy="26098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8F713A2F-7E54-401B-B846-7F1318A11EC2}"/>
              </a:ext>
            </a:extLst>
          </p:cNvPr>
          <p:cNvSpPr>
            <a:spLocks noChangeArrowheads="1"/>
          </p:cNvSpPr>
          <p:nvPr/>
        </p:nvSpPr>
        <p:spPr bwMode="auto">
          <a:xfrm>
            <a:off x="11751993" y="23259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800" b="0" i="0" u="none" strike="noStrike" cap="none" normalizeH="0" baseline="0">
                <a:ln>
                  <a:noFill/>
                </a:ln>
                <a:solidFill>
                  <a:schemeClr val="tx1"/>
                </a:solidFill>
                <a:effectLst/>
                <a:latin typeface="Arial" panose="020B0604020202020204" pitchFamily="34" charset="0"/>
              </a:rPr>
            </a:br>
            <a:endParaRPr kumimoji="0" lang="ko-KR" altLang="ko-KR" sz="1800" b="0" i="0" u="none" strike="noStrike" cap="none" normalizeH="0" baseline="0">
              <a:ln>
                <a:noFill/>
              </a:ln>
              <a:solidFill>
                <a:schemeClr val="tx1"/>
              </a:solidFill>
              <a:effectLst/>
              <a:latin typeface="Arial" panose="020B0604020202020204" pitchFamily="34" charset="0"/>
            </a:endParaRPr>
          </a:p>
        </p:txBody>
      </p:sp>
      <p:graphicFrame>
        <p:nvGraphicFramePr>
          <p:cNvPr id="7" name="표 6">
            <a:extLst>
              <a:ext uri="{FF2B5EF4-FFF2-40B4-BE49-F238E27FC236}">
                <a16:creationId xmlns:a16="http://schemas.microsoft.com/office/drawing/2014/main" id="{3B7AE770-1FC6-45AF-B5B2-8F0B66DE9441}"/>
              </a:ext>
            </a:extLst>
          </p:cNvPr>
          <p:cNvGraphicFramePr>
            <a:graphicFrameLocks noGrp="1"/>
          </p:cNvGraphicFramePr>
          <p:nvPr>
            <p:extLst>
              <p:ext uri="{D42A27DB-BD31-4B8C-83A1-F6EECF244321}">
                <p14:modId xmlns:p14="http://schemas.microsoft.com/office/powerpoint/2010/main" val="2753599617"/>
              </p:ext>
            </p:extLst>
          </p:nvPr>
        </p:nvGraphicFramePr>
        <p:xfrm>
          <a:off x="113581" y="4146524"/>
          <a:ext cx="1913627" cy="1218336"/>
        </p:xfrm>
        <a:graphic>
          <a:graphicData uri="http://schemas.openxmlformats.org/drawingml/2006/table">
            <a:tbl>
              <a:tblPr/>
              <a:tblGrid>
                <a:gridCol w="202674">
                  <a:extLst>
                    <a:ext uri="{9D8B030D-6E8A-4147-A177-3AD203B41FA5}">
                      <a16:colId xmlns:a16="http://schemas.microsoft.com/office/drawing/2014/main" val="1464026072"/>
                    </a:ext>
                  </a:extLst>
                </a:gridCol>
                <a:gridCol w="1710953">
                  <a:extLst>
                    <a:ext uri="{9D8B030D-6E8A-4147-A177-3AD203B41FA5}">
                      <a16:colId xmlns:a16="http://schemas.microsoft.com/office/drawing/2014/main" val="1045583281"/>
                    </a:ext>
                  </a:extLst>
                </a:gridCol>
              </a:tblGrid>
              <a:tr h="0">
                <a:tc>
                  <a:txBody>
                    <a:bodyPr/>
                    <a:lstStyle/>
                    <a:p>
                      <a:pPr algn="ctr" fontAlgn="base"/>
                      <a:r>
                        <a:rPr lang="en-US" altLang="ko-KR" sz="700" dirty="0">
                          <a:effectLst/>
                          <a:latin typeface="Microsoft YaHei" panose="020B0503020204020204" pitchFamily="34" charset="-122"/>
                          <a:ea typeface="Microsoft YaHei" panose="020B0503020204020204" pitchFamily="34" charset="-122"/>
                        </a:rPr>
                        <a:t>1</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700" dirty="0">
                          <a:effectLst/>
                          <a:latin typeface="Microsoft YaHei" panose="020B0503020204020204" pitchFamily="34" charset="-122"/>
                          <a:ea typeface="Microsoft YaHei" panose="020B0503020204020204" pitchFamily="34" charset="-122"/>
                        </a:rPr>
                        <a:t>Over Voltage Protection Key</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8209538"/>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2</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700" dirty="0">
                          <a:effectLst/>
                          <a:latin typeface="Microsoft YaHei" panose="020B0503020204020204" pitchFamily="34" charset="-122"/>
                          <a:ea typeface="Microsoft YaHei" panose="020B0503020204020204" pitchFamily="34" charset="-122"/>
                        </a:rPr>
                        <a:t>Over Current Protection Key</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6816955"/>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3</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700" dirty="0">
                          <a:effectLst/>
                          <a:latin typeface="Microsoft YaHei" panose="020B0503020204020204" pitchFamily="34" charset="-122"/>
                          <a:ea typeface="Microsoft YaHei" panose="020B0503020204020204" pitchFamily="34" charset="-122"/>
                        </a:rPr>
                        <a:t>I/O Config </a:t>
                      </a:r>
                      <a:r>
                        <a:rPr lang="ko-KR" altLang="en-US" sz="700" dirty="0">
                          <a:effectLst/>
                          <a:latin typeface="Microsoft YaHei" panose="020B0503020204020204" pitchFamily="34" charset="-122"/>
                          <a:ea typeface="Microsoft YaHei" panose="020B0503020204020204" pitchFamily="34" charset="-122"/>
                        </a:rPr>
                        <a:t>또는 </a:t>
                      </a:r>
                      <a:r>
                        <a:rPr lang="en-US" sz="700" dirty="0">
                          <a:effectLst/>
                          <a:latin typeface="Microsoft YaHei" panose="020B0503020204020204" pitchFamily="34" charset="-122"/>
                          <a:ea typeface="Microsoft YaHei" panose="020B0503020204020204" pitchFamily="34" charset="-122"/>
                        </a:rPr>
                        <a:t>LOCAL Key</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678635"/>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4</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700" dirty="0">
                          <a:effectLst/>
                          <a:latin typeface="Microsoft YaHei" panose="020B0503020204020204" pitchFamily="34" charset="-122"/>
                          <a:ea typeface="Microsoft YaHei" panose="020B0503020204020204" pitchFamily="34" charset="-122"/>
                        </a:rPr>
                        <a:t>LOCK Key</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1635030"/>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5</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700" dirty="0">
                          <a:effectLst/>
                          <a:latin typeface="Microsoft YaHei" panose="020B0503020204020204" pitchFamily="34" charset="-122"/>
                          <a:ea typeface="Microsoft YaHei" panose="020B0503020204020204" pitchFamily="34" charset="-122"/>
                        </a:rPr>
                        <a:t>현재 상태 저장 또는 </a:t>
                      </a:r>
                      <a:r>
                        <a:rPr lang="en-US" sz="700" dirty="0">
                          <a:effectLst/>
                          <a:latin typeface="Microsoft YaHei" panose="020B0503020204020204" pitchFamily="34" charset="-122"/>
                          <a:ea typeface="Microsoft YaHei" panose="020B0503020204020204" pitchFamily="34" charset="-122"/>
                        </a:rPr>
                        <a:t>Calibration Key</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5681210"/>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6</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700" dirty="0">
                          <a:effectLst/>
                          <a:latin typeface="Microsoft YaHei" panose="020B0503020204020204" pitchFamily="34" charset="-122"/>
                          <a:ea typeface="Microsoft YaHei" panose="020B0503020204020204" pitchFamily="34" charset="-122"/>
                        </a:rPr>
                        <a:t>메모리 저장상태 복귀 또는 </a:t>
                      </a:r>
                      <a:r>
                        <a:rPr lang="en-US" altLang="ko-KR" sz="700" dirty="0">
                          <a:effectLst/>
                          <a:latin typeface="Microsoft YaHei" panose="020B0503020204020204" pitchFamily="34" charset="-122"/>
                          <a:ea typeface="Microsoft YaHei" panose="020B0503020204020204" pitchFamily="34" charset="-122"/>
                        </a:rPr>
                        <a:t>Factory Key</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6462754"/>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7</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700" dirty="0">
                          <a:effectLst/>
                          <a:latin typeface="Microsoft YaHei" panose="020B0503020204020204" pitchFamily="34" charset="-122"/>
                          <a:ea typeface="Microsoft YaHei" panose="020B0503020204020204" pitchFamily="34" charset="-122"/>
                        </a:rPr>
                        <a:t>출력전압</a:t>
                      </a:r>
                      <a:r>
                        <a:rPr lang="en-US" altLang="ko-KR" sz="700" dirty="0">
                          <a:effectLst/>
                          <a:latin typeface="Microsoft YaHei" panose="020B0503020204020204" pitchFamily="34" charset="-122"/>
                          <a:ea typeface="Microsoft YaHei" panose="020B0503020204020204" pitchFamily="34" charset="-122"/>
                        </a:rPr>
                        <a:t>/</a:t>
                      </a:r>
                      <a:r>
                        <a:rPr lang="ko-KR" altLang="en-US" sz="700" dirty="0">
                          <a:effectLst/>
                          <a:latin typeface="Microsoft YaHei" panose="020B0503020204020204" pitchFamily="34" charset="-122"/>
                          <a:ea typeface="Microsoft YaHei" panose="020B0503020204020204" pitchFamily="34" charset="-122"/>
                        </a:rPr>
                        <a:t>전류 </a:t>
                      </a:r>
                      <a:r>
                        <a:rPr lang="en-US" sz="700" dirty="0">
                          <a:effectLst/>
                          <a:latin typeface="Microsoft YaHei" panose="020B0503020204020204" pitchFamily="34" charset="-122"/>
                          <a:ea typeface="Microsoft YaHei" panose="020B0503020204020204" pitchFamily="34" charset="-122"/>
                        </a:rPr>
                        <a:t>ON/OFF</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4504900"/>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8</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700" dirty="0">
                          <a:effectLst/>
                          <a:latin typeface="Microsoft YaHei" panose="020B0503020204020204" pitchFamily="34" charset="-122"/>
                          <a:ea typeface="Microsoft YaHei" panose="020B0503020204020204" pitchFamily="34" charset="-122"/>
                        </a:rPr>
                        <a:t>전압</a:t>
                      </a:r>
                      <a:r>
                        <a:rPr lang="en-US" altLang="ko-KR" sz="700" dirty="0">
                          <a:effectLst/>
                          <a:latin typeface="Microsoft YaHei" panose="020B0503020204020204" pitchFamily="34" charset="-122"/>
                          <a:ea typeface="Microsoft YaHei" panose="020B0503020204020204" pitchFamily="34" charset="-122"/>
                        </a:rPr>
                        <a:t>/</a:t>
                      </a:r>
                      <a:r>
                        <a:rPr lang="ko-KR" altLang="en-US" sz="700" dirty="0">
                          <a:effectLst/>
                          <a:latin typeface="Microsoft YaHei" panose="020B0503020204020204" pitchFamily="34" charset="-122"/>
                          <a:ea typeface="Microsoft YaHei" panose="020B0503020204020204" pitchFamily="34" charset="-122"/>
                        </a:rPr>
                        <a:t>전류 선택 또는 </a:t>
                      </a:r>
                      <a:r>
                        <a:rPr lang="en-US" sz="700" dirty="0">
                          <a:effectLst/>
                          <a:latin typeface="Microsoft YaHei" panose="020B0503020204020204" pitchFamily="34" charset="-122"/>
                          <a:ea typeface="Microsoft YaHei" panose="020B0503020204020204" pitchFamily="34" charset="-122"/>
                        </a:rPr>
                        <a:t>Limit Display Key</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1887575"/>
                  </a:ext>
                </a:extLst>
              </a:tr>
            </a:tbl>
          </a:graphicData>
        </a:graphic>
      </p:graphicFrame>
      <p:graphicFrame>
        <p:nvGraphicFramePr>
          <p:cNvPr id="8" name="표 7">
            <a:extLst>
              <a:ext uri="{FF2B5EF4-FFF2-40B4-BE49-F238E27FC236}">
                <a16:creationId xmlns:a16="http://schemas.microsoft.com/office/drawing/2014/main" id="{1A965D65-D05E-4F58-8E43-0DEAB0D592B5}"/>
              </a:ext>
            </a:extLst>
          </p:cNvPr>
          <p:cNvGraphicFramePr>
            <a:graphicFrameLocks noGrp="1"/>
          </p:cNvGraphicFramePr>
          <p:nvPr>
            <p:extLst>
              <p:ext uri="{D42A27DB-BD31-4B8C-83A1-F6EECF244321}">
                <p14:modId xmlns:p14="http://schemas.microsoft.com/office/powerpoint/2010/main" val="3568012511"/>
              </p:ext>
            </p:extLst>
          </p:nvPr>
        </p:nvGraphicFramePr>
        <p:xfrm>
          <a:off x="2027208" y="4146525"/>
          <a:ext cx="2007451" cy="761460"/>
        </p:xfrm>
        <a:graphic>
          <a:graphicData uri="http://schemas.openxmlformats.org/drawingml/2006/table">
            <a:tbl>
              <a:tblPr/>
              <a:tblGrid>
                <a:gridCol w="222008">
                  <a:extLst>
                    <a:ext uri="{9D8B030D-6E8A-4147-A177-3AD203B41FA5}">
                      <a16:colId xmlns:a16="http://schemas.microsoft.com/office/drawing/2014/main" val="4237280453"/>
                    </a:ext>
                  </a:extLst>
                </a:gridCol>
                <a:gridCol w="1785443">
                  <a:extLst>
                    <a:ext uri="{9D8B030D-6E8A-4147-A177-3AD203B41FA5}">
                      <a16:colId xmlns:a16="http://schemas.microsoft.com/office/drawing/2014/main" val="2770938798"/>
                    </a:ext>
                  </a:extLst>
                </a:gridCol>
              </a:tblGrid>
              <a:tr h="0">
                <a:tc>
                  <a:txBody>
                    <a:bodyPr/>
                    <a:lstStyle/>
                    <a:p>
                      <a:pPr algn="ctr" fontAlgn="base"/>
                      <a:r>
                        <a:rPr lang="en-US" altLang="ko-KR" sz="700" dirty="0">
                          <a:effectLst/>
                          <a:latin typeface="Microsoft YaHei" panose="020B0503020204020204" pitchFamily="34" charset="-122"/>
                          <a:ea typeface="Microsoft YaHei" panose="020B0503020204020204" pitchFamily="34" charset="-122"/>
                        </a:rPr>
                        <a:t>9</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700">
                          <a:effectLst/>
                          <a:latin typeface="Microsoft YaHei" panose="020B0503020204020204" pitchFamily="34" charset="-122"/>
                          <a:ea typeface="Microsoft YaHei" panose="020B0503020204020204" pitchFamily="34" charset="-122"/>
                        </a:rPr>
                        <a:t>전압</a:t>
                      </a:r>
                      <a:r>
                        <a:rPr lang="en-US" altLang="ko-KR" sz="700">
                          <a:effectLst/>
                          <a:latin typeface="Microsoft YaHei" panose="020B0503020204020204" pitchFamily="34" charset="-122"/>
                          <a:ea typeface="Microsoft YaHei" panose="020B0503020204020204" pitchFamily="34" charset="-122"/>
                        </a:rPr>
                        <a:t>/</a:t>
                      </a:r>
                      <a:r>
                        <a:rPr lang="ko-KR" altLang="en-US" sz="700">
                          <a:effectLst/>
                          <a:latin typeface="Microsoft YaHei" panose="020B0503020204020204" pitchFamily="34" charset="-122"/>
                          <a:ea typeface="Microsoft YaHei" panose="020B0503020204020204" pitchFamily="34" charset="-122"/>
                        </a:rPr>
                        <a:t>전류</a:t>
                      </a:r>
                      <a:r>
                        <a:rPr lang="en-US" altLang="ko-KR" sz="700">
                          <a:effectLst/>
                          <a:latin typeface="Microsoft YaHei" panose="020B0503020204020204" pitchFamily="34" charset="-122"/>
                          <a:ea typeface="Microsoft YaHei" panose="020B0503020204020204" pitchFamily="34" charset="-122"/>
                        </a:rPr>
                        <a:t>/</a:t>
                      </a:r>
                      <a:r>
                        <a:rPr lang="ko-KR" altLang="en-US" sz="700">
                          <a:effectLst/>
                          <a:latin typeface="Microsoft YaHei" panose="020B0503020204020204" pitchFamily="34" charset="-122"/>
                          <a:ea typeface="Microsoft YaHei" panose="020B0503020204020204" pitchFamily="34" charset="-122"/>
                        </a:rPr>
                        <a:t>수치적 변경 엔코더 스위치</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822516"/>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10</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700" dirty="0">
                          <a:effectLst/>
                          <a:latin typeface="Microsoft YaHei" panose="020B0503020204020204" pitchFamily="34" charset="-122"/>
                          <a:ea typeface="Microsoft YaHei" panose="020B0503020204020204" pitchFamily="34" charset="-122"/>
                        </a:rPr>
                        <a:t>Cycling mode</a:t>
                      </a:r>
                      <a:r>
                        <a:rPr lang="ko-KR" altLang="en-US" sz="700" dirty="0">
                          <a:effectLst/>
                          <a:latin typeface="Microsoft YaHei" panose="020B0503020204020204" pitchFamily="34" charset="-122"/>
                          <a:ea typeface="Microsoft YaHei" panose="020B0503020204020204" pitchFamily="34" charset="-122"/>
                        </a:rPr>
                        <a:t>의 </a:t>
                      </a:r>
                      <a:r>
                        <a:rPr lang="en-US" sz="700" dirty="0">
                          <a:effectLst/>
                          <a:latin typeface="Microsoft YaHei" panose="020B0503020204020204" pitchFamily="34" charset="-122"/>
                          <a:ea typeface="Microsoft YaHei" panose="020B0503020204020204" pitchFamily="34" charset="-122"/>
                        </a:rPr>
                        <a:t>STEP </a:t>
                      </a:r>
                      <a:r>
                        <a:rPr lang="ko-KR" altLang="en-US" sz="700" dirty="0">
                          <a:effectLst/>
                          <a:latin typeface="Microsoft YaHei" panose="020B0503020204020204" pitchFamily="34" charset="-122"/>
                          <a:ea typeface="Microsoft YaHei" panose="020B0503020204020204" pitchFamily="34" charset="-122"/>
                        </a:rPr>
                        <a:t>설정 </a:t>
                      </a:r>
                      <a:r>
                        <a:rPr lang="en-US" sz="700" dirty="0">
                          <a:effectLst/>
                          <a:latin typeface="Microsoft YaHei" panose="020B0503020204020204" pitchFamily="34" charset="-122"/>
                          <a:ea typeface="Microsoft YaHei" panose="020B0503020204020204" pitchFamily="34" charset="-122"/>
                        </a:rPr>
                        <a:t>Key</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4346135"/>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11</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700" dirty="0">
                          <a:effectLst/>
                          <a:latin typeface="Microsoft YaHei" panose="020B0503020204020204" pitchFamily="34" charset="-122"/>
                          <a:ea typeface="Microsoft YaHei" panose="020B0503020204020204" pitchFamily="34" charset="-122"/>
                        </a:rPr>
                        <a:t>Cycling mode</a:t>
                      </a:r>
                      <a:r>
                        <a:rPr lang="ko-KR" altLang="en-US" sz="700" dirty="0">
                          <a:effectLst/>
                          <a:latin typeface="Microsoft YaHei" panose="020B0503020204020204" pitchFamily="34" charset="-122"/>
                          <a:ea typeface="Microsoft YaHei" panose="020B0503020204020204" pitchFamily="34" charset="-122"/>
                        </a:rPr>
                        <a:t>의 </a:t>
                      </a:r>
                      <a:r>
                        <a:rPr lang="en-US" sz="700" dirty="0" err="1">
                          <a:effectLst/>
                          <a:latin typeface="Microsoft YaHei" panose="020B0503020204020204" pitchFamily="34" charset="-122"/>
                          <a:ea typeface="Microsoft YaHei" panose="020B0503020204020204" pitchFamily="34" charset="-122"/>
                        </a:rPr>
                        <a:t>Sequencne</a:t>
                      </a:r>
                      <a:r>
                        <a:rPr lang="ko-KR" altLang="en-US" sz="700" dirty="0">
                          <a:effectLst/>
                          <a:latin typeface="Microsoft YaHei" panose="020B0503020204020204" pitchFamily="34" charset="-122"/>
                          <a:ea typeface="Microsoft YaHei" panose="020B0503020204020204" pitchFamily="34" charset="-122"/>
                        </a:rPr>
                        <a:t>제어 </a:t>
                      </a:r>
                      <a:r>
                        <a:rPr lang="en-US" sz="700" dirty="0">
                          <a:effectLst/>
                          <a:latin typeface="Microsoft YaHei" panose="020B0503020204020204" pitchFamily="34" charset="-122"/>
                          <a:ea typeface="Microsoft YaHei" panose="020B0503020204020204" pitchFamily="34" charset="-122"/>
                        </a:rPr>
                        <a:t>Key</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1521349"/>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12</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700" dirty="0">
                          <a:effectLst/>
                          <a:latin typeface="Microsoft YaHei" panose="020B0503020204020204" pitchFamily="34" charset="-122"/>
                          <a:ea typeface="Microsoft YaHei" panose="020B0503020204020204" pitchFamily="34" charset="-122"/>
                        </a:rPr>
                        <a:t>Cycling mode</a:t>
                      </a:r>
                      <a:r>
                        <a:rPr lang="ko-KR" altLang="en-US" sz="700" dirty="0">
                          <a:effectLst/>
                          <a:latin typeface="Microsoft YaHei" panose="020B0503020204020204" pitchFamily="34" charset="-122"/>
                          <a:ea typeface="Microsoft YaHei" panose="020B0503020204020204" pitchFamily="34" charset="-122"/>
                        </a:rPr>
                        <a:t>의 반복설정 </a:t>
                      </a:r>
                      <a:r>
                        <a:rPr lang="en-US" sz="700" dirty="0">
                          <a:effectLst/>
                          <a:latin typeface="Microsoft YaHei" panose="020B0503020204020204" pitchFamily="34" charset="-122"/>
                          <a:ea typeface="Microsoft YaHei" panose="020B0503020204020204" pitchFamily="34" charset="-122"/>
                        </a:rPr>
                        <a:t>Key</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4153375"/>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13</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700" dirty="0">
                          <a:effectLst/>
                          <a:latin typeface="Microsoft YaHei" panose="020B0503020204020204" pitchFamily="34" charset="-122"/>
                          <a:ea typeface="Microsoft YaHei" panose="020B0503020204020204" pitchFamily="34" charset="-122"/>
                        </a:rPr>
                        <a:t>Cycling mode</a:t>
                      </a:r>
                      <a:r>
                        <a:rPr lang="ko-KR" altLang="en-US" sz="700" dirty="0">
                          <a:effectLst/>
                          <a:latin typeface="Microsoft YaHei" panose="020B0503020204020204" pitchFamily="34" charset="-122"/>
                          <a:ea typeface="Microsoft YaHei" panose="020B0503020204020204" pitchFamily="34" charset="-122"/>
                        </a:rPr>
                        <a:t>의 </a:t>
                      </a:r>
                      <a:r>
                        <a:rPr lang="en-US" sz="700" dirty="0">
                          <a:effectLst/>
                          <a:latin typeface="Microsoft YaHei" panose="020B0503020204020204" pitchFamily="34" charset="-122"/>
                          <a:ea typeface="Microsoft YaHei" panose="020B0503020204020204" pitchFamily="34" charset="-122"/>
                        </a:rPr>
                        <a:t>RUN/STOP Key</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1072186"/>
                  </a:ext>
                </a:extLst>
              </a:tr>
            </a:tbl>
          </a:graphicData>
        </a:graphic>
      </p:graphicFrame>
      <p:graphicFrame>
        <p:nvGraphicFramePr>
          <p:cNvPr id="9" name="표 8">
            <a:extLst>
              <a:ext uri="{FF2B5EF4-FFF2-40B4-BE49-F238E27FC236}">
                <a16:creationId xmlns:a16="http://schemas.microsoft.com/office/drawing/2014/main" id="{290C2751-B897-44E6-B078-703134D020EF}"/>
              </a:ext>
            </a:extLst>
          </p:cNvPr>
          <p:cNvGraphicFramePr>
            <a:graphicFrameLocks noGrp="1"/>
          </p:cNvGraphicFramePr>
          <p:nvPr>
            <p:extLst>
              <p:ext uri="{D42A27DB-BD31-4B8C-83A1-F6EECF244321}">
                <p14:modId xmlns:p14="http://schemas.microsoft.com/office/powerpoint/2010/main" val="578944509"/>
              </p:ext>
            </p:extLst>
          </p:nvPr>
        </p:nvGraphicFramePr>
        <p:xfrm>
          <a:off x="2027208" y="4907985"/>
          <a:ext cx="2007450" cy="456876"/>
        </p:xfrm>
        <a:graphic>
          <a:graphicData uri="http://schemas.openxmlformats.org/drawingml/2006/table">
            <a:tbl>
              <a:tblPr/>
              <a:tblGrid>
                <a:gridCol w="213158">
                  <a:extLst>
                    <a:ext uri="{9D8B030D-6E8A-4147-A177-3AD203B41FA5}">
                      <a16:colId xmlns:a16="http://schemas.microsoft.com/office/drawing/2014/main" val="1730407947"/>
                    </a:ext>
                  </a:extLst>
                </a:gridCol>
                <a:gridCol w="1794292">
                  <a:extLst>
                    <a:ext uri="{9D8B030D-6E8A-4147-A177-3AD203B41FA5}">
                      <a16:colId xmlns:a16="http://schemas.microsoft.com/office/drawing/2014/main" val="3443876825"/>
                    </a:ext>
                  </a:extLst>
                </a:gridCol>
              </a:tblGrid>
              <a:tr h="0">
                <a:tc>
                  <a:txBody>
                    <a:bodyPr/>
                    <a:lstStyle/>
                    <a:p>
                      <a:pPr algn="ctr" fontAlgn="base"/>
                      <a:r>
                        <a:rPr lang="en-US" altLang="ko-KR" sz="700" dirty="0">
                          <a:effectLst/>
                          <a:latin typeface="Microsoft YaHei" panose="020B0503020204020204" pitchFamily="34" charset="-122"/>
                          <a:ea typeface="Microsoft YaHei" panose="020B0503020204020204" pitchFamily="34" charset="-122"/>
                        </a:rPr>
                        <a:t>14</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700" dirty="0">
                          <a:effectLst/>
                          <a:latin typeface="Microsoft YaHei" panose="020B0503020204020204" pitchFamily="34" charset="-122"/>
                          <a:ea typeface="Microsoft YaHei" panose="020B0503020204020204" pitchFamily="34" charset="-122"/>
                        </a:rPr>
                        <a:t>Error message Display Key</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8250589"/>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15</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700" dirty="0">
                          <a:effectLst/>
                          <a:latin typeface="Microsoft YaHei" panose="020B0503020204020204" pitchFamily="34" charset="-122"/>
                          <a:ea typeface="Microsoft YaHei" panose="020B0503020204020204" pitchFamily="34" charset="-122"/>
                        </a:rPr>
                        <a:t>Menu </a:t>
                      </a:r>
                      <a:r>
                        <a:rPr lang="en-US" sz="700" dirty="0" err="1">
                          <a:effectLst/>
                          <a:latin typeface="Microsoft YaHei" panose="020B0503020204020204" pitchFamily="34" charset="-122"/>
                          <a:ea typeface="Microsoft YaHei" panose="020B0503020204020204" pitchFamily="34" charset="-122"/>
                        </a:rPr>
                        <a:t>Excape</a:t>
                      </a:r>
                      <a:r>
                        <a:rPr lang="en-US" sz="700" dirty="0">
                          <a:effectLst/>
                          <a:latin typeface="Microsoft YaHei" panose="020B0503020204020204" pitchFamily="34" charset="-122"/>
                          <a:ea typeface="Microsoft YaHei" panose="020B0503020204020204" pitchFamily="34" charset="-122"/>
                        </a:rPr>
                        <a:t> Key</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7053803"/>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16</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700" dirty="0">
                          <a:effectLst/>
                          <a:latin typeface="Microsoft YaHei" panose="020B0503020204020204" pitchFamily="34" charset="-122"/>
                          <a:ea typeface="Microsoft YaHei" panose="020B0503020204020204" pitchFamily="34" charset="-122"/>
                        </a:rPr>
                        <a:t>전압</a:t>
                      </a:r>
                      <a:r>
                        <a:rPr lang="en-US" altLang="ko-KR" sz="700" dirty="0">
                          <a:effectLst/>
                          <a:latin typeface="Microsoft YaHei" panose="020B0503020204020204" pitchFamily="34" charset="-122"/>
                          <a:ea typeface="Microsoft YaHei" panose="020B0503020204020204" pitchFamily="34" charset="-122"/>
                        </a:rPr>
                        <a:t>/</a:t>
                      </a:r>
                      <a:r>
                        <a:rPr lang="ko-KR" altLang="en-US" sz="700" dirty="0">
                          <a:effectLst/>
                          <a:latin typeface="Microsoft YaHei" panose="020B0503020204020204" pitchFamily="34" charset="-122"/>
                          <a:ea typeface="Microsoft YaHei" panose="020B0503020204020204" pitchFamily="34" charset="-122"/>
                        </a:rPr>
                        <a:t>전류 </a:t>
                      </a:r>
                      <a:r>
                        <a:rPr lang="en-US" altLang="ko-KR" sz="700" dirty="0">
                          <a:effectLst/>
                          <a:latin typeface="Microsoft YaHei" panose="020B0503020204020204" pitchFamily="34" charset="-122"/>
                          <a:ea typeface="Microsoft YaHei" panose="020B0503020204020204" pitchFamily="34" charset="-122"/>
                        </a:rPr>
                        <a:t>Cursor </a:t>
                      </a:r>
                      <a:r>
                        <a:rPr lang="ko-KR" altLang="en-US" sz="700" dirty="0">
                          <a:effectLst/>
                          <a:latin typeface="Microsoft YaHei" panose="020B0503020204020204" pitchFamily="34" charset="-122"/>
                          <a:ea typeface="Microsoft YaHei" panose="020B0503020204020204" pitchFamily="34" charset="-122"/>
                        </a:rPr>
                        <a:t>또는 메뉴변경 </a:t>
                      </a:r>
                      <a:r>
                        <a:rPr lang="en-US" altLang="ko-KR" sz="700" dirty="0">
                          <a:effectLst/>
                          <a:latin typeface="Microsoft YaHei" panose="020B0503020204020204" pitchFamily="34" charset="-122"/>
                          <a:ea typeface="Microsoft YaHei" panose="020B0503020204020204" pitchFamily="34" charset="-122"/>
                        </a:rPr>
                        <a:t>Key</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3471683"/>
                  </a:ext>
                </a:extLst>
              </a:tr>
            </a:tbl>
          </a:graphicData>
        </a:graphic>
      </p:graphicFrame>
      <p:graphicFrame>
        <p:nvGraphicFramePr>
          <p:cNvPr id="10" name="표 9">
            <a:extLst>
              <a:ext uri="{FF2B5EF4-FFF2-40B4-BE49-F238E27FC236}">
                <a16:creationId xmlns:a16="http://schemas.microsoft.com/office/drawing/2014/main" id="{C4150BCF-1FD3-4522-ABB2-243C3DF0AD10}"/>
              </a:ext>
            </a:extLst>
          </p:cNvPr>
          <p:cNvGraphicFramePr>
            <a:graphicFrameLocks noGrp="1"/>
          </p:cNvGraphicFramePr>
          <p:nvPr>
            <p:extLst>
              <p:ext uri="{D42A27DB-BD31-4B8C-83A1-F6EECF244321}">
                <p14:modId xmlns:p14="http://schemas.microsoft.com/office/powerpoint/2010/main" val="3534681404"/>
              </p:ext>
            </p:extLst>
          </p:nvPr>
        </p:nvGraphicFramePr>
        <p:xfrm>
          <a:off x="3831276" y="4146524"/>
          <a:ext cx="2007449" cy="1066044"/>
        </p:xfrm>
        <a:graphic>
          <a:graphicData uri="http://schemas.openxmlformats.org/drawingml/2006/table">
            <a:tbl>
              <a:tblPr/>
              <a:tblGrid>
                <a:gridCol w="254170">
                  <a:extLst>
                    <a:ext uri="{9D8B030D-6E8A-4147-A177-3AD203B41FA5}">
                      <a16:colId xmlns:a16="http://schemas.microsoft.com/office/drawing/2014/main" val="485600159"/>
                    </a:ext>
                  </a:extLst>
                </a:gridCol>
                <a:gridCol w="1753279">
                  <a:extLst>
                    <a:ext uri="{9D8B030D-6E8A-4147-A177-3AD203B41FA5}">
                      <a16:colId xmlns:a16="http://schemas.microsoft.com/office/drawing/2014/main" val="4007045150"/>
                    </a:ext>
                  </a:extLst>
                </a:gridCol>
              </a:tblGrid>
              <a:tr h="0">
                <a:tc>
                  <a:txBody>
                    <a:bodyPr/>
                    <a:lstStyle/>
                    <a:p>
                      <a:pPr algn="ctr" fontAlgn="base"/>
                      <a:r>
                        <a:rPr lang="en-US" altLang="ko-KR" sz="700" dirty="0">
                          <a:effectLst/>
                          <a:latin typeface="Microsoft YaHei" panose="020B0503020204020204" pitchFamily="34" charset="-122"/>
                          <a:ea typeface="Microsoft YaHei" panose="020B0503020204020204" pitchFamily="34" charset="-122"/>
                        </a:rPr>
                        <a:t>17</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700">
                          <a:effectLst/>
                          <a:latin typeface="Microsoft YaHei" panose="020B0503020204020204" pitchFamily="34" charset="-122"/>
                          <a:ea typeface="Microsoft YaHei" panose="020B0503020204020204" pitchFamily="34" charset="-122"/>
                        </a:rPr>
                        <a:t>전압</a:t>
                      </a:r>
                      <a:r>
                        <a:rPr lang="en-US" altLang="ko-KR" sz="700">
                          <a:effectLst/>
                          <a:latin typeface="Microsoft YaHei" panose="020B0503020204020204" pitchFamily="34" charset="-122"/>
                          <a:ea typeface="Microsoft YaHei" panose="020B0503020204020204" pitchFamily="34" charset="-122"/>
                        </a:rPr>
                        <a:t>/</a:t>
                      </a:r>
                      <a:r>
                        <a:rPr lang="ko-KR" altLang="en-US" sz="700">
                          <a:effectLst/>
                          <a:latin typeface="Microsoft YaHei" panose="020B0503020204020204" pitchFamily="34" charset="-122"/>
                          <a:ea typeface="Microsoft YaHei" panose="020B0503020204020204" pitchFamily="34" charset="-122"/>
                        </a:rPr>
                        <a:t>전류 </a:t>
                      </a:r>
                      <a:r>
                        <a:rPr lang="en-US" altLang="ko-KR" sz="700">
                          <a:effectLst/>
                          <a:latin typeface="Microsoft YaHei" panose="020B0503020204020204" pitchFamily="34" charset="-122"/>
                          <a:ea typeface="Microsoft YaHei" panose="020B0503020204020204" pitchFamily="34" charset="-122"/>
                        </a:rPr>
                        <a:t>Cursor </a:t>
                      </a:r>
                      <a:r>
                        <a:rPr lang="ko-KR" altLang="en-US" sz="700">
                          <a:effectLst/>
                          <a:latin typeface="Microsoft YaHei" panose="020B0503020204020204" pitchFamily="34" charset="-122"/>
                          <a:ea typeface="Microsoft YaHei" panose="020B0503020204020204" pitchFamily="34" charset="-122"/>
                        </a:rPr>
                        <a:t>또는 메뉴변경 </a:t>
                      </a:r>
                      <a:r>
                        <a:rPr lang="en-US" altLang="ko-KR" sz="700">
                          <a:effectLst/>
                          <a:latin typeface="Microsoft YaHei" panose="020B0503020204020204" pitchFamily="34" charset="-122"/>
                          <a:ea typeface="Microsoft YaHei" panose="020B0503020204020204" pitchFamily="34" charset="-122"/>
                        </a:rPr>
                        <a:t>Key</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5938660"/>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18</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700">
                          <a:effectLst/>
                          <a:latin typeface="Microsoft YaHei" panose="020B0503020204020204" pitchFamily="34" charset="-122"/>
                          <a:ea typeface="Microsoft YaHei" panose="020B0503020204020204" pitchFamily="34" charset="-122"/>
                        </a:rPr>
                        <a:t>메인전원 </a:t>
                      </a:r>
                      <a:r>
                        <a:rPr lang="en-US" altLang="ko-KR" sz="700">
                          <a:effectLst/>
                          <a:latin typeface="Microsoft YaHei" panose="020B0503020204020204" pitchFamily="34" charset="-122"/>
                          <a:ea typeface="Microsoft YaHei" panose="020B0503020204020204" pitchFamily="34" charset="-122"/>
                        </a:rPr>
                        <a:t>ON/OFF </a:t>
                      </a:r>
                      <a:r>
                        <a:rPr lang="ko-KR" altLang="en-US" sz="700">
                          <a:effectLst/>
                          <a:latin typeface="Microsoft YaHei" panose="020B0503020204020204" pitchFamily="34" charset="-122"/>
                          <a:ea typeface="Microsoft YaHei" panose="020B0503020204020204" pitchFamily="34" charset="-122"/>
                        </a:rPr>
                        <a:t>스위치</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897595"/>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19</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altLang="ko-KR" sz="700" dirty="0">
                          <a:effectLst/>
                          <a:latin typeface="Microsoft YaHei" panose="020B0503020204020204" pitchFamily="34" charset="-122"/>
                          <a:ea typeface="Microsoft YaHei" panose="020B0503020204020204" pitchFamily="34" charset="-122"/>
                        </a:rPr>
                        <a:t>Remote V+ </a:t>
                      </a:r>
                      <a:r>
                        <a:rPr lang="ko-KR" altLang="en-US" sz="700" dirty="0">
                          <a:effectLst/>
                          <a:latin typeface="Microsoft YaHei" panose="020B0503020204020204" pitchFamily="34" charset="-122"/>
                          <a:ea typeface="Microsoft YaHei" panose="020B0503020204020204" pitchFamily="34" charset="-122"/>
                        </a:rPr>
                        <a:t>센싱 입력단자</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055586"/>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20</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altLang="ko-KR" sz="700">
                          <a:effectLst/>
                          <a:latin typeface="Microsoft YaHei" panose="020B0503020204020204" pitchFamily="34" charset="-122"/>
                          <a:ea typeface="Microsoft YaHei" panose="020B0503020204020204" pitchFamily="34" charset="-122"/>
                        </a:rPr>
                        <a:t>+ </a:t>
                      </a:r>
                      <a:r>
                        <a:rPr lang="ko-KR" altLang="en-US" sz="700">
                          <a:effectLst/>
                          <a:latin typeface="Microsoft YaHei" panose="020B0503020204020204" pitchFamily="34" charset="-122"/>
                          <a:ea typeface="Microsoft YaHei" panose="020B0503020204020204" pitchFamily="34" charset="-122"/>
                        </a:rPr>
                        <a:t>출력단자</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6679475"/>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21</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altLang="ko-KR" sz="700" dirty="0">
                          <a:effectLst/>
                          <a:latin typeface="Microsoft YaHei" panose="020B0503020204020204" pitchFamily="34" charset="-122"/>
                          <a:ea typeface="Microsoft YaHei" panose="020B0503020204020204" pitchFamily="34" charset="-122"/>
                        </a:rPr>
                        <a:t>– </a:t>
                      </a:r>
                      <a:r>
                        <a:rPr lang="ko-KR" altLang="en-US" sz="700" dirty="0">
                          <a:effectLst/>
                          <a:latin typeface="Microsoft YaHei" panose="020B0503020204020204" pitchFamily="34" charset="-122"/>
                          <a:ea typeface="Microsoft YaHei" panose="020B0503020204020204" pitchFamily="34" charset="-122"/>
                        </a:rPr>
                        <a:t>출력단자</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5428979"/>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22</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altLang="ko-KR" sz="700">
                          <a:effectLst/>
                          <a:latin typeface="Microsoft YaHei" panose="020B0503020204020204" pitchFamily="34" charset="-122"/>
                          <a:ea typeface="Microsoft YaHei" panose="020B0503020204020204" pitchFamily="34" charset="-122"/>
                        </a:rPr>
                        <a:t>Remote V- </a:t>
                      </a:r>
                      <a:r>
                        <a:rPr lang="ko-KR" altLang="en-US" sz="700">
                          <a:effectLst/>
                          <a:latin typeface="Microsoft YaHei" panose="020B0503020204020204" pitchFamily="34" charset="-122"/>
                          <a:ea typeface="Microsoft YaHei" panose="020B0503020204020204" pitchFamily="34" charset="-122"/>
                        </a:rPr>
                        <a:t>센싱 입력단자</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4331288"/>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23</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700" dirty="0">
                          <a:effectLst/>
                          <a:latin typeface="Microsoft YaHei" panose="020B0503020204020204" pitchFamily="34" charset="-122"/>
                          <a:ea typeface="Microsoft YaHei" panose="020B0503020204020204" pitchFamily="34" charset="-122"/>
                        </a:rPr>
                        <a:t>Earth GND </a:t>
                      </a:r>
                      <a:r>
                        <a:rPr lang="ko-KR" altLang="en-US" sz="700" dirty="0">
                          <a:effectLst/>
                          <a:latin typeface="Microsoft YaHei" panose="020B0503020204020204" pitchFamily="34" charset="-122"/>
                          <a:ea typeface="Microsoft YaHei" panose="020B0503020204020204" pitchFamily="34" charset="-122"/>
                        </a:rPr>
                        <a:t>단자</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5521085"/>
                  </a:ext>
                </a:extLst>
              </a:tr>
            </a:tbl>
          </a:graphicData>
        </a:graphic>
      </p:graphicFrame>
    </p:spTree>
    <p:extLst>
      <p:ext uri="{BB962C8B-B14F-4D97-AF65-F5344CB8AC3E}">
        <p14:creationId xmlns:p14="http://schemas.microsoft.com/office/powerpoint/2010/main" val="1471076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stretch>
            <a:fillRect/>
          </a:stretch>
        </p:blipFill>
        <p:spPr>
          <a:xfrm>
            <a:off x="1064020" y="1790698"/>
            <a:ext cx="3187022" cy="1965004"/>
          </a:xfrm>
          <a:prstGeom prst="rect">
            <a:avLst/>
          </a:prstGeom>
        </p:spPr>
      </p:pic>
      <p:sp>
        <p:nvSpPr>
          <p:cNvPr id="15" name="TextBox 14"/>
          <p:cNvSpPr txBox="1"/>
          <p:nvPr/>
        </p:nvSpPr>
        <p:spPr>
          <a:xfrm>
            <a:off x="687280" y="1362613"/>
            <a:ext cx="3940502" cy="369332"/>
          </a:xfrm>
          <a:prstGeom prst="rect">
            <a:avLst/>
          </a:prstGeom>
          <a:noFill/>
        </p:spPr>
        <p:txBody>
          <a:bodyPr wrap="none" rtlCol="0">
            <a:spAutoFit/>
          </a:bodyPr>
          <a:lstStyle/>
          <a:p>
            <a:r>
              <a:rPr lang="ko-KR" altLang="en-US" b="1" dirty="0"/>
              <a:t>전자 로드 </a:t>
            </a:r>
            <a:r>
              <a:rPr lang="en-US" altLang="ko-KR" b="1" dirty="0"/>
              <a:t>(EL)</a:t>
            </a:r>
            <a:r>
              <a:rPr lang="en-US" altLang="ko-KR" dirty="0"/>
              <a:t>  LP </a:t>
            </a:r>
            <a:r>
              <a:rPr lang="ko-KR" altLang="en-US" dirty="0"/>
              <a:t>시리즈 </a:t>
            </a:r>
            <a:r>
              <a:rPr lang="en-US" altLang="ko-KR" dirty="0"/>
              <a:t>( </a:t>
            </a:r>
            <a:r>
              <a:rPr lang="ko-KR" altLang="en-US" dirty="0"/>
              <a:t>고급형 </a:t>
            </a:r>
            <a:r>
              <a:rPr lang="en-US" altLang="ko-KR" dirty="0"/>
              <a:t>)</a:t>
            </a:r>
            <a:endParaRPr lang="ko-KR" altLang="en-US" dirty="0"/>
          </a:p>
        </p:txBody>
      </p:sp>
      <p:sp>
        <p:nvSpPr>
          <p:cNvPr id="16" name="직사각형 15"/>
          <p:cNvSpPr/>
          <p:nvPr/>
        </p:nvSpPr>
        <p:spPr>
          <a:xfrm>
            <a:off x="5628442" y="1926814"/>
            <a:ext cx="5814874" cy="1692771"/>
          </a:xfrm>
          <a:prstGeom prst="rect">
            <a:avLst/>
          </a:prstGeom>
        </p:spPr>
        <p:txBody>
          <a:bodyPr wrap="square">
            <a:spAutoFit/>
          </a:bodyPr>
          <a:lstStyle/>
          <a:p>
            <a:pPr marL="285750" indent="-285750">
              <a:buFont typeface="Arial" panose="020B0604020202020204" pitchFamily="34" charset="0"/>
              <a:buChar char="•"/>
            </a:pPr>
            <a:r>
              <a:rPr lang="en-US" altLang="ko-KR" sz="1600" dirty="0">
                <a:latin typeface="+mj-ea"/>
                <a:ea typeface="+mj-ea"/>
              </a:rPr>
              <a:t>200W ~ 2 KW</a:t>
            </a:r>
          </a:p>
          <a:p>
            <a:pPr marL="285750" indent="-285750">
              <a:buFont typeface="Arial" panose="020B0604020202020204" pitchFamily="34" charset="0"/>
              <a:buChar char="•"/>
            </a:pPr>
            <a:r>
              <a:rPr lang="en-US" altLang="ko-KR" sz="1600" dirty="0">
                <a:latin typeface="+mj-ea"/>
                <a:ea typeface="+mj-ea"/>
              </a:rPr>
              <a:t>3-Digit </a:t>
            </a:r>
            <a:r>
              <a:rPr lang="ko-KR" altLang="en-US" sz="1600" dirty="0">
                <a:latin typeface="+mj-ea"/>
                <a:ea typeface="+mj-ea"/>
              </a:rPr>
              <a:t>분해능</a:t>
            </a:r>
            <a:endParaRPr lang="en-US" altLang="ko-KR" sz="800" dirty="0">
              <a:latin typeface="+mj-ea"/>
              <a:ea typeface="+mj-ea"/>
            </a:endParaRPr>
          </a:p>
          <a:p>
            <a:pPr marL="285750" indent="-285750">
              <a:buFont typeface="Arial" panose="020B0604020202020204" pitchFamily="34" charset="0"/>
              <a:buChar char="•"/>
            </a:pPr>
            <a:r>
              <a:rPr lang="ko-KR" altLang="en-US" sz="1600" dirty="0">
                <a:latin typeface="+mj-ea"/>
                <a:ea typeface="+mj-ea"/>
              </a:rPr>
              <a:t>채널 수 </a:t>
            </a:r>
            <a:r>
              <a:rPr lang="en-US" altLang="ko-KR" sz="1600" dirty="0">
                <a:latin typeface="+mj-ea"/>
                <a:ea typeface="+mj-ea"/>
              </a:rPr>
              <a:t>: </a:t>
            </a:r>
            <a:r>
              <a:rPr lang="ko-KR" altLang="en-US" sz="1600" dirty="0">
                <a:latin typeface="+mj-ea"/>
                <a:ea typeface="+mj-ea"/>
              </a:rPr>
              <a:t>가변 </a:t>
            </a:r>
            <a:r>
              <a:rPr lang="en-US" altLang="ko-KR" sz="1600" dirty="0">
                <a:latin typeface="+mj-ea"/>
                <a:ea typeface="+mj-ea"/>
              </a:rPr>
              <a:t>1</a:t>
            </a:r>
            <a:r>
              <a:rPr lang="ko-KR" altLang="en-US" sz="1600" dirty="0">
                <a:latin typeface="+mj-ea"/>
                <a:ea typeface="+mj-ea"/>
              </a:rPr>
              <a:t>채널</a:t>
            </a:r>
            <a:r>
              <a:rPr lang="en-US" altLang="ko-KR" sz="1600" dirty="0">
                <a:latin typeface="+mj-ea"/>
                <a:ea typeface="+mj-ea"/>
              </a:rPr>
              <a:t>, 2</a:t>
            </a:r>
            <a:r>
              <a:rPr lang="ko-KR" altLang="en-US" sz="1600" dirty="0">
                <a:latin typeface="+mj-ea"/>
                <a:ea typeface="+mj-ea"/>
              </a:rPr>
              <a:t>채널</a:t>
            </a:r>
            <a:r>
              <a:rPr lang="en-US" altLang="ko-KR" sz="1600" dirty="0">
                <a:latin typeface="+mj-ea"/>
                <a:ea typeface="+mj-ea"/>
              </a:rPr>
              <a:t>, + </a:t>
            </a:r>
            <a:r>
              <a:rPr lang="ko-KR" altLang="en-US" sz="1600" dirty="0">
                <a:latin typeface="+mj-ea"/>
                <a:ea typeface="+mj-ea"/>
              </a:rPr>
              <a:t>고정 </a:t>
            </a:r>
            <a:r>
              <a:rPr lang="en-US" altLang="ko-KR" sz="1600" dirty="0">
                <a:latin typeface="+mj-ea"/>
                <a:ea typeface="+mj-ea"/>
              </a:rPr>
              <a:t>2</a:t>
            </a:r>
            <a:r>
              <a:rPr lang="ko-KR" altLang="en-US" sz="1600" dirty="0">
                <a:latin typeface="+mj-ea"/>
                <a:ea typeface="+mj-ea"/>
              </a:rPr>
              <a:t>채널</a:t>
            </a:r>
            <a:r>
              <a:rPr lang="en-US" altLang="ko-KR" sz="1600" dirty="0">
                <a:latin typeface="+mj-ea"/>
                <a:ea typeface="+mj-ea"/>
              </a:rPr>
              <a:t>. Isolation type</a:t>
            </a: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RS-232C, RS-485, USB</a:t>
            </a: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rPr>
              <a:t>Mode : CC, CV, CR</a:t>
            </a:r>
          </a:p>
          <a:p>
            <a:pPr marL="285750" indent="-285750">
              <a:buFont typeface="Arial" panose="020B0604020202020204" pitchFamily="34" charset="0"/>
              <a:buChar char="•"/>
            </a:pPr>
            <a:r>
              <a:rPr lang="en-US" altLang="ko-KR" sz="1600" dirty="0">
                <a:latin typeface="+mj-ea"/>
              </a:rPr>
              <a:t>Protection : </a:t>
            </a:r>
            <a:r>
              <a:rPr lang="ko-KR" altLang="en-US" sz="1600" dirty="0">
                <a:latin typeface="+mj-ea"/>
              </a:rPr>
              <a:t>과전압 </a:t>
            </a:r>
            <a:r>
              <a:rPr lang="en-US" altLang="ko-KR" sz="1600" dirty="0">
                <a:latin typeface="+mj-ea"/>
              </a:rPr>
              <a:t>( OVP ), </a:t>
            </a:r>
            <a:r>
              <a:rPr lang="ko-KR" altLang="en-US" sz="1600" dirty="0" err="1">
                <a:latin typeface="+mj-ea"/>
              </a:rPr>
              <a:t>과전력</a:t>
            </a:r>
            <a:r>
              <a:rPr lang="en-US" altLang="ko-KR" sz="1600" dirty="0">
                <a:latin typeface="+mj-ea"/>
              </a:rPr>
              <a:t> ( OPP ), </a:t>
            </a:r>
            <a:r>
              <a:rPr lang="ko-KR" altLang="en-US" sz="1600" dirty="0" err="1">
                <a:latin typeface="+mj-ea"/>
              </a:rPr>
              <a:t>과온도</a:t>
            </a:r>
            <a:r>
              <a:rPr lang="ko-KR" altLang="en-US" sz="1600" dirty="0">
                <a:latin typeface="+mj-ea"/>
              </a:rPr>
              <a:t> </a:t>
            </a:r>
            <a:r>
              <a:rPr lang="en-US" altLang="ko-KR" sz="1600" dirty="0">
                <a:latin typeface="+mj-ea"/>
              </a:rPr>
              <a:t>( OTP )</a:t>
            </a:r>
          </a:p>
          <a:p>
            <a:pPr marL="285750" indent="-285750">
              <a:buFont typeface="Arial" panose="020B0604020202020204" pitchFamily="34" charset="0"/>
              <a:buChar char="•"/>
            </a:pPr>
            <a:endParaRPr lang="en-US" altLang="ko-KR" sz="800" dirty="0">
              <a:latin typeface="+mj-ea"/>
            </a:endParaRPr>
          </a:p>
        </p:txBody>
      </p:sp>
      <p:graphicFrame>
        <p:nvGraphicFramePr>
          <p:cNvPr id="20" name="표 19">
            <a:extLst>
              <a:ext uri="{FF2B5EF4-FFF2-40B4-BE49-F238E27FC236}">
                <a16:creationId xmlns:a16="http://schemas.microsoft.com/office/drawing/2014/main" id="{F743BFFE-899A-41FE-887A-B465163EA7AB}"/>
              </a:ext>
            </a:extLst>
          </p:cNvPr>
          <p:cNvGraphicFramePr>
            <a:graphicFrameLocks noGrp="1"/>
          </p:cNvGraphicFramePr>
          <p:nvPr>
            <p:extLst>
              <p:ext uri="{D42A27DB-BD31-4B8C-83A1-F6EECF244321}">
                <p14:modId xmlns:p14="http://schemas.microsoft.com/office/powerpoint/2010/main" val="1063633358"/>
              </p:ext>
            </p:extLst>
          </p:nvPr>
        </p:nvGraphicFramePr>
        <p:xfrm>
          <a:off x="113903" y="3829114"/>
          <a:ext cx="2543628" cy="2103308"/>
        </p:xfrm>
        <a:graphic>
          <a:graphicData uri="http://schemas.openxmlformats.org/drawingml/2006/table">
            <a:tbl>
              <a:tblPr/>
              <a:tblGrid>
                <a:gridCol w="337638">
                  <a:extLst>
                    <a:ext uri="{9D8B030D-6E8A-4147-A177-3AD203B41FA5}">
                      <a16:colId xmlns:a16="http://schemas.microsoft.com/office/drawing/2014/main" val="508419522"/>
                    </a:ext>
                  </a:extLst>
                </a:gridCol>
                <a:gridCol w="2205990">
                  <a:extLst>
                    <a:ext uri="{9D8B030D-6E8A-4147-A177-3AD203B41FA5}">
                      <a16:colId xmlns:a16="http://schemas.microsoft.com/office/drawing/2014/main" val="174465440"/>
                    </a:ext>
                  </a:extLst>
                </a:gridCol>
              </a:tblGrid>
              <a:tr h="196451">
                <a:tc>
                  <a:txBody>
                    <a:bodyPr/>
                    <a:lstStyle/>
                    <a:p>
                      <a:pPr algn="ctr" fontAlgn="base"/>
                      <a:r>
                        <a:rPr lang="en-US" altLang="ko-KR" sz="900" dirty="0">
                          <a:effectLst/>
                          <a:latin typeface="Microsoft YaHei" panose="020B0503020204020204" pitchFamily="34" charset="-122"/>
                          <a:ea typeface="Microsoft YaHei" panose="020B0503020204020204" pitchFamily="34" charset="-122"/>
                        </a:rPr>
                        <a:t>1</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900" dirty="0" err="1">
                          <a:effectLst/>
                          <a:latin typeface="Microsoft YaHei" panose="020B0503020204020204" pitchFamily="34" charset="-122"/>
                          <a:ea typeface="Microsoft YaHei" panose="020B0503020204020204" pitchFamily="34" charset="-122"/>
                        </a:rPr>
                        <a:t>메인전원</a:t>
                      </a:r>
                      <a:r>
                        <a:rPr lang="ko-KR" altLang="en-US" sz="900" dirty="0">
                          <a:effectLst/>
                          <a:latin typeface="Microsoft YaHei" panose="020B0503020204020204" pitchFamily="34" charset="-122"/>
                          <a:ea typeface="Microsoft YaHei" panose="020B0503020204020204" pitchFamily="34" charset="-122"/>
                        </a:rPr>
                        <a:t> </a:t>
                      </a:r>
                      <a:r>
                        <a:rPr lang="en-US" altLang="ko-KR" sz="900" dirty="0">
                          <a:effectLst/>
                          <a:latin typeface="Microsoft YaHei" panose="020B0503020204020204" pitchFamily="34" charset="-122"/>
                          <a:ea typeface="Microsoft YaHei" panose="020B0503020204020204" pitchFamily="34" charset="-122"/>
                        </a:rPr>
                        <a:t>ON/OFF </a:t>
                      </a:r>
                      <a:r>
                        <a:rPr lang="ko-KR" altLang="en-US" sz="900" dirty="0">
                          <a:effectLst/>
                          <a:latin typeface="Microsoft YaHei" panose="020B0503020204020204" pitchFamily="34" charset="-122"/>
                          <a:ea typeface="Microsoft YaHei" panose="020B0503020204020204" pitchFamily="34" charset="-122"/>
                        </a:rPr>
                        <a:t>스위치</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0400908"/>
                  </a:ext>
                </a:extLst>
              </a:tr>
              <a:tr h="172759">
                <a:tc>
                  <a:txBody>
                    <a:bodyPr/>
                    <a:lstStyle/>
                    <a:p>
                      <a:pPr algn="ctr" fontAlgn="base"/>
                      <a:r>
                        <a:rPr lang="en-US" altLang="ko-KR" sz="900">
                          <a:effectLst/>
                          <a:latin typeface="Microsoft YaHei" panose="020B0503020204020204" pitchFamily="34" charset="-122"/>
                          <a:ea typeface="Microsoft YaHei" panose="020B0503020204020204" pitchFamily="34" charset="-122"/>
                        </a:rPr>
                        <a:t>2</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900" dirty="0" err="1">
                          <a:effectLst/>
                          <a:latin typeface="Microsoft YaHei" panose="020B0503020204020204" pitchFamily="34" charset="-122"/>
                          <a:ea typeface="Microsoft YaHei" panose="020B0503020204020204" pitchFamily="34" charset="-122"/>
                        </a:rPr>
                        <a:t>환기구</a:t>
                      </a:r>
                      <a:endParaRPr lang="ko-KR" altLang="en-US" sz="900" dirty="0">
                        <a:effectLst/>
                        <a:latin typeface="Microsoft YaHei" panose="020B0503020204020204" pitchFamily="34" charset="-122"/>
                        <a:ea typeface="Microsoft YaHei" panose="020B0503020204020204" pitchFamily="34" charset="-122"/>
                      </a:endParaRP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9497616"/>
                  </a:ext>
                </a:extLst>
              </a:tr>
              <a:tr h="196451">
                <a:tc>
                  <a:txBody>
                    <a:bodyPr/>
                    <a:lstStyle/>
                    <a:p>
                      <a:pPr algn="ctr" fontAlgn="base"/>
                      <a:r>
                        <a:rPr lang="en-US" altLang="ko-KR" sz="900">
                          <a:effectLst/>
                          <a:latin typeface="Microsoft YaHei" panose="020B0503020204020204" pitchFamily="34" charset="-122"/>
                          <a:ea typeface="Microsoft YaHei" panose="020B0503020204020204" pitchFamily="34" charset="-122"/>
                        </a:rPr>
                        <a:t>3</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20Char *2Line </a:t>
                      </a:r>
                      <a:r>
                        <a:rPr lang="ko-KR" altLang="en-US" sz="900" dirty="0">
                          <a:effectLst/>
                          <a:latin typeface="Microsoft YaHei" panose="020B0503020204020204" pitchFamily="34" charset="-122"/>
                          <a:ea typeface="Microsoft YaHei" panose="020B0503020204020204" pitchFamily="34" charset="-122"/>
                        </a:rPr>
                        <a:t>단일 </a:t>
                      </a:r>
                      <a:r>
                        <a:rPr lang="en-US" sz="900" dirty="0">
                          <a:effectLst/>
                          <a:latin typeface="Microsoft YaHei" panose="020B0503020204020204" pitchFamily="34" charset="-122"/>
                          <a:ea typeface="Microsoft YaHei" panose="020B0503020204020204" pitchFamily="34" charset="-122"/>
                        </a:rPr>
                        <a:t>LCD Display</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5218057"/>
                  </a:ext>
                </a:extLst>
              </a:tr>
              <a:tr h="196451">
                <a:tc>
                  <a:txBody>
                    <a:bodyPr/>
                    <a:lstStyle/>
                    <a:p>
                      <a:pPr algn="ctr" fontAlgn="base"/>
                      <a:r>
                        <a:rPr lang="en-US" altLang="ko-KR" sz="900">
                          <a:effectLst/>
                          <a:latin typeface="Microsoft YaHei" panose="020B0503020204020204" pitchFamily="34" charset="-122"/>
                          <a:ea typeface="Microsoft YaHei" panose="020B0503020204020204" pitchFamily="34" charset="-122"/>
                        </a:rPr>
                        <a:t>4</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CC Mode Lamp</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4994448"/>
                  </a:ext>
                </a:extLst>
              </a:tr>
              <a:tr h="196451">
                <a:tc>
                  <a:txBody>
                    <a:bodyPr/>
                    <a:lstStyle/>
                    <a:p>
                      <a:pPr algn="ctr" fontAlgn="base"/>
                      <a:r>
                        <a:rPr lang="en-US" altLang="ko-KR" sz="900">
                          <a:effectLst/>
                          <a:latin typeface="Microsoft YaHei" panose="020B0503020204020204" pitchFamily="34" charset="-122"/>
                          <a:ea typeface="Microsoft YaHei" panose="020B0503020204020204" pitchFamily="34" charset="-122"/>
                        </a:rPr>
                        <a:t>5</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CR Mode Lamp</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7775825"/>
                  </a:ext>
                </a:extLst>
              </a:tr>
              <a:tr h="172759">
                <a:tc>
                  <a:txBody>
                    <a:bodyPr/>
                    <a:lstStyle/>
                    <a:p>
                      <a:pPr algn="ctr" fontAlgn="base"/>
                      <a:r>
                        <a:rPr lang="en-US" altLang="ko-KR" sz="900">
                          <a:effectLst/>
                          <a:latin typeface="Microsoft YaHei" panose="020B0503020204020204" pitchFamily="34" charset="-122"/>
                          <a:ea typeface="Microsoft YaHei" panose="020B0503020204020204" pitchFamily="34" charset="-122"/>
                        </a:rPr>
                        <a:t>6</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a:effectLst/>
                          <a:latin typeface="Microsoft YaHei" panose="020B0503020204020204" pitchFamily="34" charset="-122"/>
                          <a:ea typeface="Microsoft YaHei" panose="020B0503020204020204" pitchFamily="34" charset="-122"/>
                        </a:rPr>
                        <a:t>CV Mode Lamp</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9214636"/>
                  </a:ext>
                </a:extLst>
              </a:tr>
              <a:tr h="277741">
                <a:tc>
                  <a:txBody>
                    <a:bodyPr/>
                    <a:lstStyle/>
                    <a:p>
                      <a:pPr algn="ctr" fontAlgn="base"/>
                      <a:r>
                        <a:rPr lang="en-US" altLang="ko-KR" sz="900">
                          <a:effectLst/>
                          <a:latin typeface="Microsoft YaHei" panose="020B0503020204020204" pitchFamily="34" charset="-122"/>
                          <a:ea typeface="Microsoft YaHei" panose="020B0503020204020204" pitchFamily="34" charset="-122"/>
                        </a:rPr>
                        <a:t>7</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a:effectLst/>
                          <a:latin typeface="Microsoft YaHei" panose="020B0503020204020204" pitchFamily="34" charset="-122"/>
                          <a:ea typeface="Microsoft YaHei" panose="020B0503020204020204" pitchFamily="34" charset="-122"/>
                        </a:rPr>
                        <a:t>Dynamic Mode Lamp</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9959333"/>
                  </a:ext>
                </a:extLst>
              </a:tr>
              <a:tr h="196451">
                <a:tc>
                  <a:txBody>
                    <a:bodyPr/>
                    <a:lstStyle/>
                    <a:p>
                      <a:pPr algn="ctr" fontAlgn="base"/>
                      <a:r>
                        <a:rPr lang="en-US" altLang="ko-KR" sz="900">
                          <a:effectLst/>
                          <a:latin typeface="Microsoft YaHei" panose="020B0503020204020204" pitchFamily="34" charset="-122"/>
                          <a:ea typeface="Microsoft YaHei" panose="020B0503020204020204" pitchFamily="34" charset="-122"/>
                        </a:rPr>
                        <a:t>8</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Cycling Mode </a:t>
                      </a:r>
                      <a:r>
                        <a:rPr lang="ko-KR" altLang="en-US" sz="900" dirty="0">
                          <a:effectLst/>
                          <a:latin typeface="Microsoft YaHei" panose="020B0503020204020204" pitchFamily="34" charset="-122"/>
                          <a:ea typeface="Microsoft YaHei" panose="020B0503020204020204" pitchFamily="34" charset="-122"/>
                        </a:rPr>
                        <a:t>상태 </a:t>
                      </a:r>
                      <a:r>
                        <a:rPr lang="en-US" sz="900" dirty="0">
                          <a:effectLst/>
                          <a:latin typeface="Microsoft YaHei" panose="020B0503020204020204" pitchFamily="34" charset="-122"/>
                          <a:ea typeface="Microsoft YaHei" panose="020B0503020204020204" pitchFamily="34" charset="-122"/>
                        </a:rPr>
                        <a:t>Lamp</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079254"/>
                  </a:ext>
                </a:extLst>
              </a:tr>
              <a:tr h="196451">
                <a:tc>
                  <a:txBody>
                    <a:bodyPr/>
                    <a:lstStyle/>
                    <a:p>
                      <a:pPr algn="ctr" fontAlgn="base"/>
                      <a:r>
                        <a:rPr lang="en-US" altLang="ko-KR" sz="900">
                          <a:effectLst/>
                          <a:latin typeface="Microsoft YaHei" panose="020B0503020204020204" pitchFamily="34" charset="-122"/>
                          <a:ea typeface="Microsoft YaHei" panose="020B0503020204020204" pitchFamily="34" charset="-122"/>
                        </a:rPr>
                        <a:t>9</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Remote Interface Lamp</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905937"/>
                  </a:ext>
                </a:extLst>
              </a:tr>
              <a:tr h="277741">
                <a:tc>
                  <a:txBody>
                    <a:bodyPr/>
                    <a:lstStyle/>
                    <a:p>
                      <a:pPr algn="ctr" fontAlgn="base"/>
                      <a:r>
                        <a:rPr lang="en-US" altLang="ko-KR" sz="900">
                          <a:effectLst/>
                          <a:latin typeface="Microsoft YaHei" panose="020B0503020204020204" pitchFamily="34" charset="-122"/>
                          <a:ea typeface="Microsoft YaHei" panose="020B0503020204020204" pitchFamily="34" charset="-122"/>
                        </a:rPr>
                        <a:t>10</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Protection Lamp</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4952687"/>
                  </a:ext>
                </a:extLst>
              </a:tr>
            </a:tbl>
          </a:graphicData>
        </a:graphic>
      </p:graphicFrame>
      <p:graphicFrame>
        <p:nvGraphicFramePr>
          <p:cNvPr id="21" name="표 20">
            <a:extLst>
              <a:ext uri="{FF2B5EF4-FFF2-40B4-BE49-F238E27FC236}">
                <a16:creationId xmlns:a16="http://schemas.microsoft.com/office/drawing/2014/main" id="{0787FE3D-4559-4B15-B5EA-E4F3727D8A20}"/>
              </a:ext>
            </a:extLst>
          </p:cNvPr>
          <p:cNvGraphicFramePr>
            <a:graphicFrameLocks noGrp="1"/>
          </p:cNvGraphicFramePr>
          <p:nvPr>
            <p:extLst>
              <p:ext uri="{D42A27DB-BD31-4B8C-83A1-F6EECF244321}">
                <p14:modId xmlns:p14="http://schemas.microsoft.com/office/powerpoint/2010/main" val="1129715362"/>
              </p:ext>
            </p:extLst>
          </p:nvPr>
        </p:nvGraphicFramePr>
        <p:xfrm>
          <a:off x="2182473" y="3814455"/>
          <a:ext cx="2543628" cy="1048676"/>
        </p:xfrm>
        <a:graphic>
          <a:graphicData uri="http://schemas.openxmlformats.org/drawingml/2006/table">
            <a:tbl>
              <a:tblPr/>
              <a:tblGrid>
                <a:gridCol w="337638">
                  <a:extLst>
                    <a:ext uri="{9D8B030D-6E8A-4147-A177-3AD203B41FA5}">
                      <a16:colId xmlns:a16="http://schemas.microsoft.com/office/drawing/2014/main" val="2696493835"/>
                    </a:ext>
                  </a:extLst>
                </a:gridCol>
                <a:gridCol w="2205990">
                  <a:extLst>
                    <a:ext uri="{9D8B030D-6E8A-4147-A177-3AD203B41FA5}">
                      <a16:colId xmlns:a16="http://schemas.microsoft.com/office/drawing/2014/main" val="3772109722"/>
                    </a:ext>
                  </a:extLst>
                </a:gridCol>
              </a:tblGrid>
              <a:tr h="175059">
                <a:tc>
                  <a:txBody>
                    <a:bodyPr/>
                    <a:lstStyle/>
                    <a:p>
                      <a:pPr algn="ctr" fontAlgn="base"/>
                      <a:r>
                        <a:rPr lang="en-US" altLang="ko-KR" sz="900" dirty="0">
                          <a:effectLst/>
                          <a:latin typeface="Microsoft YaHei" panose="020B0503020204020204" pitchFamily="34" charset="-122"/>
                          <a:ea typeface="Microsoft YaHei" panose="020B0503020204020204" pitchFamily="34" charset="-122"/>
                        </a:rPr>
                        <a:t>11</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a:effectLst/>
                          <a:latin typeface="Microsoft YaHei" panose="020B0503020204020204" pitchFamily="34" charset="-122"/>
                          <a:ea typeface="Microsoft YaHei" panose="020B0503020204020204" pitchFamily="34" charset="-122"/>
                        </a:rPr>
                        <a:t>Error Lamp</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2539755"/>
                  </a:ext>
                </a:extLst>
              </a:tr>
              <a:tr h="175059">
                <a:tc>
                  <a:txBody>
                    <a:bodyPr/>
                    <a:lstStyle/>
                    <a:p>
                      <a:pPr algn="ctr" fontAlgn="base"/>
                      <a:r>
                        <a:rPr lang="en-US" altLang="ko-KR" sz="900">
                          <a:effectLst/>
                          <a:latin typeface="Microsoft YaHei" panose="020B0503020204020204" pitchFamily="34" charset="-122"/>
                          <a:ea typeface="Microsoft YaHei" panose="020B0503020204020204" pitchFamily="34" charset="-122"/>
                        </a:rPr>
                        <a:t>12</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900" dirty="0">
                          <a:effectLst/>
                          <a:latin typeface="Microsoft YaHei" panose="020B0503020204020204" pitchFamily="34" charset="-122"/>
                          <a:ea typeface="Microsoft YaHei" panose="020B0503020204020204" pitchFamily="34" charset="-122"/>
                        </a:rPr>
                        <a:t>설정 </a:t>
                      </a:r>
                      <a:r>
                        <a:rPr lang="en-US" sz="900" dirty="0">
                          <a:effectLst/>
                          <a:latin typeface="Microsoft YaHei" panose="020B0503020204020204" pitchFamily="34" charset="-122"/>
                          <a:ea typeface="Microsoft YaHei" panose="020B0503020204020204" pitchFamily="34" charset="-122"/>
                        </a:rPr>
                        <a:t>Encoder</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4171298"/>
                  </a:ext>
                </a:extLst>
              </a:tr>
              <a:tr h="247498">
                <a:tc>
                  <a:txBody>
                    <a:bodyPr/>
                    <a:lstStyle/>
                    <a:p>
                      <a:pPr algn="ctr" fontAlgn="base"/>
                      <a:r>
                        <a:rPr lang="en-US" altLang="ko-KR" sz="900">
                          <a:effectLst/>
                          <a:latin typeface="Microsoft YaHei" panose="020B0503020204020204" pitchFamily="34" charset="-122"/>
                          <a:ea typeface="Microsoft YaHei" panose="020B0503020204020204" pitchFamily="34" charset="-122"/>
                        </a:rPr>
                        <a:t>13</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900" dirty="0">
                          <a:effectLst/>
                          <a:latin typeface="Microsoft YaHei" panose="020B0503020204020204" pitchFamily="34" charset="-122"/>
                          <a:ea typeface="Microsoft YaHei" panose="020B0503020204020204" pitchFamily="34" charset="-122"/>
                        </a:rPr>
                        <a:t>좌측 방향 </a:t>
                      </a:r>
                      <a:r>
                        <a:rPr lang="en-US" altLang="ko-KR" sz="900" dirty="0">
                          <a:effectLst/>
                          <a:latin typeface="Microsoft YaHei" panose="020B0503020204020204" pitchFamily="34" charset="-122"/>
                          <a:ea typeface="Microsoft YaHei" panose="020B0503020204020204" pitchFamily="34" charset="-122"/>
                        </a:rPr>
                        <a:t>Cursor </a:t>
                      </a:r>
                      <a:r>
                        <a:rPr lang="ko-KR" altLang="en-US" sz="900" dirty="0">
                          <a:effectLst/>
                          <a:latin typeface="Microsoft YaHei" panose="020B0503020204020204" pitchFamily="34" charset="-122"/>
                          <a:ea typeface="Microsoft YaHei" panose="020B0503020204020204" pitchFamily="34" charset="-122"/>
                        </a:rPr>
                        <a:t>또는 메뉴 변경 </a:t>
                      </a:r>
                      <a:r>
                        <a:rPr lang="en-US" altLang="ko-KR" sz="900" dirty="0">
                          <a:effectLst/>
                          <a:latin typeface="Microsoft YaHei" panose="020B0503020204020204" pitchFamily="34" charset="-122"/>
                          <a:ea typeface="Microsoft YaHei" panose="020B0503020204020204" pitchFamily="34" charset="-122"/>
                        </a:rPr>
                        <a:t>Key</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1030776"/>
                  </a:ext>
                </a:extLst>
              </a:tr>
              <a:tr h="247498">
                <a:tc>
                  <a:txBody>
                    <a:bodyPr/>
                    <a:lstStyle/>
                    <a:p>
                      <a:pPr algn="ctr" fontAlgn="base"/>
                      <a:r>
                        <a:rPr lang="en-US" altLang="ko-KR" sz="900">
                          <a:effectLst/>
                          <a:latin typeface="Microsoft YaHei" panose="020B0503020204020204" pitchFamily="34" charset="-122"/>
                          <a:ea typeface="Microsoft YaHei" panose="020B0503020204020204" pitchFamily="34" charset="-122"/>
                        </a:rPr>
                        <a:t>14</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900" dirty="0">
                          <a:effectLst/>
                          <a:latin typeface="Microsoft YaHei" panose="020B0503020204020204" pitchFamily="34" charset="-122"/>
                          <a:ea typeface="Microsoft YaHei" panose="020B0503020204020204" pitchFamily="34" charset="-122"/>
                        </a:rPr>
                        <a:t>우측 방향 </a:t>
                      </a:r>
                      <a:r>
                        <a:rPr lang="en-US" altLang="ko-KR" sz="900" dirty="0">
                          <a:effectLst/>
                          <a:latin typeface="Microsoft YaHei" panose="020B0503020204020204" pitchFamily="34" charset="-122"/>
                          <a:ea typeface="Microsoft YaHei" panose="020B0503020204020204" pitchFamily="34" charset="-122"/>
                        </a:rPr>
                        <a:t>Cursor </a:t>
                      </a:r>
                      <a:r>
                        <a:rPr lang="ko-KR" altLang="en-US" sz="900" dirty="0">
                          <a:effectLst/>
                          <a:latin typeface="Microsoft YaHei" panose="020B0503020204020204" pitchFamily="34" charset="-122"/>
                          <a:ea typeface="Microsoft YaHei" panose="020B0503020204020204" pitchFamily="34" charset="-122"/>
                        </a:rPr>
                        <a:t>또는 메뉴 변경 </a:t>
                      </a:r>
                      <a:r>
                        <a:rPr lang="en-US" altLang="ko-KR" sz="900" dirty="0">
                          <a:effectLst/>
                          <a:latin typeface="Microsoft YaHei" panose="020B0503020204020204" pitchFamily="34" charset="-122"/>
                          <a:ea typeface="Microsoft YaHei" panose="020B0503020204020204" pitchFamily="34" charset="-122"/>
                        </a:rPr>
                        <a:t>Key</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7847979"/>
                  </a:ext>
                </a:extLst>
              </a:tr>
              <a:tr h="175059">
                <a:tc>
                  <a:txBody>
                    <a:bodyPr/>
                    <a:lstStyle/>
                    <a:p>
                      <a:pPr algn="ctr" fontAlgn="base"/>
                      <a:r>
                        <a:rPr lang="en-US" altLang="ko-KR" sz="900">
                          <a:effectLst/>
                          <a:latin typeface="Microsoft YaHei" panose="020B0503020204020204" pitchFamily="34" charset="-122"/>
                          <a:ea typeface="Microsoft YaHei" panose="020B0503020204020204" pitchFamily="34" charset="-122"/>
                        </a:rPr>
                        <a:t>15</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900" dirty="0">
                          <a:effectLst/>
                          <a:latin typeface="Microsoft YaHei" panose="020B0503020204020204" pitchFamily="34" charset="-122"/>
                          <a:ea typeface="Microsoft YaHei" panose="020B0503020204020204" pitchFamily="34" charset="-122"/>
                        </a:rPr>
                        <a:t>입력 전압</a:t>
                      </a:r>
                      <a:r>
                        <a:rPr lang="en-US" altLang="ko-KR" sz="900" dirty="0">
                          <a:effectLst/>
                          <a:latin typeface="Microsoft YaHei" panose="020B0503020204020204" pitchFamily="34" charset="-122"/>
                          <a:ea typeface="Microsoft YaHei" panose="020B0503020204020204" pitchFamily="34" charset="-122"/>
                        </a:rPr>
                        <a:t>/</a:t>
                      </a:r>
                      <a:r>
                        <a:rPr lang="ko-KR" altLang="en-US" sz="900" dirty="0">
                          <a:effectLst/>
                          <a:latin typeface="Microsoft YaHei" panose="020B0503020204020204" pitchFamily="34" charset="-122"/>
                          <a:ea typeface="Microsoft YaHei" panose="020B0503020204020204" pitchFamily="34" charset="-122"/>
                        </a:rPr>
                        <a:t>전류 </a:t>
                      </a:r>
                      <a:r>
                        <a:rPr lang="en-US" sz="900" dirty="0">
                          <a:effectLst/>
                          <a:latin typeface="Microsoft YaHei" panose="020B0503020204020204" pitchFamily="34" charset="-122"/>
                          <a:ea typeface="Microsoft YaHei" panose="020B0503020204020204" pitchFamily="34" charset="-122"/>
                        </a:rPr>
                        <a:t>ON/OFF Key</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8048613"/>
                  </a:ext>
                </a:extLst>
              </a:tr>
            </a:tbl>
          </a:graphicData>
        </a:graphic>
      </p:graphicFrame>
      <p:graphicFrame>
        <p:nvGraphicFramePr>
          <p:cNvPr id="22" name="표 21">
            <a:extLst>
              <a:ext uri="{FF2B5EF4-FFF2-40B4-BE49-F238E27FC236}">
                <a16:creationId xmlns:a16="http://schemas.microsoft.com/office/drawing/2014/main" id="{E5562482-A473-4B0C-A38F-5B686B73EB69}"/>
              </a:ext>
            </a:extLst>
          </p:cNvPr>
          <p:cNvGraphicFramePr>
            <a:graphicFrameLocks noGrp="1"/>
          </p:cNvGraphicFramePr>
          <p:nvPr>
            <p:extLst>
              <p:ext uri="{D42A27DB-BD31-4B8C-83A1-F6EECF244321}">
                <p14:modId xmlns:p14="http://schemas.microsoft.com/office/powerpoint/2010/main" val="1393525627"/>
              </p:ext>
            </p:extLst>
          </p:nvPr>
        </p:nvGraphicFramePr>
        <p:xfrm>
          <a:off x="2182473" y="4884778"/>
          <a:ext cx="2971800" cy="1024044"/>
        </p:xfrm>
        <a:graphic>
          <a:graphicData uri="http://schemas.openxmlformats.org/drawingml/2006/table">
            <a:tbl>
              <a:tblPr/>
              <a:tblGrid>
                <a:gridCol w="332127">
                  <a:extLst>
                    <a:ext uri="{9D8B030D-6E8A-4147-A177-3AD203B41FA5}">
                      <a16:colId xmlns:a16="http://schemas.microsoft.com/office/drawing/2014/main" val="1650266599"/>
                    </a:ext>
                  </a:extLst>
                </a:gridCol>
                <a:gridCol w="2639673">
                  <a:extLst>
                    <a:ext uri="{9D8B030D-6E8A-4147-A177-3AD203B41FA5}">
                      <a16:colId xmlns:a16="http://schemas.microsoft.com/office/drawing/2014/main" val="796521231"/>
                    </a:ext>
                  </a:extLst>
                </a:gridCol>
              </a:tblGrid>
              <a:tr h="209871">
                <a:tc>
                  <a:txBody>
                    <a:bodyPr/>
                    <a:lstStyle/>
                    <a:p>
                      <a:pPr algn="ctr" fontAlgn="base"/>
                      <a:r>
                        <a:rPr lang="en-US" altLang="ko-KR" sz="900" dirty="0">
                          <a:effectLst/>
                          <a:latin typeface="Microsoft YaHei" panose="020B0503020204020204" pitchFamily="34" charset="-122"/>
                          <a:ea typeface="Microsoft YaHei" panose="020B0503020204020204" pitchFamily="34" charset="-122"/>
                        </a:rPr>
                        <a:t>16</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a:effectLst/>
                          <a:latin typeface="Microsoft YaHei" panose="020B0503020204020204" pitchFamily="34" charset="-122"/>
                          <a:ea typeface="Microsoft YaHei" panose="020B0503020204020204" pitchFamily="34" charset="-122"/>
                        </a:rPr>
                        <a:t>Mode </a:t>
                      </a:r>
                      <a:r>
                        <a:rPr lang="ko-KR" altLang="en-US" sz="900">
                          <a:effectLst/>
                          <a:latin typeface="Microsoft YaHei" panose="020B0503020204020204" pitchFamily="34" charset="-122"/>
                          <a:ea typeface="Microsoft YaHei" panose="020B0503020204020204" pitchFamily="34" charset="-122"/>
                        </a:rPr>
                        <a:t>설정 </a:t>
                      </a:r>
                      <a:r>
                        <a:rPr lang="en-US" sz="900">
                          <a:effectLst/>
                          <a:latin typeface="Microsoft YaHei" panose="020B0503020204020204" pitchFamily="34" charset="-122"/>
                          <a:ea typeface="Microsoft YaHei" panose="020B0503020204020204" pitchFamily="34" charset="-122"/>
                        </a:rPr>
                        <a:t>Key</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6690152"/>
                  </a:ext>
                </a:extLst>
              </a:tr>
              <a:tr h="174663">
                <a:tc>
                  <a:txBody>
                    <a:bodyPr/>
                    <a:lstStyle/>
                    <a:p>
                      <a:pPr algn="ctr" fontAlgn="base"/>
                      <a:r>
                        <a:rPr lang="en-US" altLang="ko-KR" sz="900">
                          <a:effectLst/>
                          <a:latin typeface="Microsoft YaHei" panose="020B0503020204020204" pitchFamily="34" charset="-122"/>
                          <a:ea typeface="Microsoft YaHei" panose="020B0503020204020204" pitchFamily="34" charset="-122"/>
                        </a:rPr>
                        <a:t>17</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a:effectLst/>
                          <a:latin typeface="Microsoft YaHei" panose="020B0503020204020204" pitchFamily="34" charset="-122"/>
                          <a:ea typeface="Microsoft YaHei" panose="020B0503020204020204" pitchFamily="34" charset="-122"/>
                        </a:rPr>
                        <a:t>Range </a:t>
                      </a:r>
                      <a:r>
                        <a:rPr lang="ko-KR" altLang="en-US" sz="900">
                          <a:effectLst/>
                          <a:latin typeface="Microsoft YaHei" panose="020B0503020204020204" pitchFamily="34" charset="-122"/>
                          <a:ea typeface="Microsoft YaHei" panose="020B0503020204020204" pitchFamily="34" charset="-122"/>
                        </a:rPr>
                        <a:t>설정 </a:t>
                      </a:r>
                      <a:r>
                        <a:rPr lang="en-US" sz="900">
                          <a:effectLst/>
                          <a:latin typeface="Microsoft YaHei" panose="020B0503020204020204" pitchFamily="34" charset="-122"/>
                          <a:ea typeface="Microsoft YaHei" panose="020B0503020204020204" pitchFamily="34" charset="-122"/>
                        </a:rPr>
                        <a:t>Key</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4506632"/>
                  </a:ext>
                </a:extLst>
              </a:tr>
              <a:tr h="209871">
                <a:tc>
                  <a:txBody>
                    <a:bodyPr/>
                    <a:lstStyle/>
                    <a:p>
                      <a:pPr algn="ctr" fontAlgn="base"/>
                      <a:r>
                        <a:rPr lang="en-US" altLang="ko-KR" sz="900">
                          <a:effectLst/>
                          <a:latin typeface="Microsoft YaHei" panose="020B0503020204020204" pitchFamily="34" charset="-122"/>
                          <a:ea typeface="Microsoft YaHei" panose="020B0503020204020204" pitchFamily="34" charset="-122"/>
                        </a:rPr>
                        <a:t>18</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a:effectLst/>
                          <a:latin typeface="Microsoft YaHei" panose="020B0503020204020204" pitchFamily="34" charset="-122"/>
                          <a:ea typeface="Microsoft YaHei" panose="020B0503020204020204" pitchFamily="34" charset="-122"/>
                        </a:rPr>
                        <a:t>Slew </a:t>
                      </a:r>
                      <a:r>
                        <a:rPr lang="ko-KR" altLang="en-US" sz="900">
                          <a:effectLst/>
                          <a:latin typeface="Microsoft YaHei" panose="020B0503020204020204" pitchFamily="34" charset="-122"/>
                          <a:ea typeface="Microsoft YaHei" panose="020B0503020204020204" pitchFamily="34" charset="-122"/>
                        </a:rPr>
                        <a:t>설정 </a:t>
                      </a:r>
                      <a:r>
                        <a:rPr lang="en-US" sz="900">
                          <a:effectLst/>
                          <a:latin typeface="Microsoft YaHei" panose="020B0503020204020204" pitchFamily="34" charset="-122"/>
                          <a:ea typeface="Microsoft YaHei" panose="020B0503020204020204" pitchFamily="34" charset="-122"/>
                        </a:rPr>
                        <a:t>Key</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5503768"/>
                  </a:ext>
                </a:extLst>
              </a:tr>
              <a:tr h="209871">
                <a:tc>
                  <a:txBody>
                    <a:bodyPr/>
                    <a:lstStyle/>
                    <a:p>
                      <a:pPr algn="ctr" fontAlgn="base"/>
                      <a:r>
                        <a:rPr lang="en-US" altLang="ko-KR" sz="900">
                          <a:effectLst/>
                          <a:latin typeface="Microsoft YaHei" panose="020B0503020204020204" pitchFamily="34" charset="-122"/>
                          <a:ea typeface="Microsoft YaHei" panose="020B0503020204020204" pitchFamily="34" charset="-122"/>
                        </a:rPr>
                        <a:t>19</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IO/Local </a:t>
                      </a:r>
                      <a:r>
                        <a:rPr lang="ko-KR" altLang="en-US" sz="900" dirty="0">
                          <a:effectLst/>
                          <a:latin typeface="Microsoft YaHei" panose="020B0503020204020204" pitchFamily="34" charset="-122"/>
                          <a:ea typeface="Microsoft YaHei" panose="020B0503020204020204" pitchFamily="34" charset="-122"/>
                        </a:rPr>
                        <a:t>설정 </a:t>
                      </a:r>
                      <a:r>
                        <a:rPr lang="en-US" sz="900" dirty="0">
                          <a:effectLst/>
                          <a:latin typeface="Microsoft YaHei" panose="020B0503020204020204" pitchFamily="34" charset="-122"/>
                          <a:ea typeface="Microsoft YaHei" panose="020B0503020204020204" pitchFamily="34" charset="-122"/>
                        </a:rPr>
                        <a:t>Key</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6471294"/>
                  </a:ext>
                </a:extLst>
              </a:tr>
              <a:tr h="209871">
                <a:tc>
                  <a:txBody>
                    <a:bodyPr/>
                    <a:lstStyle/>
                    <a:p>
                      <a:pPr algn="ctr" fontAlgn="base"/>
                      <a:r>
                        <a:rPr lang="en-US" altLang="ko-KR" sz="900">
                          <a:effectLst/>
                          <a:latin typeface="Microsoft YaHei" panose="020B0503020204020204" pitchFamily="34" charset="-122"/>
                          <a:ea typeface="Microsoft YaHei" panose="020B0503020204020204" pitchFamily="34" charset="-122"/>
                        </a:rPr>
                        <a:t>20</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Short ON/OFF </a:t>
                      </a:r>
                      <a:r>
                        <a:rPr lang="ko-KR" altLang="en-US" sz="900" dirty="0">
                          <a:effectLst/>
                          <a:latin typeface="Microsoft YaHei" panose="020B0503020204020204" pitchFamily="34" charset="-122"/>
                          <a:ea typeface="Microsoft YaHei" panose="020B0503020204020204" pitchFamily="34" charset="-122"/>
                        </a:rPr>
                        <a:t>설정</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7462484"/>
                  </a:ext>
                </a:extLst>
              </a:tr>
            </a:tbl>
          </a:graphicData>
        </a:graphic>
      </p:graphicFrame>
      <p:graphicFrame>
        <p:nvGraphicFramePr>
          <p:cNvPr id="23" name="표 22">
            <a:extLst>
              <a:ext uri="{FF2B5EF4-FFF2-40B4-BE49-F238E27FC236}">
                <a16:creationId xmlns:a16="http://schemas.microsoft.com/office/drawing/2014/main" id="{E3E9F112-952A-4791-9FA3-8ACDF4AA4C34}"/>
              </a:ext>
            </a:extLst>
          </p:cNvPr>
          <p:cNvGraphicFramePr>
            <a:graphicFrameLocks noGrp="1"/>
          </p:cNvGraphicFramePr>
          <p:nvPr>
            <p:extLst>
              <p:ext uri="{D42A27DB-BD31-4B8C-83A1-F6EECF244321}">
                <p14:modId xmlns:p14="http://schemas.microsoft.com/office/powerpoint/2010/main" val="1952701752"/>
              </p:ext>
            </p:extLst>
          </p:nvPr>
        </p:nvGraphicFramePr>
        <p:xfrm>
          <a:off x="4494101" y="3829115"/>
          <a:ext cx="2971800" cy="2138572"/>
        </p:xfrm>
        <a:graphic>
          <a:graphicData uri="http://schemas.openxmlformats.org/drawingml/2006/table">
            <a:tbl>
              <a:tblPr/>
              <a:tblGrid>
                <a:gridCol w="480060">
                  <a:extLst>
                    <a:ext uri="{9D8B030D-6E8A-4147-A177-3AD203B41FA5}">
                      <a16:colId xmlns:a16="http://schemas.microsoft.com/office/drawing/2014/main" val="604015744"/>
                    </a:ext>
                  </a:extLst>
                </a:gridCol>
                <a:gridCol w="2491740">
                  <a:extLst>
                    <a:ext uri="{9D8B030D-6E8A-4147-A177-3AD203B41FA5}">
                      <a16:colId xmlns:a16="http://schemas.microsoft.com/office/drawing/2014/main" val="1817375288"/>
                    </a:ext>
                  </a:extLst>
                </a:gridCol>
              </a:tblGrid>
              <a:tr h="160357">
                <a:tc>
                  <a:txBody>
                    <a:bodyPr/>
                    <a:lstStyle/>
                    <a:p>
                      <a:pPr algn="ctr" fontAlgn="base"/>
                      <a:r>
                        <a:rPr lang="en-US" altLang="ko-KR" sz="900" dirty="0">
                          <a:effectLst/>
                          <a:latin typeface="Microsoft YaHei" panose="020B0503020204020204" pitchFamily="34" charset="-122"/>
                          <a:ea typeface="Microsoft YaHei" panose="020B0503020204020204" pitchFamily="34" charset="-122"/>
                        </a:rPr>
                        <a:t>21</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Recall, Save Key</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1680467"/>
                  </a:ext>
                </a:extLst>
              </a:tr>
              <a:tr h="257803">
                <a:tc>
                  <a:txBody>
                    <a:bodyPr/>
                    <a:lstStyle/>
                    <a:p>
                      <a:pPr algn="ctr" fontAlgn="base"/>
                      <a:r>
                        <a:rPr lang="en-US" altLang="ko-KR" sz="900">
                          <a:effectLst/>
                          <a:latin typeface="Microsoft YaHei" panose="020B0503020204020204" pitchFamily="34" charset="-122"/>
                          <a:ea typeface="Microsoft YaHei" panose="020B0503020204020204" pitchFamily="34" charset="-122"/>
                        </a:rPr>
                        <a:t>22</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ESC </a:t>
                      </a:r>
                      <a:r>
                        <a:rPr lang="ko-KR" altLang="en-US" sz="900" dirty="0">
                          <a:effectLst/>
                          <a:latin typeface="Microsoft YaHei" panose="020B0503020204020204" pitchFamily="34" charset="-122"/>
                          <a:ea typeface="Microsoft YaHei" panose="020B0503020204020204" pitchFamily="34" charset="-122"/>
                        </a:rPr>
                        <a:t>및 </a:t>
                      </a:r>
                      <a:r>
                        <a:rPr lang="en-US" sz="900" dirty="0">
                          <a:effectLst/>
                          <a:latin typeface="Microsoft YaHei" panose="020B0503020204020204" pitchFamily="34" charset="-122"/>
                          <a:ea typeface="Microsoft YaHei" panose="020B0503020204020204" pitchFamily="34" charset="-122"/>
                        </a:rPr>
                        <a:t>Err </a:t>
                      </a:r>
                      <a:r>
                        <a:rPr lang="ko-KR" altLang="en-US" sz="900" dirty="0">
                          <a:effectLst/>
                          <a:latin typeface="Microsoft YaHei" panose="020B0503020204020204" pitchFamily="34" charset="-122"/>
                          <a:ea typeface="Microsoft YaHei" panose="020B0503020204020204" pitchFamily="34" charset="-122"/>
                        </a:rPr>
                        <a:t>체크</a:t>
                      </a:r>
                      <a:r>
                        <a:rPr lang="en-US" altLang="ko-KR" sz="900" dirty="0">
                          <a:effectLst/>
                          <a:latin typeface="Microsoft YaHei" panose="020B0503020204020204" pitchFamily="34" charset="-122"/>
                          <a:ea typeface="Microsoft YaHei" panose="020B0503020204020204" pitchFamily="34" charset="-122"/>
                        </a:rPr>
                        <a:t>, </a:t>
                      </a:r>
                      <a:r>
                        <a:rPr lang="en-US" sz="900" dirty="0">
                          <a:effectLst/>
                          <a:latin typeface="Microsoft YaHei" panose="020B0503020204020204" pitchFamily="34" charset="-122"/>
                          <a:ea typeface="Microsoft YaHei" panose="020B0503020204020204" pitchFamily="34" charset="-122"/>
                        </a:rPr>
                        <a:t>Protection </a:t>
                      </a:r>
                      <a:r>
                        <a:rPr lang="ko-KR" altLang="en-US" sz="900" dirty="0">
                          <a:effectLst/>
                          <a:latin typeface="Microsoft YaHei" panose="020B0503020204020204" pitchFamily="34" charset="-122"/>
                          <a:ea typeface="Microsoft YaHei" panose="020B0503020204020204" pitchFamily="34" charset="-122"/>
                        </a:rPr>
                        <a:t>제거 </a:t>
                      </a:r>
                      <a:r>
                        <a:rPr lang="en-US" sz="900" dirty="0">
                          <a:effectLst/>
                          <a:latin typeface="Microsoft YaHei" panose="020B0503020204020204" pitchFamily="34" charset="-122"/>
                          <a:ea typeface="Microsoft YaHei" panose="020B0503020204020204" pitchFamily="34" charset="-122"/>
                        </a:rPr>
                        <a:t>Key</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7611819"/>
                  </a:ext>
                </a:extLst>
              </a:tr>
              <a:tr h="182348">
                <a:tc>
                  <a:txBody>
                    <a:bodyPr/>
                    <a:lstStyle/>
                    <a:p>
                      <a:pPr algn="ctr" fontAlgn="base"/>
                      <a:r>
                        <a:rPr lang="en-US" altLang="ko-KR" sz="900">
                          <a:effectLst/>
                          <a:latin typeface="Microsoft YaHei" panose="020B0503020204020204" pitchFamily="34" charset="-122"/>
                          <a:ea typeface="Microsoft YaHei" panose="020B0503020204020204" pitchFamily="34" charset="-122"/>
                        </a:rPr>
                        <a:t>23</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a:effectLst/>
                          <a:latin typeface="Microsoft YaHei" panose="020B0503020204020204" pitchFamily="34" charset="-122"/>
                          <a:ea typeface="Microsoft YaHei" panose="020B0503020204020204" pitchFamily="34" charset="-122"/>
                        </a:rPr>
                        <a:t>B- Memory, Factory </a:t>
                      </a:r>
                      <a:r>
                        <a:rPr lang="ko-KR" altLang="en-US" sz="900">
                          <a:effectLst/>
                          <a:latin typeface="Microsoft YaHei" panose="020B0503020204020204" pitchFamily="34" charset="-122"/>
                          <a:ea typeface="Microsoft YaHei" panose="020B0503020204020204" pitchFamily="34" charset="-122"/>
                        </a:rPr>
                        <a:t>설정 </a:t>
                      </a:r>
                      <a:r>
                        <a:rPr lang="en-US" sz="900">
                          <a:effectLst/>
                          <a:latin typeface="Microsoft YaHei" panose="020B0503020204020204" pitchFamily="34" charset="-122"/>
                          <a:ea typeface="Microsoft YaHei" panose="020B0503020204020204" pitchFamily="34" charset="-122"/>
                        </a:rPr>
                        <a:t>Key</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120949"/>
                  </a:ext>
                </a:extLst>
              </a:tr>
              <a:tr h="182348">
                <a:tc>
                  <a:txBody>
                    <a:bodyPr/>
                    <a:lstStyle/>
                    <a:p>
                      <a:pPr algn="ctr" fontAlgn="base"/>
                      <a:r>
                        <a:rPr lang="en-US" altLang="ko-KR" sz="900">
                          <a:effectLst/>
                          <a:latin typeface="Microsoft YaHei" panose="020B0503020204020204" pitchFamily="34" charset="-122"/>
                          <a:ea typeface="Microsoft YaHei" panose="020B0503020204020204" pitchFamily="34" charset="-122"/>
                        </a:rPr>
                        <a:t>24</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a:effectLst/>
                          <a:latin typeface="Microsoft YaHei" panose="020B0503020204020204" pitchFamily="34" charset="-122"/>
                          <a:ea typeface="Microsoft YaHei" panose="020B0503020204020204" pitchFamily="34" charset="-122"/>
                        </a:rPr>
                        <a:t>A- Memory, Calibration </a:t>
                      </a:r>
                      <a:r>
                        <a:rPr lang="ko-KR" altLang="en-US" sz="900">
                          <a:effectLst/>
                          <a:latin typeface="Microsoft YaHei" panose="020B0503020204020204" pitchFamily="34" charset="-122"/>
                          <a:ea typeface="Microsoft YaHei" panose="020B0503020204020204" pitchFamily="34" charset="-122"/>
                        </a:rPr>
                        <a:t>설정 </a:t>
                      </a:r>
                      <a:r>
                        <a:rPr lang="en-US" sz="900">
                          <a:effectLst/>
                          <a:latin typeface="Microsoft YaHei" panose="020B0503020204020204" pitchFamily="34" charset="-122"/>
                          <a:ea typeface="Microsoft YaHei" panose="020B0503020204020204" pitchFamily="34" charset="-122"/>
                        </a:rPr>
                        <a:t>Key</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4075650"/>
                  </a:ext>
                </a:extLst>
              </a:tr>
              <a:tr h="257803">
                <a:tc>
                  <a:txBody>
                    <a:bodyPr/>
                    <a:lstStyle/>
                    <a:p>
                      <a:pPr algn="ctr" fontAlgn="base"/>
                      <a:r>
                        <a:rPr lang="en-US" altLang="ko-KR" sz="900">
                          <a:effectLst/>
                          <a:latin typeface="Microsoft YaHei" panose="020B0503020204020204" pitchFamily="34" charset="-122"/>
                          <a:ea typeface="Microsoft YaHei" panose="020B0503020204020204" pitchFamily="34" charset="-122"/>
                        </a:rPr>
                        <a:t>25</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a:effectLst/>
                          <a:latin typeface="Microsoft YaHei" panose="020B0503020204020204" pitchFamily="34" charset="-122"/>
                          <a:ea typeface="Microsoft YaHei" panose="020B0503020204020204" pitchFamily="34" charset="-122"/>
                        </a:rPr>
                        <a:t>Dynamic Cycling Time, Dynamic Duty </a:t>
                      </a:r>
                      <a:r>
                        <a:rPr lang="ko-KR" altLang="en-US" sz="900">
                          <a:effectLst/>
                          <a:latin typeface="Microsoft YaHei" panose="020B0503020204020204" pitchFamily="34" charset="-122"/>
                          <a:ea typeface="Microsoft YaHei" panose="020B0503020204020204" pitchFamily="34" charset="-122"/>
                        </a:rPr>
                        <a:t>설정</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1497873"/>
                  </a:ext>
                </a:extLst>
              </a:tr>
              <a:tr h="182348">
                <a:tc>
                  <a:txBody>
                    <a:bodyPr/>
                    <a:lstStyle/>
                    <a:p>
                      <a:pPr algn="ctr" fontAlgn="base"/>
                      <a:r>
                        <a:rPr lang="en-US" altLang="ko-KR" sz="900">
                          <a:effectLst/>
                          <a:latin typeface="Microsoft YaHei" panose="020B0503020204020204" pitchFamily="34" charset="-122"/>
                          <a:ea typeface="Microsoft YaHei" panose="020B0503020204020204" pitchFamily="34" charset="-122"/>
                        </a:rPr>
                        <a:t>26</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a:effectLst/>
                          <a:latin typeface="Microsoft YaHei" panose="020B0503020204020204" pitchFamily="34" charset="-122"/>
                          <a:ea typeface="Microsoft YaHei" panose="020B0503020204020204" pitchFamily="34" charset="-122"/>
                        </a:rPr>
                        <a:t>Dynamic ON/OFF </a:t>
                      </a:r>
                      <a:r>
                        <a:rPr lang="ko-KR" altLang="en-US" sz="900">
                          <a:effectLst/>
                          <a:latin typeface="Microsoft YaHei" panose="020B0503020204020204" pitchFamily="34" charset="-122"/>
                          <a:ea typeface="Microsoft YaHei" panose="020B0503020204020204" pitchFamily="34" charset="-122"/>
                        </a:rPr>
                        <a:t>설정</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1709314"/>
                  </a:ext>
                </a:extLst>
              </a:tr>
              <a:tr h="182348">
                <a:tc>
                  <a:txBody>
                    <a:bodyPr/>
                    <a:lstStyle/>
                    <a:p>
                      <a:pPr algn="ctr" fontAlgn="base"/>
                      <a:r>
                        <a:rPr lang="en-US" altLang="ko-KR" sz="900">
                          <a:effectLst/>
                          <a:latin typeface="Microsoft YaHei" panose="020B0503020204020204" pitchFamily="34" charset="-122"/>
                          <a:ea typeface="Microsoft YaHei" panose="020B0503020204020204" pitchFamily="34" charset="-122"/>
                        </a:rPr>
                        <a:t>27</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Cycling Sequence </a:t>
                      </a:r>
                      <a:r>
                        <a:rPr lang="ko-KR" altLang="en-US" sz="900" dirty="0">
                          <a:effectLst/>
                          <a:latin typeface="Microsoft YaHei" panose="020B0503020204020204" pitchFamily="34" charset="-122"/>
                          <a:ea typeface="Microsoft YaHei" panose="020B0503020204020204" pitchFamily="34" charset="-122"/>
                        </a:rPr>
                        <a:t>설정</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5956625"/>
                  </a:ext>
                </a:extLst>
              </a:tr>
              <a:tr h="257803">
                <a:tc>
                  <a:txBody>
                    <a:bodyPr/>
                    <a:lstStyle/>
                    <a:p>
                      <a:pPr algn="ctr" fontAlgn="base"/>
                      <a:r>
                        <a:rPr lang="en-US" altLang="ko-KR" sz="900">
                          <a:effectLst/>
                          <a:latin typeface="Microsoft YaHei" panose="020B0503020204020204" pitchFamily="34" charset="-122"/>
                          <a:ea typeface="Microsoft YaHei" panose="020B0503020204020204" pitchFamily="34" charset="-122"/>
                        </a:rPr>
                        <a:t>28</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Cycling Repeat </a:t>
                      </a:r>
                      <a:r>
                        <a:rPr lang="ko-KR" altLang="en-US" sz="900" dirty="0">
                          <a:effectLst/>
                          <a:latin typeface="Microsoft YaHei" panose="020B0503020204020204" pitchFamily="34" charset="-122"/>
                          <a:ea typeface="Microsoft YaHei" panose="020B0503020204020204" pitchFamily="34" charset="-122"/>
                        </a:rPr>
                        <a:t>설정</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0627218"/>
                  </a:ext>
                </a:extLst>
              </a:tr>
              <a:tr h="257803">
                <a:tc>
                  <a:txBody>
                    <a:bodyPr/>
                    <a:lstStyle/>
                    <a:p>
                      <a:pPr algn="ctr" fontAlgn="base"/>
                      <a:r>
                        <a:rPr lang="en-US" altLang="ko-KR" sz="900">
                          <a:effectLst/>
                          <a:latin typeface="Microsoft YaHei" panose="020B0503020204020204" pitchFamily="34" charset="-122"/>
                          <a:ea typeface="Microsoft YaHei" panose="020B0503020204020204" pitchFamily="34" charset="-122"/>
                        </a:rPr>
                        <a:t>29</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Cycling Step </a:t>
                      </a:r>
                      <a:r>
                        <a:rPr lang="ko-KR" altLang="en-US" sz="900" dirty="0">
                          <a:effectLst/>
                          <a:latin typeface="Microsoft YaHei" panose="020B0503020204020204" pitchFamily="34" charset="-122"/>
                          <a:ea typeface="Microsoft YaHei" panose="020B0503020204020204" pitchFamily="34" charset="-122"/>
                        </a:rPr>
                        <a:t>설정</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2544709"/>
                  </a:ext>
                </a:extLst>
              </a:tr>
              <a:tr h="182348">
                <a:tc>
                  <a:txBody>
                    <a:bodyPr/>
                    <a:lstStyle/>
                    <a:p>
                      <a:pPr algn="ctr" fontAlgn="base"/>
                      <a:r>
                        <a:rPr lang="en-US" altLang="ko-KR" sz="900">
                          <a:effectLst/>
                          <a:latin typeface="Microsoft YaHei" panose="020B0503020204020204" pitchFamily="34" charset="-122"/>
                          <a:ea typeface="Microsoft YaHei" panose="020B0503020204020204" pitchFamily="34" charset="-122"/>
                        </a:rPr>
                        <a:t>30</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Cycling ON/OFF Key</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8808100"/>
                  </a:ext>
                </a:extLst>
              </a:tr>
            </a:tbl>
          </a:graphicData>
        </a:graphic>
      </p:graphicFrame>
      <p:sp>
        <p:nvSpPr>
          <p:cNvPr id="11" name="제목 1">
            <a:extLst>
              <a:ext uri="{FF2B5EF4-FFF2-40B4-BE49-F238E27FC236}">
                <a16:creationId xmlns:a16="http://schemas.microsoft.com/office/drawing/2014/main" id="{12A35813-2590-414D-A6A8-8F6589E947BD}"/>
              </a:ext>
            </a:extLst>
          </p:cNvPr>
          <p:cNvSpPr>
            <a:spLocks noGrp="1"/>
          </p:cNvSpPr>
          <p:nvPr>
            <p:ph type="title"/>
          </p:nvPr>
        </p:nvSpPr>
        <p:spPr>
          <a:xfrm>
            <a:off x="838200" y="365125"/>
            <a:ext cx="10515600" cy="558153"/>
          </a:xfrm>
        </p:spPr>
        <p:txBody>
          <a:bodyPr>
            <a:normAutofit fontScale="90000"/>
          </a:bodyPr>
          <a:lstStyle/>
          <a:p>
            <a:r>
              <a:rPr lang="en-US" altLang="ko-KR" dirty="0"/>
              <a:t>Power Supply - </a:t>
            </a:r>
            <a:r>
              <a:rPr lang="ko-KR" altLang="en-US" dirty="0"/>
              <a:t>전자로드</a:t>
            </a:r>
          </a:p>
        </p:txBody>
      </p:sp>
    </p:spTree>
    <p:extLst>
      <p:ext uri="{BB962C8B-B14F-4D97-AF65-F5344CB8AC3E}">
        <p14:creationId xmlns:p14="http://schemas.microsoft.com/office/powerpoint/2010/main" val="2372041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DC41C4-847B-4F2D-9853-64BC7596C588}"/>
              </a:ext>
            </a:extLst>
          </p:cNvPr>
          <p:cNvSpPr txBox="1"/>
          <p:nvPr/>
        </p:nvSpPr>
        <p:spPr>
          <a:xfrm>
            <a:off x="218357" y="424708"/>
            <a:ext cx="3924472" cy="369332"/>
          </a:xfrm>
          <a:prstGeom prst="rect">
            <a:avLst/>
          </a:prstGeom>
          <a:noFill/>
        </p:spPr>
        <p:txBody>
          <a:bodyPr wrap="none" rtlCol="0">
            <a:spAutoFit/>
          </a:bodyPr>
          <a:lstStyle/>
          <a:p>
            <a:r>
              <a:rPr lang="ko-KR" altLang="en-US" b="1" dirty="0"/>
              <a:t>전자 로드 </a:t>
            </a:r>
            <a:r>
              <a:rPr lang="en-US" altLang="ko-KR" b="1" dirty="0"/>
              <a:t>(EL)</a:t>
            </a:r>
            <a:r>
              <a:rPr lang="en-US" altLang="ko-KR" dirty="0"/>
              <a:t>  LF </a:t>
            </a:r>
            <a:r>
              <a:rPr lang="ko-KR" altLang="en-US" dirty="0"/>
              <a:t>시리즈 </a:t>
            </a:r>
            <a:r>
              <a:rPr lang="en-US" altLang="ko-KR" dirty="0"/>
              <a:t>( </a:t>
            </a:r>
            <a:r>
              <a:rPr lang="ko-KR" altLang="en-US" dirty="0"/>
              <a:t>보급형 </a:t>
            </a:r>
            <a:r>
              <a:rPr lang="en-US" altLang="ko-KR" dirty="0"/>
              <a:t>)</a:t>
            </a:r>
            <a:endParaRPr lang="ko-KR" altLang="en-US" dirty="0"/>
          </a:p>
        </p:txBody>
      </p:sp>
      <p:sp>
        <p:nvSpPr>
          <p:cNvPr id="6" name="직사각형 5">
            <a:extLst>
              <a:ext uri="{FF2B5EF4-FFF2-40B4-BE49-F238E27FC236}">
                <a16:creationId xmlns:a16="http://schemas.microsoft.com/office/drawing/2014/main" id="{97115D6B-742F-441D-8394-8AE76FC87F34}"/>
              </a:ext>
            </a:extLst>
          </p:cNvPr>
          <p:cNvSpPr/>
          <p:nvPr/>
        </p:nvSpPr>
        <p:spPr>
          <a:xfrm>
            <a:off x="5809952" y="794039"/>
            <a:ext cx="5814874" cy="1692771"/>
          </a:xfrm>
          <a:prstGeom prst="rect">
            <a:avLst/>
          </a:prstGeom>
        </p:spPr>
        <p:txBody>
          <a:bodyPr wrap="square">
            <a:spAutoFit/>
          </a:bodyPr>
          <a:lstStyle/>
          <a:p>
            <a:pPr marL="285750" indent="-285750">
              <a:buFont typeface="Arial" panose="020B0604020202020204" pitchFamily="34" charset="0"/>
              <a:buChar char="•"/>
            </a:pPr>
            <a:r>
              <a:rPr lang="en-US" altLang="ko-KR" sz="1600" dirty="0">
                <a:latin typeface="+mj-ea"/>
                <a:ea typeface="+mj-ea"/>
              </a:rPr>
              <a:t>200W ~ 2 KW</a:t>
            </a:r>
          </a:p>
          <a:p>
            <a:pPr marL="285750" indent="-285750">
              <a:buFont typeface="Arial" panose="020B0604020202020204" pitchFamily="34" charset="0"/>
              <a:buChar char="•"/>
            </a:pPr>
            <a:r>
              <a:rPr lang="en-US" altLang="ko-KR" sz="1600" dirty="0">
                <a:latin typeface="+mj-ea"/>
                <a:ea typeface="+mj-ea"/>
              </a:rPr>
              <a:t>3-Digit </a:t>
            </a:r>
            <a:r>
              <a:rPr lang="ko-KR" altLang="en-US" sz="1600" dirty="0">
                <a:latin typeface="+mj-ea"/>
                <a:ea typeface="+mj-ea"/>
              </a:rPr>
              <a:t>분해능</a:t>
            </a:r>
            <a:endParaRPr lang="en-US" altLang="ko-KR" sz="800" dirty="0">
              <a:latin typeface="+mj-ea"/>
              <a:ea typeface="+mj-ea"/>
            </a:endParaRPr>
          </a:p>
          <a:p>
            <a:pPr marL="285750" indent="-285750">
              <a:buFont typeface="Arial" panose="020B0604020202020204" pitchFamily="34" charset="0"/>
              <a:buChar char="•"/>
            </a:pPr>
            <a:r>
              <a:rPr lang="ko-KR" altLang="en-US" sz="1600" dirty="0">
                <a:latin typeface="+mj-ea"/>
                <a:ea typeface="+mj-ea"/>
              </a:rPr>
              <a:t>채널 수 </a:t>
            </a:r>
            <a:r>
              <a:rPr lang="en-US" altLang="ko-KR" sz="1600" dirty="0">
                <a:latin typeface="+mj-ea"/>
                <a:ea typeface="+mj-ea"/>
              </a:rPr>
              <a:t>: </a:t>
            </a:r>
            <a:r>
              <a:rPr lang="ko-KR" altLang="en-US" sz="1600" dirty="0">
                <a:latin typeface="+mj-ea"/>
                <a:ea typeface="+mj-ea"/>
              </a:rPr>
              <a:t>가변 </a:t>
            </a:r>
            <a:r>
              <a:rPr lang="en-US" altLang="ko-KR" sz="1600" dirty="0">
                <a:latin typeface="+mj-ea"/>
                <a:ea typeface="+mj-ea"/>
              </a:rPr>
              <a:t>1</a:t>
            </a:r>
            <a:r>
              <a:rPr lang="ko-KR" altLang="en-US" sz="1600" dirty="0">
                <a:latin typeface="+mj-ea"/>
                <a:ea typeface="+mj-ea"/>
              </a:rPr>
              <a:t>채널</a:t>
            </a:r>
            <a:r>
              <a:rPr lang="en-US" altLang="ko-KR" sz="1600" dirty="0">
                <a:latin typeface="+mj-ea"/>
                <a:ea typeface="+mj-ea"/>
              </a:rPr>
              <a:t>, 2</a:t>
            </a:r>
            <a:r>
              <a:rPr lang="ko-KR" altLang="en-US" sz="1600" dirty="0">
                <a:latin typeface="+mj-ea"/>
                <a:ea typeface="+mj-ea"/>
              </a:rPr>
              <a:t>채널</a:t>
            </a:r>
            <a:r>
              <a:rPr lang="en-US" altLang="ko-KR" sz="1600" dirty="0">
                <a:latin typeface="+mj-ea"/>
                <a:ea typeface="+mj-ea"/>
              </a:rPr>
              <a:t>, + </a:t>
            </a:r>
            <a:r>
              <a:rPr lang="ko-KR" altLang="en-US" sz="1600" dirty="0">
                <a:latin typeface="+mj-ea"/>
                <a:ea typeface="+mj-ea"/>
              </a:rPr>
              <a:t>고정 </a:t>
            </a:r>
            <a:r>
              <a:rPr lang="en-US" altLang="ko-KR" sz="1600" dirty="0">
                <a:latin typeface="+mj-ea"/>
                <a:ea typeface="+mj-ea"/>
              </a:rPr>
              <a:t>2</a:t>
            </a:r>
            <a:r>
              <a:rPr lang="ko-KR" altLang="en-US" sz="1600" dirty="0">
                <a:latin typeface="+mj-ea"/>
                <a:ea typeface="+mj-ea"/>
              </a:rPr>
              <a:t>채널</a:t>
            </a:r>
            <a:r>
              <a:rPr lang="en-US" altLang="ko-KR" sz="1600" dirty="0">
                <a:latin typeface="+mj-ea"/>
                <a:ea typeface="+mj-ea"/>
              </a:rPr>
              <a:t>. Isolation type</a:t>
            </a: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RS-232C, RS-485, USB</a:t>
            </a: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rPr>
              <a:t>Mode : CC, CV, CR</a:t>
            </a:r>
          </a:p>
          <a:p>
            <a:pPr marL="285750" indent="-285750">
              <a:buFont typeface="Arial" panose="020B0604020202020204" pitchFamily="34" charset="0"/>
              <a:buChar char="•"/>
            </a:pPr>
            <a:r>
              <a:rPr lang="en-US" altLang="ko-KR" sz="1600" dirty="0">
                <a:latin typeface="+mj-ea"/>
              </a:rPr>
              <a:t>Protection : </a:t>
            </a:r>
            <a:r>
              <a:rPr lang="ko-KR" altLang="en-US" sz="1600" dirty="0">
                <a:latin typeface="+mj-ea"/>
              </a:rPr>
              <a:t>과전압 </a:t>
            </a:r>
            <a:r>
              <a:rPr lang="en-US" altLang="ko-KR" sz="1600" dirty="0">
                <a:latin typeface="+mj-ea"/>
              </a:rPr>
              <a:t>( OVP ), </a:t>
            </a:r>
            <a:r>
              <a:rPr lang="ko-KR" altLang="en-US" sz="1600" dirty="0" err="1">
                <a:latin typeface="+mj-ea"/>
              </a:rPr>
              <a:t>과전력</a:t>
            </a:r>
            <a:r>
              <a:rPr lang="en-US" altLang="ko-KR" sz="1600" dirty="0">
                <a:latin typeface="+mj-ea"/>
              </a:rPr>
              <a:t> ( OPP ), </a:t>
            </a:r>
            <a:r>
              <a:rPr lang="ko-KR" altLang="en-US" sz="1600" dirty="0" err="1">
                <a:latin typeface="+mj-ea"/>
              </a:rPr>
              <a:t>과온도</a:t>
            </a:r>
            <a:r>
              <a:rPr lang="ko-KR" altLang="en-US" sz="1600" dirty="0">
                <a:latin typeface="+mj-ea"/>
              </a:rPr>
              <a:t> </a:t>
            </a:r>
            <a:r>
              <a:rPr lang="en-US" altLang="ko-KR" sz="1600" dirty="0">
                <a:latin typeface="+mj-ea"/>
              </a:rPr>
              <a:t>( OTP )</a:t>
            </a:r>
          </a:p>
          <a:p>
            <a:pPr marL="285750" indent="-285750">
              <a:buFont typeface="Arial" panose="020B0604020202020204" pitchFamily="34" charset="0"/>
              <a:buChar char="•"/>
            </a:pPr>
            <a:endParaRPr lang="en-US" altLang="ko-KR" sz="800" dirty="0">
              <a:latin typeface="+mj-ea"/>
            </a:endParaRPr>
          </a:p>
        </p:txBody>
      </p:sp>
      <p:pic>
        <p:nvPicPr>
          <p:cNvPr id="7" name="Picture 3" descr="http://www.odacore.com/wp-content/uploads/2017/09/lfnum.jpg">
            <a:extLst>
              <a:ext uri="{FF2B5EF4-FFF2-40B4-BE49-F238E27FC236}">
                <a16:creationId xmlns:a16="http://schemas.microsoft.com/office/drawing/2014/main" id="{BB7B53E2-5E27-49C8-8AB7-9826B76990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813" r="17935"/>
          <a:stretch/>
        </p:blipFill>
        <p:spPr bwMode="auto">
          <a:xfrm>
            <a:off x="578213" y="819310"/>
            <a:ext cx="4009292" cy="16927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표 7">
            <a:extLst>
              <a:ext uri="{FF2B5EF4-FFF2-40B4-BE49-F238E27FC236}">
                <a16:creationId xmlns:a16="http://schemas.microsoft.com/office/drawing/2014/main" id="{7AC33365-4625-4BA1-891C-1A022EE64841}"/>
              </a:ext>
            </a:extLst>
          </p:cNvPr>
          <p:cNvGraphicFramePr>
            <a:graphicFrameLocks noGrp="1"/>
          </p:cNvGraphicFramePr>
          <p:nvPr>
            <p:extLst>
              <p:ext uri="{D42A27DB-BD31-4B8C-83A1-F6EECF244321}">
                <p14:modId xmlns:p14="http://schemas.microsoft.com/office/powerpoint/2010/main" val="1929755407"/>
              </p:ext>
            </p:extLst>
          </p:nvPr>
        </p:nvGraphicFramePr>
        <p:xfrm>
          <a:off x="-4351664" y="794040"/>
          <a:ext cx="4223690" cy="3436080"/>
        </p:xfrm>
        <a:graphic>
          <a:graphicData uri="http://schemas.openxmlformats.org/drawingml/2006/table">
            <a:tbl>
              <a:tblPr/>
              <a:tblGrid>
                <a:gridCol w="329867">
                  <a:extLst>
                    <a:ext uri="{9D8B030D-6E8A-4147-A177-3AD203B41FA5}">
                      <a16:colId xmlns:a16="http://schemas.microsoft.com/office/drawing/2014/main" val="1931467766"/>
                    </a:ext>
                  </a:extLst>
                </a:gridCol>
                <a:gridCol w="1342173">
                  <a:extLst>
                    <a:ext uri="{9D8B030D-6E8A-4147-A177-3AD203B41FA5}">
                      <a16:colId xmlns:a16="http://schemas.microsoft.com/office/drawing/2014/main" val="3362141649"/>
                    </a:ext>
                  </a:extLst>
                </a:gridCol>
                <a:gridCol w="339236">
                  <a:extLst>
                    <a:ext uri="{9D8B030D-6E8A-4147-A177-3AD203B41FA5}">
                      <a16:colId xmlns:a16="http://schemas.microsoft.com/office/drawing/2014/main" val="2737546532"/>
                    </a:ext>
                  </a:extLst>
                </a:gridCol>
                <a:gridCol w="2212414">
                  <a:extLst>
                    <a:ext uri="{9D8B030D-6E8A-4147-A177-3AD203B41FA5}">
                      <a16:colId xmlns:a16="http://schemas.microsoft.com/office/drawing/2014/main" val="3099145647"/>
                    </a:ext>
                  </a:extLst>
                </a:gridCol>
              </a:tblGrid>
              <a:tr h="174665">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1377987"/>
                  </a:ext>
                </a:extLst>
              </a:tr>
              <a:tr h="174665">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dirty="0"/>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4425861"/>
                  </a:ext>
                </a:extLst>
              </a:tr>
              <a:tr h="174665">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2140169"/>
                  </a:ext>
                </a:extLst>
              </a:tr>
              <a:tr h="174665">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4608968"/>
                  </a:ext>
                </a:extLst>
              </a:tr>
              <a:tr h="174665">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dirty="0"/>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8738431"/>
                  </a:ext>
                </a:extLst>
              </a:tr>
              <a:tr h="172055">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dirty="0"/>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dirty="0"/>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7467189"/>
                  </a:ext>
                </a:extLst>
              </a:tr>
              <a:tr h="165144">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dirty="0"/>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0112556"/>
                  </a:ext>
                </a:extLst>
              </a:tr>
              <a:tr h="174665">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endParaRPr lang="ko-KR" altLang="en-US" sz="900">
                        <a:effectLst/>
                        <a:latin typeface="Microsoft YaHei" panose="020B0503020204020204" pitchFamily="34" charset="-122"/>
                        <a:ea typeface="Microsoft YaHei" panose="020B0503020204020204" pitchFamily="34" charset="-122"/>
                      </a:endParaRP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endParaRPr lang="ko-KR" altLang="en-US" sz="900" dirty="0">
                        <a:effectLst/>
                        <a:latin typeface="Microsoft YaHei" panose="020B0503020204020204" pitchFamily="34" charset="-122"/>
                        <a:ea typeface="Microsoft YaHei" panose="020B0503020204020204" pitchFamily="34" charset="-122"/>
                      </a:endParaRP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7013119"/>
                  </a:ext>
                </a:extLst>
              </a:tr>
              <a:tr h="174665">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endParaRPr lang="ko-KR" altLang="en-US" sz="900" dirty="0">
                        <a:effectLst/>
                        <a:latin typeface="Microsoft YaHei" panose="020B0503020204020204" pitchFamily="34" charset="-122"/>
                        <a:ea typeface="Microsoft YaHei" panose="020B0503020204020204" pitchFamily="34" charset="-122"/>
                      </a:endParaRP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endParaRPr lang="ko-KR" altLang="en-US" sz="900" dirty="0">
                        <a:effectLst/>
                        <a:latin typeface="Microsoft YaHei" panose="020B0503020204020204" pitchFamily="34" charset="-122"/>
                        <a:ea typeface="Microsoft YaHei" panose="020B0503020204020204" pitchFamily="34" charset="-122"/>
                      </a:endParaRP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8219195"/>
                  </a:ext>
                </a:extLst>
              </a:tr>
              <a:tr h="174665">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dirty="0"/>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900" dirty="0"/>
                    </a:p>
                  </a:txBody>
                  <a:tcPr marL="55431" marR="55431" marT="27716" marB="27716">
                    <a:lnL w="9525" cap="flat" cmpd="sng" algn="ctr">
                      <a:noFill/>
                      <a:prstDash val="solid"/>
                      <a:round/>
                      <a:headEnd type="none" w="med" len="med"/>
                      <a:tailEnd type="none" w="med" len="med"/>
                    </a:lnL>
                    <a:lnR w="12700" cmpd="sng">
                      <a:noFill/>
                      <a:prstDash val="solid"/>
                    </a:lnR>
                    <a:lnT w="952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latinLnBrk="1"/>
                      <a:endParaRPr lang="ko-KR" altLang="en-US" sz="900" dirty="0"/>
                    </a:p>
                  </a:txBody>
                  <a:tcPr marL="55431" marR="55431" marT="27716" marB="27716">
                    <a:lnL w="12700" cmpd="sng">
                      <a:noFill/>
                      <a:prstDash val="solid"/>
                    </a:lnL>
                    <a:lnR w="12700" cmpd="sng">
                      <a:noFill/>
                      <a:prstDash val="solid"/>
                    </a:lnR>
                    <a:lnT w="952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800654498"/>
                  </a:ext>
                </a:extLst>
              </a:tr>
            </a:tbl>
          </a:graphicData>
        </a:graphic>
      </p:graphicFrame>
      <p:graphicFrame>
        <p:nvGraphicFramePr>
          <p:cNvPr id="9" name="표 8">
            <a:extLst>
              <a:ext uri="{FF2B5EF4-FFF2-40B4-BE49-F238E27FC236}">
                <a16:creationId xmlns:a16="http://schemas.microsoft.com/office/drawing/2014/main" id="{22DB6041-C88F-4354-8D3F-97A534D89453}"/>
              </a:ext>
            </a:extLst>
          </p:cNvPr>
          <p:cNvGraphicFramePr>
            <a:graphicFrameLocks noGrp="1"/>
          </p:cNvGraphicFramePr>
          <p:nvPr>
            <p:extLst>
              <p:ext uri="{D42A27DB-BD31-4B8C-83A1-F6EECF244321}">
                <p14:modId xmlns:p14="http://schemas.microsoft.com/office/powerpoint/2010/main" val="116903022"/>
              </p:ext>
            </p:extLst>
          </p:nvPr>
        </p:nvGraphicFramePr>
        <p:xfrm>
          <a:off x="0" y="2579952"/>
          <a:ext cx="1828800" cy="1238688"/>
        </p:xfrm>
        <a:graphic>
          <a:graphicData uri="http://schemas.openxmlformats.org/drawingml/2006/table">
            <a:tbl>
              <a:tblPr/>
              <a:tblGrid>
                <a:gridCol w="360793">
                  <a:extLst>
                    <a:ext uri="{9D8B030D-6E8A-4147-A177-3AD203B41FA5}">
                      <a16:colId xmlns:a16="http://schemas.microsoft.com/office/drawing/2014/main" val="71140061"/>
                    </a:ext>
                  </a:extLst>
                </a:gridCol>
                <a:gridCol w="1468007">
                  <a:extLst>
                    <a:ext uri="{9D8B030D-6E8A-4147-A177-3AD203B41FA5}">
                      <a16:colId xmlns:a16="http://schemas.microsoft.com/office/drawing/2014/main" val="1868809299"/>
                    </a:ext>
                  </a:extLst>
                </a:gridCol>
              </a:tblGrid>
              <a:tr h="174665">
                <a:tc>
                  <a:txBody>
                    <a:bodyPr/>
                    <a:lstStyle/>
                    <a:p>
                      <a:pPr algn="ctr" fontAlgn="base"/>
                      <a:r>
                        <a:rPr lang="en-US" altLang="ko-KR" sz="900" dirty="0">
                          <a:effectLst/>
                          <a:latin typeface="Microsoft YaHei" panose="020B0503020204020204" pitchFamily="34" charset="-122"/>
                          <a:ea typeface="Microsoft YaHei" panose="020B0503020204020204" pitchFamily="34" charset="-122"/>
                        </a:rPr>
                        <a:t>1</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900">
                          <a:effectLst/>
                          <a:latin typeface="Microsoft YaHei" panose="020B0503020204020204" pitchFamily="34" charset="-122"/>
                          <a:ea typeface="Microsoft YaHei" panose="020B0503020204020204" pitchFamily="34" charset="-122"/>
                        </a:rPr>
                        <a:t>메인전원 </a:t>
                      </a:r>
                      <a:r>
                        <a:rPr lang="en-US" altLang="ko-KR" sz="900">
                          <a:effectLst/>
                          <a:latin typeface="Microsoft YaHei" panose="020B0503020204020204" pitchFamily="34" charset="-122"/>
                          <a:ea typeface="Microsoft YaHei" panose="020B0503020204020204" pitchFamily="34" charset="-122"/>
                        </a:rPr>
                        <a:t>ON/OFF </a:t>
                      </a:r>
                      <a:r>
                        <a:rPr lang="ko-KR" altLang="en-US" sz="900">
                          <a:effectLst/>
                          <a:latin typeface="Microsoft YaHei" panose="020B0503020204020204" pitchFamily="34" charset="-122"/>
                          <a:ea typeface="Microsoft YaHei" panose="020B0503020204020204" pitchFamily="34" charset="-122"/>
                        </a:rPr>
                        <a:t>스위치</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8927299"/>
                  </a:ext>
                </a:extLst>
              </a:tr>
              <a:tr h="174665">
                <a:tc>
                  <a:txBody>
                    <a:bodyPr/>
                    <a:lstStyle/>
                    <a:p>
                      <a:pPr algn="ctr" fontAlgn="base"/>
                      <a:r>
                        <a:rPr lang="en-US" altLang="ko-KR" sz="900" dirty="0">
                          <a:effectLst/>
                          <a:latin typeface="Microsoft YaHei" panose="020B0503020204020204" pitchFamily="34" charset="-122"/>
                          <a:ea typeface="Microsoft YaHei" panose="020B0503020204020204" pitchFamily="34" charset="-122"/>
                        </a:rPr>
                        <a:t>2</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LCD Display</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6264191"/>
                  </a:ext>
                </a:extLst>
              </a:tr>
              <a:tr h="174665">
                <a:tc>
                  <a:txBody>
                    <a:bodyPr/>
                    <a:lstStyle/>
                    <a:p>
                      <a:pPr algn="ctr" fontAlgn="base"/>
                      <a:r>
                        <a:rPr lang="en-US" altLang="ko-KR" sz="900">
                          <a:effectLst/>
                          <a:latin typeface="Microsoft YaHei" panose="020B0503020204020204" pitchFamily="34" charset="-122"/>
                          <a:ea typeface="Microsoft YaHei" panose="020B0503020204020204" pitchFamily="34" charset="-122"/>
                        </a:rPr>
                        <a:t>3</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900" dirty="0">
                          <a:effectLst/>
                          <a:latin typeface="Microsoft YaHei" panose="020B0503020204020204" pitchFamily="34" charset="-122"/>
                          <a:ea typeface="Microsoft YaHei" panose="020B0503020204020204" pitchFamily="34" charset="-122"/>
                        </a:rPr>
                        <a:t>설정 </a:t>
                      </a:r>
                      <a:r>
                        <a:rPr lang="en-US" sz="900" dirty="0">
                          <a:effectLst/>
                          <a:latin typeface="Microsoft YaHei" panose="020B0503020204020204" pitchFamily="34" charset="-122"/>
                          <a:ea typeface="Microsoft YaHei" panose="020B0503020204020204" pitchFamily="34" charset="-122"/>
                        </a:rPr>
                        <a:t>Encoder</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4098641"/>
                  </a:ext>
                </a:extLst>
              </a:tr>
              <a:tr h="174665">
                <a:tc>
                  <a:txBody>
                    <a:bodyPr/>
                    <a:lstStyle/>
                    <a:p>
                      <a:pPr algn="ctr" fontAlgn="base"/>
                      <a:r>
                        <a:rPr lang="en-US" altLang="ko-KR" sz="900">
                          <a:effectLst/>
                          <a:latin typeface="Microsoft YaHei" panose="020B0503020204020204" pitchFamily="34" charset="-122"/>
                          <a:ea typeface="Microsoft YaHei" panose="020B0503020204020204" pitchFamily="34" charset="-122"/>
                        </a:rPr>
                        <a:t>4</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Cursor &amp; </a:t>
                      </a:r>
                      <a:r>
                        <a:rPr lang="ko-KR" altLang="en-US" sz="900" dirty="0">
                          <a:effectLst/>
                          <a:latin typeface="Microsoft YaHei" panose="020B0503020204020204" pitchFamily="34" charset="-122"/>
                          <a:ea typeface="Microsoft YaHei" panose="020B0503020204020204" pitchFamily="34" charset="-122"/>
                        </a:rPr>
                        <a:t>메뉴변경 </a:t>
                      </a:r>
                      <a:r>
                        <a:rPr lang="en-US" sz="900" dirty="0">
                          <a:effectLst/>
                          <a:latin typeface="Microsoft YaHei" panose="020B0503020204020204" pitchFamily="34" charset="-122"/>
                          <a:ea typeface="Microsoft YaHei" panose="020B0503020204020204" pitchFamily="34" charset="-122"/>
                        </a:rPr>
                        <a:t>Key</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9100374"/>
                  </a:ext>
                </a:extLst>
              </a:tr>
              <a:tr h="174665">
                <a:tc>
                  <a:txBody>
                    <a:bodyPr/>
                    <a:lstStyle/>
                    <a:p>
                      <a:pPr algn="ctr" fontAlgn="base"/>
                      <a:r>
                        <a:rPr lang="en-US" altLang="ko-KR" sz="900" dirty="0">
                          <a:effectLst/>
                          <a:latin typeface="Microsoft YaHei" panose="020B0503020204020204" pitchFamily="34" charset="-122"/>
                          <a:ea typeface="Microsoft YaHei" panose="020B0503020204020204" pitchFamily="34" charset="-122"/>
                        </a:rPr>
                        <a:t>5</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Cursor &amp; </a:t>
                      </a:r>
                      <a:r>
                        <a:rPr lang="ko-KR" altLang="en-US" sz="900" dirty="0">
                          <a:effectLst/>
                          <a:latin typeface="Microsoft YaHei" panose="020B0503020204020204" pitchFamily="34" charset="-122"/>
                          <a:ea typeface="Microsoft YaHei" panose="020B0503020204020204" pitchFamily="34" charset="-122"/>
                        </a:rPr>
                        <a:t>메뉴변경 </a:t>
                      </a:r>
                      <a:r>
                        <a:rPr lang="en-US" sz="900" dirty="0">
                          <a:effectLst/>
                          <a:latin typeface="Microsoft YaHei" panose="020B0503020204020204" pitchFamily="34" charset="-122"/>
                          <a:ea typeface="Microsoft YaHei" panose="020B0503020204020204" pitchFamily="34" charset="-122"/>
                        </a:rPr>
                        <a:t>Key</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925677"/>
                  </a:ext>
                </a:extLst>
              </a:tr>
              <a:tr h="172055">
                <a:tc>
                  <a:txBody>
                    <a:bodyPr/>
                    <a:lstStyle/>
                    <a:p>
                      <a:pPr algn="ctr" fontAlgn="base"/>
                      <a:r>
                        <a:rPr lang="en-US" altLang="ko-KR" sz="900">
                          <a:effectLst/>
                          <a:latin typeface="Microsoft YaHei" panose="020B0503020204020204" pitchFamily="34" charset="-122"/>
                          <a:ea typeface="Microsoft YaHei" panose="020B0503020204020204" pitchFamily="34" charset="-122"/>
                        </a:rPr>
                        <a:t>6</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DC Input ON/OFF Key</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2155533"/>
                  </a:ext>
                </a:extLst>
              </a:tr>
            </a:tbl>
          </a:graphicData>
        </a:graphic>
      </p:graphicFrame>
      <p:graphicFrame>
        <p:nvGraphicFramePr>
          <p:cNvPr id="10" name="표 9">
            <a:extLst>
              <a:ext uri="{FF2B5EF4-FFF2-40B4-BE49-F238E27FC236}">
                <a16:creationId xmlns:a16="http://schemas.microsoft.com/office/drawing/2014/main" id="{4612530D-FA6E-44E2-B9A6-29F05A81BDEE}"/>
              </a:ext>
            </a:extLst>
          </p:cNvPr>
          <p:cNvGraphicFramePr>
            <a:graphicFrameLocks noGrp="1"/>
          </p:cNvGraphicFramePr>
          <p:nvPr>
            <p:extLst>
              <p:ext uri="{D42A27DB-BD31-4B8C-83A1-F6EECF244321}">
                <p14:modId xmlns:p14="http://schemas.microsoft.com/office/powerpoint/2010/main" val="1356050041"/>
              </p:ext>
            </p:extLst>
          </p:nvPr>
        </p:nvGraphicFramePr>
        <p:xfrm>
          <a:off x="1746839" y="2579952"/>
          <a:ext cx="1672040" cy="825792"/>
        </p:xfrm>
        <a:graphic>
          <a:graphicData uri="http://schemas.openxmlformats.org/drawingml/2006/table">
            <a:tbl>
              <a:tblPr/>
              <a:tblGrid>
                <a:gridCol w="329867">
                  <a:extLst>
                    <a:ext uri="{9D8B030D-6E8A-4147-A177-3AD203B41FA5}">
                      <a16:colId xmlns:a16="http://schemas.microsoft.com/office/drawing/2014/main" val="934090417"/>
                    </a:ext>
                  </a:extLst>
                </a:gridCol>
                <a:gridCol w="1342173">
                  <a:extLst>
                    <a:ext uri="{9D8B030D-6E8A-4147-A177-3AD203B41FA5}">
                      <a16:colId xmlns:a16="http://schemas.microsoft.com/office/drawing/2014/main" val="1609467049"/>
                    </a:ext>
                  </a:extLst>
                </a:gridCol>
              </a:tblGrid>
              <a:tr h="165144">
                <a:tc>
                  <a:txBody>
                    <a:bodyPr/>
                    <a:lstStyle/>
                    <a:p>
                      <a:pPr algn="ctr" fontAlgn="base"/>
                      <a:r>
                        <a:rPr lang="en-US" altLang="ko-KR" sz="900" dirty="0">
                          <a:effectLst/>
                          <a:latin typeface="Microsoft YaHei" panose="020B0503020204020204" pitchFamily="34" charset="-122"/>
                          <a:ea typeface="Microsoft YaHei" panose="020B0503020204020204" pitchFamily="34" charset="-122"/>
                        </a:rPr>
                        <a:t>7</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Test Mode </a:t>
                      </a:r>
                      <a:r>
                        <a:rPr lang="ko-KR" altLang="en-US" sz="900" dirty="0">
                          <a:effectLst/>
                          <a:latin typeface="Microsoft YaHei" panose="020B0503020204020204" pitchFamily="34" charset="-122"/>
                          <a:ea typeface="Microsoft YaHei" panose="020B0503020204020204" pitchFamily="34" charset="-122"/>
                        </a:rPr>
                        <a:t>셋팅 </a:t>
                      </a:r>
                      <a:r>
                        <a:rPr lang="en-US" sz="900" dirty="0">
                          <a:effectLst/>
                          <a:latin typeface="Microsoft YaHei" panose="020B0503020204020204" pitchFamily="34" charset="-122"/>
                          <a:ea typeface="Microsoft YaHei" panose="020B0503020204020204" pitchFamily="34" charset="-122"/>
                        </a:rPr>
                        <a:t>Key</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117077"/>
                  </a:ext>
                </a:extLst>
              </a:tr>
              <a:tr h="174665">
                <a:tc>
                  <a:txBody>
                    <a:bodyPr/>
                    <a:lstStyle/>
                    <a:p>
                      <a:pPr algn="ctr" fontAlgn="base"/>
                      <a:r>
                        <a:rPr lang="en-US" altLang="ko-KR" sz="900">
                          <a:effectLst/>
                          <a:latin typeface="Microsoft YaHei" panose="020B0503020204020204" pitchFamily="34" charset="-122"/>
                          <a:ea typeface="Microsoft YaHei" panose="020B0503020204020204" pitchFamily="34" charset="-122"/>
                        </a:rPr>
                        <a:t>8</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Display Page </a:t>
                      </a:r>
                      <a:r>
                        <a:rPr lang="ko-KR" altLang="en-US" sz="900" dirty="0">
                          <a:effectLst/>
                          <a:latin typeface="Microsoft YaHei" panose="020B0503020204020204" pitchFamily="34" charset="-122"/>
                          <a:ea typeface="Microsoft YaHei" panose="020B0503020204020204" pitchFamily="34" charset="-122"/>
                        </a:rPr>
                        <a:t>변경 </a:t>
                      </a:r>
                      <a:r>
                        <a:rPr lang="en-US" sz="900" dirty="0">
                          <a:effectLst/>
                          <a:latin typeface="Microsoft YaHei" panose="020B0503020204020204" pitchFamily="34" charset="-122"/>
                          <a:ea typeface="Microsoft YaHei" panose="020B0503020204020204" pitchFamily="34" charset="-122"/>
                        </a:rPr>
                        <a:t>Key</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3951053"/>
                  </a:ext>
                </a:extLst>
              </a:tr>
              <a:tr h="174665">
                <a:tc>
                  <a:txBody>
                    <a:bodyPr/>
                    <a:lstStyle/>
                    <a:p>
                      <a:pPr algn="ctr" fontAlgn="base"/>
                      <a:r>
                        <a:rPr lang="en-US" altLang="ko-KR" sz="900" dirty="0">
                          <a:effectLst/>
                          <a:latin typeface="Microsoft YaHei" panose="020B0503020204020204" pitchFamily="34" charset="-122"/>
                          <a:ea typeface="Microsoft YaHei" panose="020B0503020204020204" pitchFamily="34" charset="-122"/>
                        </a:rPr>
                        <a:t>9</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CV/CC Range </a:t>
                      </a:r>
                      <a:r>
                        <a:rPr lang="ko-KR" altLang="en-US" sz="900" dirty="0">
                          <a:effectLst/>
                          <a:latin typeface="Microsoft YaHei" panose="020B0503020204020204" pitchFamily="34" charset="-122"/>
                          <a:ea typeface="Microsoft YaHei" panose="020B0503020204020204" pitchFamily="34" charset="-122"/>
                        </a:rPr>
                        <a:t>셋팅 </a:t>
                      </a:r>
                      <a:r>
                        <a:rPr lang="en-US" sz="900" dirty="0">
                          <a:effectLst/>
                          <a:latin typeface="Microsoft YaHei" panose="020B0503020204020204" pitchFamily="34" charset="-122"/>
                          <a:ea typeface="Microsoft YaHei" panose="020B0503020204020204" pitchFamily="34" charset="-122"/>
                        </a:rPr>
                        <a:t>Key</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8202884"/>
                  </a:ext>
                </a:extLst>
              </a:tr>
              <a:tr h="174665">
                <a:tc>
                  <a:txBody>
                    <a:bodyPr/>
                    <a:lstStyle/>
                    <a:p>
                      <a:pPr algn="ctr" fontAlgn="base"/>
                      <a:r>
                        <a:rPr lang="en-US" altLang="ko-KR" sz="900">
                          <a:effectLst/>
                          <a:latin typeface="Microsoft YaHei" panose="020B0503020204020204" pitchFamily="34" charset="-122"/>
                          <a:ea typeface="Microsoft YaHei" panose="020B0503020204020204" pitchFamily="34" charset="-122"/>
                        </a:rPr>
                        <a:t>10</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IO/Local </a:t>
                      </a:r>
                      <a:r>
                        <a:rPr lang="ko-KR" altLang="en-US" sz="900" dirty="0">
                          <a:effectLst/>
                          <a:latin typeface="Microsoft YaHei" panose="020B0503020204020204" pitchFamily="34" charset="-122"/>
                          <a:ea typeface="Microsoft YaHei" panose="020B0503020204020204" pitchFamily="34" charset="-122"/>
                        </a:rPr>
                        <a:t>셋팅 </a:t>
                      </a:r>
                      <a:r>
                        <a:rPr lang="en-US" sz="900" dirty="0">
                          <a:effectLst/>
                          <a:latin typeface="Microsoft YaHei" panose="020B0503020204020204" pitchFamily="34" charset="-122"/>
                          <a:ea typeface="Microsoft YaHei" panose="020B0503020204020204" pitchFamily="34" charset="-122"/>
                        </a:rPr>
                        <a:t>Key</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2764401"/>
                  </a:ext>
                </a:extLst>
              </a:tr>
            </a:tbl>
          </a:graphicData>
        </a:graphic>
      </p:graphicFrame>
      <p:graphicFrame>
        <p:nvGraphicFramePr>
          <p:cNvPr id="11" name="표 10">
            <a:extLst>
              <a:ext uri="{FF2B5EF4-FFF2-40B4-BE49-F238E27FC236}">
                <a16:creationId xmlns:a16="http://schemas.microsoft.com/office/drawing/2014/main" id="{B435F6CD-97D7-4E98-A9D6-DE8DAE8DD79C}"/>
              </a:ext>
            </a:extLst>
          </p:cNvPr>
          <p:cNvGraphicFramePr>
            <a:graphicFrameLocks noGrp="1"/>
          </p:cNvGraphicFramePr>
          <p:nvPr>
            <p:extLst>
              <p:ext uri="{D42A27DB-BD31-4B8C-83A1-F6EECF244321}">
                <p14:modId xmlns:p14="http://schemas.microsoft.com/office/powerpoint/2010/main" val="581046119"/>
              </p:ext>
            </p:extLst>
          </p:nvPr>
        </p:nvGraphicFramePr>
        <p:xfrm>
          <a:off x="1750621" y="3427098"/>
          <a:ext cx="2551650" cy="412896"/>
        </p:xfrm>
        <a:graphic>
          <a:graphicData uri="http://schemas.openxmlformats.org/drawingml/2006/table">
            <a:tbl>
              <a:tblPr/>
              <a:tblGrid>
                <a:gridCol w="339236">
                  <a:extLst>
                    <a:ext uri="{9D8B030D-6E8A-4147-A177-3AD203B41FA5}">
                      <a16:colId xmlns:a16="http://schemas.microsoft.com/office/drawing/2014/main" val="2471542646"/>
                    </a:ext>
                  </a:extLst>
                </a:gridCol>
                <a:gridCol w="2212414">
                  <a:extLst>
                    <a:ext uri="{9D8B030D-6E8A-4147-A177-3AD203B41FA5}">
                      <a16:colId xmlns:a16="http://schemas.microsoft.com/office/drawing/2014/main" val="3624830743"/>
                    </a:ext>
                  </a:extLst>
                </a:gridCol>
              </a:tblGrid>
              <a:tr h="174665">
                <a:tc>
                  <a:txBody>
                    <a:bodyPr/>
                    <a:lstStyle/>
                    <a:p>
                      <a:pPr algn="ctr" fontAlgn="base"/>
                      <a:r>
                        <a:rPr lang="en-US" altLang="ko-KR" sz="900" dirty="0">
                          <a:effectLst/>
                          <a:latin typeface="Microsoft YaHei" panose="020B0503020204020204" pitchFamily="34" charset="-122"/>
                          <a:ea typeface="Microsoft YaHei" panose="020B0503020204020204" pitchFamily="34" charset="-122"/>
                        </a:rPr>
                        <a:t>11</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Menu Escape Key</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3017713"/>
                  </a:ext>
                </a:extLst>
              </a:tr>
              <a:tr h="174665">
                <a:tc>
                  <a:txBody>
                    <a:bodyPr/>
                    <a:lstStyle/>
                    <a:p>
                      <a:pPr algn="ctr" fontAlgn="base"/>
                      <a:r>
                        <a:rPr lang="en-US" altLang="ko-KR" sz="900">
                          <a:effectLst/>
                          <a:latin typeface="Microsoft YaHei" panose="020B0503020204020204" pitchFamily="34" charset="-122"/>
                          <a:ea typeface="Microsoft YaHei" panose="020B0503020204020204" pitchFamily="34" charset="-122"/>
                        </a:rPr>
                        <a:t>12</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Save/Recall &amp; V-Sensing </a:t>
                      </a:r>
                      <a:r>
                        <a:rPr lang="ko-KR" altLang="en-US" sz="900" dirty="0">
                          <a:effectLst/>
                          <a:latin typeface="Microsoft YaHei" panose="020B0503020204020204" pitchFamily="34" charset="-122"/>
                          <a:ea typeface="Microsoft YaHei" panose="020B0503020204020204" pitchFamily="34" charset="-122"/>
                        </a:rPr>
                        <a:t>셋팅 </a:t>
                      </a:r>
                      <a:r>
                        <a:rPr lang="en-US" sz="900" dirty="0">
                          <a:effectLst/>
                          <a:latin typeface="Microsoft YaHei" panose="020B0503020204020204" pitchFamily="34" charset="-122"/>
                          <a:ea typeface="Microsoft YaHei" panose="020B0503020204020204" pitchFamily="34" charset="-122"/>
                        </a:rPr>
                        <a:t>Key</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7692988"/>
                  </a:ext>
                </a:extLst>
              </a:tr>
            </a:tbl>
          </a:graphicData>
        </a:graphic>
      </p:graphicFrame>
      <p:graphicFrame>
        <p:nvGraphicFramePr>
          <p:cNvPr id="12" name="표 11">
            <a:extLst>
              <a:ext uri="{FF2B5EF4-FFF2-40B4-BE49-F238E27FC236}">
                <a16:creationId xmlns:a16="http://schemas.microsoft.com/office/drawing/2014/main" id="{05F203DF-AB51-4D0A-856A-50C39211DD11}"/>
              </a:ext>
            </a:extLst>
          </p:cNvPr>
          <p:cNvGraphicFramePr>
            <a:graphicFrameLocks noGrp="1"/>
          </p:cNvGraphicFramePr>
          <p:nvPr>
            <p:extLst>
              <p:ext uri="{D42A27DB-BD31-4B8C-83A1-F6EECF244321}">
                <p14:modId xmlns:p14="http://schemas.microsoft.com/office/powerpoint/2010/main" val="2488769202"/>
              </p:ext>
            </p:extLst>
          </p:nvPr>
        </p:nvGraphicFramePr>
        <p:xfrm>
          <a:off x="3889893" y="2579952"/>
          <a:ext cx="2850876" cy="1032240"/>
        </p:xfrm>
        <a:graphic>
          <a:graphicData uri="http://schemas.openxmlformats.org/drawingml/2006/table">
            <a:tbl>
              <a:tblPr/>
              <a:tblGrid>
                <a:gridCol w="379017">
                  <a:extLst>
                    <a:ext uri="{9D8B030D-6E8A-4147-A177-3AD203B41FA5}">
                      <a16:colId xmlns:a16="http://schemas.microsoft.com/office/drawing/2014/main" val="4046510631"/>
                    </a:ext>
                  </a:extLst>
                </a:gridCol>
                <a:gridCol w="2471859">
                  <a:extLst>
                    <a:ext uri="{9D8B030D-6E8A-4147-A177-3AD203B41FA5}">
                      <a16:colId xmlns:a16="http://schemas.microsoft.com/office/drawing/2014/main" val="3356255826"/>
                    </a:ext>
                  </a:extLst>
                </a:gridCol>
              </a:tblGrid>
              <a:tr h="174665">
                <a:tc>
                  <a:txBody>
                    <a:bodyPr/>
                    <a:lstStyle/>
                    <a:p>
                      <a:pPr algn="ctr" fontAlgn="base"/>
                      <a:r>
                        <a:rPr lang="en-US" altLang="ko-KR" sz="900" dirty="0">
                          <a:effectLst/>
                          <a:latin typeface="Microsoft YaHei" panose="020B0503020204020204" pitchFamily="34" charset="-122"/>
                          <a:ea typeface="Microsoft YaHei" panose="020B0503020204020204" pitchFamily="34" charset="-122"/>
                        </a:rPr>
                        <a:t>13</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a:effectLst/>
                          <a:latin typeface="Microsoft YaHei" panose="020B0503020204020204" pitchFamily="34" charset="-122"/>
                          <a:ea typeface="Microsoft YaHei" panose="020B0503020204020204" pitchFamily="34" charset="-122"/>
                        </a:rPr>
                        <a:t>Short Mode &amp; Key Lock </a:t>
                      </a:r>
                      <a:r>
                        <a:rPr lang="ko-KR" altLang="en-US" sz="900">
                          <a:effectLst/>
                          <a:latin typeface="Microsoft YaHei" panose="020B0503020204020204" pitchFamily="34" charset="-122"/>
                          <a:ea typeface="Microsoft YaHei" panose="020B0503020204020204" pitchFamily="34" charset="-122"/>
                        </a:rPr>
                        <a:t>셋팅 </a:t>
                      </a:r>
                      <a:r>
                        <a:rPr lang="en-US" sz="900">
                          <a:effectLst/>
                          <a:latin typeface="Microsoft YaHei" panose="020B0503020204020204" pitchFamily="34" charset="-122"/>
                          <a:ea typeface="Microsoft YaHei" panose="020B0503020204020204" pitchFamily="34" charset="-122"/>
                        </a:rPr>
                        <a:t>Key</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6756660"/>
                  </a:ext>
                </a:extLst>
              </a:tr>
              <a:tr h="174665">
                <a:tc>
                  <a:txBody>
                    <a:bodyPr/>
                    <a:lstStyle/>
                    <a:p>
                      <a:pPr algn="ctr" fontAlgn="base"/>
                      <a:r>
                        <a:rPr lang="en-US" altLang="ko-KR" sz="900">
                          <a:effectLst/>
                          <a:latin typeface="Microsoft YaHei" panose="020B0503020204020204" pitchFamily="34" charset="-122"/>
                          <a:ea typeface="Microsoft YaHei" panose="020B0503020204020204" pitchFamily="34" charset="-122"/>
                        </a:rPr>
                        <a:t>14</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a:effectLst/>
                          <a:latin typeface="Microsoft YaHei" panose="020B0503020204020204" pitchFamily="34" charset="-122"/>
                          <a:ea typeface="Microsoft YaHei" panose="020B0503020204020204" pitchFamily="34" charset="-122"/>
                        </a:rPr>
                        <a:t>Cycling Mode </a:t>
                      </a:r>
                      <a:r>
                        <a:rPr lang="ko-KR" altLang="en-US" sz="900">
                          <a:effectLst/>
                          <a:latin typeface="Microsoft YaHei" panose="020B0503020204020204" pitchFamily="34" charset="-122"/>
                          <a:ea typeface="Microsoft YaHei" panose="020B0503020204020204" pitchFamily="34" charset="-122"/>
                        </a:rPr>
                        <a:t>동작 </a:t>
                      </a:r>
                      <a:r>
                        <a:rPr lang="en-US" sz="900">
                          <a:effectLst/>
                          <a:latin typeface="Microsoft YaHei" panose="020B0503020204020204" pitchFamily="34" charset="-122"/>
                          <a:ea typeface="Microsoft YaHei" panose="020B0503020204020204" pitchFamily="34" charset="-122"/>
                        </a:rPr>
                        <a:t>Key</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6982435"/>
                  </a:ext>
                </a:extLst>
              </a:tr>
              <a:tr h="174665">
                <a:tc>
                  <a:txBody>
                    <a:bodyPr/>
                    <a:lstStyle/>
                    <a:p>
                      <a:pPr algn="ctr" fontAlgn="base"/>
                      <a:r>
                        <a:rPr lang="en-US" altLang="ko-KR" sz="900">
                          <a:effectLst/>
                          <a:latin typeface="Microsoft YaHei" panose="020B0503020204020204" pitchFamily="34" charset="-122"/>
                          <a:ea typeface="Microsoft YaHei" panose="020B0503020204020204" pitchFamily="34" charset="-122"/>
                        </a:rPr>
                        <a:t>15</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a:effectLst/>
                          <a:latin typeface="Microsoft YaHei" panose="020B0503020204020204" pitchFamily="34" charset="-122"/>
                          <a:ea typeface="Microsoft YaHei" panose="020B0503020204020204" pitchFamily="34" charset="-122"/>
                        </a:rPr>
                        <a:t>Cycling Mode </a:t>
                      </a:r>
                      <a:r>
                        <a:rPr lang="ko-KR" altLang="en-US" sz="900">
                          <a:effectLst/>
                          <a:latin typeface="Microsoft YaHei" panose="020B0503020204020204" pitchFamily="34" charset="-122"/>
                          <a:ea typeface="Microsoft YaHei" panose="020B0503020204020204" pitchFamily="34" charset="-122"/>
                        </a:rPr>
                        <a:t>셋팅 </a:t>
                      </a:r>
                      <a:r>
                        <a:rPr lang="en-US" sz="900">
                          <a:effectLst/>
                          <a:latin typeface="Microsoft YaHei" panose="020B0503020204020204" pitchFamily="34" charset="-122"/>
                          <a:ea typeface="Microsoft YaHei" panose="020B0503020204020204" pitchFamily="34" charset="-122"/>
                        </a:rPr>
                        <a:t>Key</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6798361"/>
                  </a:ext>
                </a:extLst>
              </a:tr>
              <a:tr h="172055">
                <a:tc>
                  <a:txBody>
                    <a:bodyPr/>
                    <a:lstStyle/>
                    <a:p>
                      <a:pPr algn="ctr" fontAlgn="base"/>
                      <a:r>
                        <a:rPr lang="en-US" altLang="ko-KR" sz="900" dirty="0">
                          <a:effectLst/>
                          <a:latin typeface="Microsoft YaHei" panose="020B0503020204020204" pitchFamily="34" charset="-122"/>
                          <a:ea typeface="Microsoft YaHei" panose="020B0503020204020204" pitchFamily="34" charset="-122"/>
                        </a:rPr>
                        <a:t>16</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Dynamic Mode </a:t>
                      </a:r>
                      <a:r>
                        <a:rPr lang="ko-KR" altLang="en-US" sz="900" dirty="0">
                          <a:effectLst/>
                          <a:latin typeface="Microsoft YaHei" panose="020B0503020204020204" pitchFamily="34" charset="-122"/>
                          <a:ea typeface="Microsoft YaHei" panose="020B0503020204020204" pitchFamily="34" charset="-122"/>
                        </a:rPr>
                        <a:t>동작 </a:t>
                      </a:r>
                      <a:r>
                        <a:rPr lang="en-US" altLang="ko-KR" sz="900" dirty="0">
                          <a:effectLst/>
                          <a:latin typeface="Microsoft YaHei" panose="020B0503020204020204" pitchFamily="34" charset="-122"/>
                          <a:ea typeface="Microsoft YaHei" panose="020B0503020204020204" pitchFamily="34" charset="-122"/>
                        </a:rPr>
                        <a:t>&amp; </a:t>
                      </a:r>
                      <a:r>
                        <a:rPr lang="en-US" sz="900" dirty="0">
                          <a:effectLst/>
                          <a:latin typeface="Microsoft YaHei" panose="020B0503020204020204" pitchFamily="34" charset="-122"/>
                          <a:ea typeface="Microsoft YaHei" panose="020B0503020204020204" pitchFamily="34" charset="-122"/>
                        </a:rPr>
                        <a:t>Calibration </a:t>
                      </a:r>
                      <a:r>
                        <a:rPr lang="ko-KR" altLang="en-US" sz="900" dirty="0">
                          <a:effectLst/>
                          <a:latin typeface="Microsoft YaHei" panose="020B0503020204020204" pitchFamily="34" charset="-122"/>
                          <a:ea typeface="Microsoft YaHei" panose="020B0503020204020204" pitchFamily="34" charset="-122"/>
                        </a:rPr>
                        <a:t>셋팅 </a:t>
                      </a:r>
                      <a:r>
                        <a:rPr lang="en-US" sz="900" dirty="0">
                          <a:effectLst/>
                          <a:latin typeface="Microsoft YaHei" panose="020B0503020204020204" pitchFamily="34" charset="-122"/>
                          <a:ea typeface="Microsoft YaHei" panose="020B0503020204020204" pitchFamily="34" charset="-122"/>
                        </a:rPr>
                        <a:t>Key</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6477940"/>
                  </a:ext>
                </a:extLst>
              </a:tr>
              <a:tr h="165144">
                <a:tc>
                  <a:txBody>
                    <a:bodyPr/>
                    <a:lstStyle/>
                    <a:p>
                      <a:pPr algn="ctr" fontAlgn="base"/>
                      <a:r>
                        <a:rPr lang="en-US" altLang="ko-KR" sz="900">
                          <a:effectLst/>
                          <a:latin typeface="Microsoft YaHei" panose="020B0503020204020204" pitchFamily="34" charset="-122"/>
                          <a:ea typeface="Microsoft YaHei" panose="020B0503020204020204" pitchFamily="34" charset="-122"/>
                        </a:rPr>
                        <a:t>17</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Dynamic Mode &amp; Factory Mode </a:t>
                      </a:r>
                      <a:r>
                        <a:rPr lang="ko-KR" altLang="en-US" sz="900" dirty="0">
                          <a:effectLst/>
                          <a:latin typeface="Microsoft YaHei" panose="020B0503020204020204" pitchFamily="34" charset="-122"/>
                          <a:ea typeface="Microsoft YaHei" panose="020B0503020204020204" pitchFamily="34" charset="-122"/>
                        </a:rPr>
                        <a:t>셋팅 </a:t>
                      </a:r>
                      <a:r>
                        <a:rPr lang="en-US" sz="900" dirty="0">
                          <a:effectLst/>
                          <a:latin typeface="Microsoft YaHei" panose="020B0503020204020204" pitchFamily="34" charset="-122"/>
                          <a:ea typeface="Microsoft YaHei" panose="020B0503020204020204" pitchFamily="34" charset="-122"/>
                        </a:rPr>
                        <a:t>Key</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3884113"/>
                  </a:ext>
                </a:extLst>
              </a:tr>
            </a:tbl>
          </a:graphicData>
        </a:graphic>
      </p:graphicFrame>
      <p:sp>
        <p:nvSpPr>
          <p:cNvPr id="13" name="직사각형 12">
            <a:extLst>
              <a:ext uri="{FF2B5EF4-FFF2-40B4-BE49-F238E27FC236}">
                <a16:creationId xmlns:a16="http://schemas.microsoft.com/office/drawing/2014/main" id="{C0E25C30-A445-4AE2-9239-C16BC8F595C1}"/>
              </a:ext>
            </a:extLst>
          </p:cNvPr>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86899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357852" y="1114943"/>
            <a:ext cx="3859914" cy="3859914"/>
          </a:xfrm>
          <a:prstGeom prst="rect">
            <a:avLst/>
          </a:prstGeom>
        </p:spPr>
      </p:pic>
      <p:sp>
        <p:nvSpPr>
          <p:cNvPr id="3" name="직사각형 2"/>
          <p:cNvSpPr/>
          <p:nvPr/>
        </p:nvSpPr>
        <p:spPr>
          <a:xfrm>
            <a:off x="1992213" y="626193"/>
            <a:ext cx="6451106" cy="369332"/>
          </a:xfrm>
          <a:prstGeom prst="rect">
            <a:avLst/>
          </a:prstGeom>
        </p:spPr>
        <p:txBody>
          <a:bodyPr wrap="square">
            <a:spAutoFit/>
          </a:bodyPr>
          <a:lstStyle/>
          <a:p>
            <a:r>
              <a:rPr lang="en-US" altLang="ko-KR" b="1" dirty="0">
                <a:latin typeface="+mn-ea"/>
              </a:rPr>
              <a:t>Li-ion </a:t>
            </a:r>
            <a:r>
              <a:rPr lang="ko-KR" altLang="en-US" b="1" dirty="0">
                <a:latin typeface="+mn-ea"/>
              </a:rPr>
              <a:t>배터리의 </a:t>
            </a:r>
            <a:r>
              <a:rPr lang="ko-KR" altLang="en-US" b="1" dirty="0" err="1">
                <a:latin typeface="+mn-ea"/>
              </a:rPr>
              <a:t>충방전</a:t>
            </a:r>
            <a:r>
              <a:rPr lang="ko-KR" altLang="en-US" b="1" dirty="0">
                <a:latin typeface="+mn-ea"/>
              </a:rPr>
              <a:t> 시험에 최적인 </a:t>
            </a:r>
            <a:r>
              <a:rPr lang="ko-KR" altLang="en-US" b="1" dirty="0">
                <a:solidFill>
                  <a:srgbClr val="FF0000"/>
                </a:solidFill>
                <a:latin typeface="+mn-ea"/>
              </a:rPr>
              <a:t>회생</a:t>
            </a:r>
            <a:r>
              <a:rPr lang="ko-KR" altLang="en-US" b="1" dirty="0">
                <a:latin typeface="+mn-ea"/>
              </a:rPr>
              <a:t>형 직류 전원</a:t>
            </a:r>
            <a:endParaRPr lang="ko-KR" altLang="en-US" dirty="0">
              <a:latin typeface="+mn-ea"/>
            </a:endParaRPr>
          </a:p>
        </p:txBody>
      </p:sp>
      <p:sp>
        <p:nvSpPr>
          <p:cNvPr id="5" name="직사각형 4"/>
          <p:cNvSpPr/>
          <p:nvPr/>
        </p:nvSpPr>
        <p:spPr>
          <a:xfrm>
            <a:off x="208739" y="4395787"/>
            <a:ext cx="5503602" cy="2462213"/>
          </a:xfrm>
          <a:prstGeom prst="rect">
            <a:avLst/>
          </a:prstGeom>
        </p:spPr>
        <p:txBody>
          <a:bodyPr wrap="square">
            <a:spAutoFit/>
          </a:bodyPr>
          <a:lstStyle/>
          <a:p>
            <a:r>
              <a:rPr lang="ko-KR" altLang="en-US" sz="1700" b="1" dirty="0">
                <a:solidFill>
                  <a:srgbClr val="444444"/>
                </a:solidFill>
                <a:latin typeface="+mn-ea"/>
              </a:rPr>
              <a:t>에너지 효율성</a:t>
            </a:r>
            <a:endParaRPr lang="en-US" altLang="ko-KR" sz="1700" b="1" dirty="0">
              <a:solidFill>
                <a:srgbClr val="444444"/>
              </a:solidFill>
              <a:latin typeface="+mn-ea"/>
            </a:endParaRPr>
          </a:p>
          <a:p>
            <a:endParaRPr lang="en-US" altLang="ko-KR" sz="1700" dirty="0">
              <a:solidFill>
                <a:srgbClr val="444444"/>
              </a:solidFill>
              <a:latin typeface="+mn-ea"/>
            </a:endParaRPr>
          </a:p>
          <a:p>
            <a:r>
              <a:rPr lang="ko-KR" altLang="en-US" sz="1700" dirty="0">
                <a:solidFill>
                  <a:srgbClr val="444444"/>
                </a:solidFill>
                <a:latin typeface="+mn-ea"/>
              </a:rPr>
              <a:t>기존의 전자부하</a:t>
            </a:r>
            <a:r>
              <a:rPr lang="en-US" altLang="ko-KR" sz="1700" dirty="0">
                <a:solidFill>
                  <a:srgbClr val="444444"/>
                </a:solidFill>
                <a:latin typeface="+mn-ea"/>
              </a:rPr>
              <a:t>(Electronic Load)</a:t>
            </a:r>
            <a:r>
              <a:rPr lang="ko-KR" altLang="en-US" sz="1700" dirty="0">
                <a:solidFill>
                  <a:srgbClr val="444444"/>
                </a:solidFill>
                <a:latin typeface="+mn-ea"/>
              </a:rPr>
              <a:t>는 에너지를 열로 소비</a:t>
            </a:r>
            <a:r>
              <a:rPr lang="en-US" altLang="ko-KR" sz="1700" dirty="0">
                <a:solidFill>
                  <a:srgbClr val="444444"/>
                </a:solidFill>
                <a:latin typeface="+mn-ea"/>
              </a:rPr>
              <a:t>/</a:t>
            </a:r>
            <a:r>
              <a:rPr lang="ko-KR" altLang="en-US" sz="1700" dirty="0">
                <a:solidFill>
                  <a:srgbClr val="444444"/>
                </a:solidFill>
                <a:latin typeface="+mn-ea"/>
              </a:rPr>
              <a:t>소실됩니다</a:t>
            </a:r>
            <a:r>
              <a:rPr lang="en-US" altLang="ko-KR" sz="1700" dirty="0">
                <a:solidFill>
                  <a:srgbClr val="444444"/>
                </a:solidFill>
                <a:latin typeface="+mn-ea"/>
              </a:rPr>
              <a:t>.</a:t>
            </a:r>
          </a:p>
          <a:p>
            <a:r>
              <a:rPr lang="en-US" altLang="ko-KR" sz="1700" dirty="0" err="1">
                <a:solidFill>
                  <a:srgbClr val="444444"/>
                </a:solidFill>
                <a:latin typeface="+mn-ea"/>
              </a:rPr>
              <a:t>pCUBE</a:t>
            </a:r>
            <a:r>
              <a:rPr lang="ko-KR" altLang="en-US" sz="1700" dirty="0">
                <a:solidFill>
                  <a:srgbClr val="444444"/>
                </a:solidFill>
                <a:latin typeface="+mn-ea"/>
              </a:rPr>
              <a:t>는 배터리 </a:t>
            </a:r>
            <a:r>
              <a:rPr lang="ko-KR" altLang="en-US" sz="1700" dirty="0" err="1">
                <a:solidFill>
                  <a:srgbClr val="444444"/>
                </a:solidFill>
                <a:latin typeface="+mn-ea"/>
              </a:rPr>
              <a:t>방전시</a:t>
            </a:r>
            <a:r>
              <a:rPr lang="ko-KR" altLang="en-US" sz="1700" dirty="0">
                <a:solidFill>
                  <a:srgbClr val="444444"/>
                </a:solidFill>
                <a:latin typeface="+mn-ea"/>
              </a:rPr>
              <a:t> 그 에너지를 </a:t>
            </a:r>
            <a:r>
              <a:rPr lang="en-US" altLang="ko-KR" sz="1700" dirty="0">
                <a:solidFill>
                  <a:srgbClr val="444444"/>
                </a:solidFill>
                <a:latin typeface="+mn-ea"/>
              </a:rPr>
              <a:t>80~86%</a:t>
            </a:r>
            <a:r>
              <a:rPr lang="ko-KR" altLang="en-US" sz="1700" dirty="0">
                <a:solidFill>
                  <a:srgbClr val="444444"/>
                </a:solidFill>
                <a:latin typeface="+mn-ea"/>
              </a:rPr>
              <a:t>가 회생되어 저장 혹은 설비에서 소비되므로 </a:t>
            </a:r>
            <a:r>
              <a:rPr lang="en-US" altLang="ko-KR" sz="1700" dirty="0">
                <a:solidFill>
                  <a:srgbClr val="444444"/>
                </a:solidFill>
                <a:latin typeface="+mn-ea"/>
              </a:rPr>
              <a:t> </a:t>
            </a:r>
            <a:r>
              <a:rPr lang="ko-KR" altLang="en-US" sz="1700" dirty="0">
                <a:solidFill>
                  <a:srgbClr val="444444"/>
                </a:solidFill>
                <a:latin typeface="+mn-ea"/>
              </a:rPr>
              <a:t>전력의 낭비를 줄일 수 있습니다</a:t>
            </a:r>
            <a:r>
              <a:rPr lang="en-US" altLang="ko-KR" sz="1700" dirty="0">
                <a:solidFill>
                  <a:srgbClr val="444444"/>
                </a:solidFill>
                <a:latin typeface="+mn-ea"/>
              </a:rPr>
              <a:t>.</a:t>
            </a:r>
          </a:p>
          <a:p>
            <a:endParaRPr lang="en-US" altLang="ko-KR" sz="1700" dirty="0">
              <a:solidFill>
                <a:srgbClr val="444444"/>
              </a:solidFill>
              <a:latin typeface="+mn-ea"/>
            </a:endParaRPr>
          </a:p>
          <a:p>
            <a:r>
              <a:rPr lang="ko-KR" altLang="en-US" sz="1700" dirty="0">
                <a:solidFill>
                  <a:srgbClr val="444444"/>
                </a:solidFill>
                <a:latin typeface="+mn-ea"/>
              </a:rPr>
              <a:t>이는 </a:t>
            </a:r>
            <a:r>
              <a:rPr lang="ko-KR" altLang="en-US" dirty="0" err="1">
                <a:solidFill>
                  <a:srgbClr val="444444"/>
                </a:solidFill>
                <a:latin typeface="+mn-ea"/>
              </a:rPr>
              <a:t>충방전</a:t>
            </a:r>
            <a:r>
              <a:rPr lang="ko-KR" altLang="en-US" dirty="0">
                <a:solidFill>
                  <a:srgbClr val="444444"/>
                </a:solidFill>
                <a:latin typeface="+mn-ea"/>
              </a:rPr>
              <a:t> 사이클 시험에서 그 효과가 뛰어납니다</a:t>
            </a:r>
            <a:r>
              <a:rPr lang="en-US" altLang="ko-KR" dirty="0">
                <a:solidFill>
                  <a:srgbClr val="444444"/>
                </a:solidFill>
                <a:latin typeface="+mn-ea"/>
              </a:rPr>
              <a:t>. </a:t>
            </a:r>
            <a:endParaRPr lang="ko-KR" altLang="en-US" b="0" i="0" dirty="0">
              <a:solidFill>
                <a:srgbClr val="444444"/>
              </a:solidFill>
              <a:effectLst/>
              <a:latin typeface="+mn-ea"/>
            </a:endParaRPr>
          </a:p>
        </p:txBody>
      </p:sp>
      <p:pic>
        <p:nvPicPr>
          <p:cNvPr id="7" name="그림 6"/>
          <p:cNvPicPr>
            <a:picLocks noChangeAspect="1"/>
          </p:cNvPicPr>
          <p:nvPr/>
        </p:nvPicPr>
        <p:blipFill>
          <a:blip r:embed="rId3"/>
          <a:stretch>
            <a:fillRect/>
          </a:stretch>
        </p:blipFill>
        <p:spPr>
          <a:xfrm>
            <a:off x="5985519" y="4472026"/>
            <a:ext cx="5610687" cy="2309733"/>
          </a:xfrm>
          <a:prstGeom prst="rect">
            <a:avLst/>
          </a:prstGeom>
        </p:spPr>
      </p:pic>
      <p:sp>
        <p:nvSpPr>
          <p:cNvPr id="9" name="직사각형 8"/>
          <p:cNvSpPr/>
          <p:nvPr/>
        </p:nvSpPr>
        <p:spPr>
          <a:xfrm>
            <a:off x="558430" y="404102"/>
            <a:ext cx="1598844" cy="523220"/>
          </a:xfrm>
          <a:prstGeom prst="rect">
            <a:avLst/>
          </a:prstGeom>
        </p:spPr>
        <p:txBody>
          <a:bodyPr wrap="square">
            <a:spAutoFit/>
          </a:bodyPr>
          <a:lstStyle/>
          <a:p>
            <a:r>
              <a:rPr lang="ko-KR" altLang="en-US" sz="2800" dirty="0" err="1"/>
              <a:t>pCUBE</a:t>
            </a:r>
            <a:endParaRPr lang="ko-KR" altLang="en-US" sz="2800" dirty="0"/>
          </a:p>
        </p:txBody>
      </p:sp>
      <p:sp>
        <p:nvSpPr>
          <p:cNvPr id="8" name="TextBox 7"/>
          <p:cNvSpPr txBox="1"/>
          <p:nvPr/>
        </p:nvSpPr>
        <p:spPr>
          <a:xfrm>
            <a:off x="5712341" y="1384917"/>
            <a:ext cx="6479659" cy="2308324"/>
          </a:xfrm>
          <a:prstGeom prst="rect">
            <a:avLst/>
          </a:prstGeom>
          <a:noFill/>
        </p:spPr>
        <p:txBody>
          <a:bodyPr wrap="none" rtlCol="0">
            <a:spAutoFit/>
          </a:bodyPr>
          <a:lstStyle/>
          <a:p>
            <a:pPr marL="285750" indent="-285750">
              <a:buFont typeface="Arial" panose="020B0604020202020204" pitchFamily="34" charset="0"/>
              <a:buChar char="•"/>
            </a:pPr>
            <a:r>
              <a:rPr lang="ko-KR" altLang="en-US" dirty="0">
                <a:latin typeface="+mn-ea"/>
              </a:rPr>
              <a:t>전원과 전자부하의 일체형</a:t>
            </a:r>
            <a:endParaRPr lang="en-US" altLang="ko-KR" dirty="0">
              <a:latin typeface="+mn-ea"/>
            </a:endParaRPr>
          </a:p>
          <a:p>
            <a:pPr marL="285750" indent="-285750">
              <a:buFont typeface="Arial" panose="020B0604020202020204" pitchFamily="34" charset="0"/>
              <a:buChar char="•"/>
            </a:pPr>
            <a:r>
              <a:rPr lang="ko-KR" altLang="en-US" dirty="0">
                <a:latin typeface="+mn-ea"/>
              </a:rPr>
              <a:t>인버터 회로를 이용하여 고용량</a:t>
            </a:r>
            <a:r>
              <a:rPr lang="en-US" altLang="ko-KR" dirty="0">
                <a:latin typeface="+mn-ea"/>
              </a:rPr>
              <a:t>(10KW)</a:t>
            </a:r>
            <a:r>
              <a:rPr lang="ko-KR" altLang="en-US" dirty="0">
                <a:latin typeface="+mn-ea"/>
              </a:rPr>
              <a:t>의 고속 고효율변환</a:t>
            </a:r>
            <a:endParaRPr lang="en-US" altLang="ko-KR" dirty="0">
              <a:latin typeface="+mn-ea"/>
            </a:endParaRPr>
          </a:p>
          <a:p>
            <a:pPr marL="285750" indent="-285750">
              <a:buFont typeface="Arial" panose="020B0604020202020204" pitchFamily="34" charset="0"/>
              <a:buChar char="•"/>
            </a:pPr>
            <a:r>
              <a:rPr lang="ko-KR" altLang="en-US" dirty="0">
                <a:latin typeface="+mn-ea"/>
              </a:rPr>
              <a:t>에너지의 최대 </a:t>
            </a:r>
            <a:r>
              <a:rPr lang="en-US" altLang="ko-KR" dirty="0">
                <a:latin typeface="+mn-ea"/>
              </a:rPr>
              <a:t>86% </a:t>
            </a:r>
            <a:r>
              <a:rPr lang="ko-KR" altLang="en-US" dirty="0">
                <a:latin typeface="+mn-ea"/>
              </a:rPr>
              <a:t>회생하여 재사용</a:t>
            </a:r>
            <a:endParaRPr lang="en-US" altLang="ko-KR" dirty="0">
              <a:latin typeface="+mn-ea"/>
            </a:endParaRPr>
          </a:p>
          <a:p>
            <a:pPr marL="285750" indent="-285750">
              <a:buFont typeface="Arial" panose="020B0604020202020204" pitchFamily="34" charset="0"/>
              <a:buChar char="•"/>
            </a:pPr>
            <a:r>
              <a:rPr lang="ko-KR" altLang="en-US" dirty="0">
                <a:latin typeface="+mn-ea"/>
              </a:rPr>
              <a:t>빠른 응답 속도 </a:t>
            </a:r>
            <a:r>
              <a:rPr lang="en-US" altLang="ko-KR" dirty="0">
                <a:latin typeface="+mn-ea"/>
              </a:rPr>
              <a:t>( Rising/Falling : 10ms / 500V )</a:t>
            </a:r>
          </a:p>
          <a:p>
            <a:pPr marL="285750" indent="-285750">
              <a:buFont typeface="Arial" panose="020B0604020202020204" pitchFamily="34" charset="0"/>
              <a:buChar char="•"/>
            </a:pPr>
            <a:r>
              <a:rPr lang="ko-KR" altLang="en-US" dirty="0" err="1">
                <a:latin typeface="+mn-ea"/>
              </a:rPr>
              <a:t>직병렬</a:t>
            </a:r>
            <a:r>
              <a:rPr lang="ko-KR" altLang="en-US" dirty="0">
                <a:latin typeface="+mn-ea"/>
              </a:rPr>
              <a:t> 확장 연결 가능</a:t>
            </a:r>
            <a:endParaRPr lang="en-US" altLang="ko-KR" dirty="0">
              <a:latin typeface="+mn-ea"/>
            </a:endParaRPr>
          </a:p>
          <a:p>
            <a:pPr marL="285750" indent="-285750">
              <a:buFont typeface="Arial" panose="020B0604020202020204" pitchFamily="34" charset="0"/>
              <a:buChar char="•"/>
            </a:pPr>
            <a:r>
              <a:rPr lang="ko-KR" altLang="en-US" dirty="0">
                <a:latin typeface="+mn-ea"/>
              </a:rPr>
              <a:t>고전압용</a:t>
            </a:r>
            <a:r>
              <a:rPr lang="en-US" altLang="ko-KR" dirty="0">
                <a:latin typeface="+mn-ea"/>
              </a:rPr>
              <a:t>(500V), </a:t>
            </a:r>
            <a:r>
              <a:rPr lang="ko-KR" altLang="en-US" dirty="0">
                <a:latin typeface="+mn-ea"/>
              </a:rPr>
              <a:t>고전류용 </a:t>
            </a:r>
            <a:r>
              <a:rPr lang="en-US" altLang="ko-KR" dirty="0">
                <a:latin typeface="+mn-ea"/>
              </a:rPr>
              <a:t>(250A)</a:t>
            </a:r>
          </a:p>
          <a:p>
            <a:pPr marL="285750" indent="-285750">
              <a:buFont typeface="Arial" panose="020B0604020202020204" pitchFamily="34" charset="0"/>
              <a:buChar char="•"/>
            </a:pPr>
            <a:r>
              <a:rPr lang="en-US" altLang="ko-KR" dirty="0">
                <a:latin typeface="+mn-ea"/>
              </a:rPr>
              <a:t>CAN/LAN </a:t>
            </a:r>
            <a:r>
              <a:rPr lang="ko-KR" altLang="en-US" dirty="0">
                <a:latin typeface="+mn-ea"/>
              </a:rPr>
              <a:t>지원</a:t>
            </a:r>
            <a:endParaRPr lang="en-US" altLang="ko-KR" dirty="0">
              <a:latin typeface="+mn-ea"/>
            </a:endParaRPr>
          </a:p>
          <a:p>
            <a:endParaRPr lang="ko-KR" altLang="en-US" dirty="0"/>
          </a:p>
        </p:txBody>
      </p:sp>
    </p:spTree>
    <p:extLst>
      <p:ext uri="{BB962C8B-B14F-4D97-AF65-F5344CB8AC3E}">
        <p14:creationId xmlns:p14="http://schemas.microsoft.com/office/powerpoint/2010/main" val="849047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754601" y="446981"/>
            <a:ext cx="3199915" cy="369332"/>
          </a:xfrm>
          <a:prstGeom prst="rect">
            <a:avLst/>
          </a:prstGeom>
          <a:noFill/>
        </p:spPr>
        <p:txBody>
          <a:bodyPr wrap="none" rtlCol="0">
            <a:spAutoFit/>
          </a:bodyPr>
          <a:lstStyle/>
          <a:p>
            <a:r>
              <a:rPr lang="ko-KR" altLang="en-US" b="1" dirty="0"/>
              <a:t>전원에서 전자 부하로 연속성</a:t>
            </a:r>
          </a:p>
        </p:txBody>
      </p:sp>
      <p:pic>
        <p:nvPicPr>
          <p:cNvPr id="2" name="그림 1"/>
          <p:cNvPicPr>
            <a:picLocks noChangeAspect="1"/>
          </p:cNvPicPr>
          <p:nvPr/>
        </p:nvPicPr>
        <p:blipFill>
          <a:blip r:embed="rId2"/>
          <a:stretch>
            <a:fillRect/>
          </a:stretch>
        </p:blipFill>
        <p:spPr>
          <a:xfrm>
            <a:off x="947738" y="1123949"/>
            <a:ext cx="4723545" cy="3133725"/>
          </a:xfrm>
          <a:prstGeom prst="rect">
            <a:avLst/>
          </a:prstGeom>
        </p:spPr>
      </p:pic>
      <p:pic>
        <p:nvPicPr>
          <p:cNvPr id="3" name="그림 2"/>
          <p:cNvPicPr>
            <a:picLocks noChangeAspect="1"/>
          </p:cNvPicPr>
          <p:nvPr/>
        </p:nvPicPr>
        <p:blipFill>
          <a:blip r:embed="rId3"/>
          <a:stretch>
            <a:fillRect/>
          </a:stretch>
        </p:blipFill>
        <p:spPr>
          <a:xfrm>
            <a:off x="6291262" y="1123949"/>
            <a:ext cx="5243513" cy="3133725"/>
          </a:xfrm>
          <a:prstGeom prst="rect">
            <a:avLst/>
          </a:prstGeom>
        </p:spPr>
      </p:pic>
    </p:spTree>
    <p:extLst>
      <p:ext uri="{BB962C8B-B14F-4D97-AF65-F5344CB8AC3E}">
        <p14:creationId xmlns:p14="http://schemas.microsoft.com/office/powerpoint/2010/main" val="649463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70788" y="207788"/>
            <a:ext cx="6754765" cy="646331"/>
          </a:xfrm>
          <a:prstGeom prst="rect">
            <a:avLst/>
          </a:prstGeom>
          <a:noFill/>
        </p:spPr>
        <p:txBody>
          <a:bodyPr wrap="square" rtlCol="0">
            <a:spAutoFit/>
          </a:bodyPr>
          <a:lstStyle/>
          <a:p>
            <a:r>
              <a:rPr lang="en-US" altLang="ko-KR" sz="3600" dirty="0" err="1"/>
              <a:t>Tranducer</a:t>
            </a:r>
            <a:endParaRPr lang="ko-KR" altLang="en-US" sz="3600" dirty="0"/>
          </a:p>
        </p:txBody>
      </p:sp>
      <p:sp>
        <p:nvSpPr>
          <p:cNvPr id="23" name="TextBox 22">
            <a:extLst>
              <a:ext uri="{FF2B5EF4-FFF2-40B4-BE49-F238E27FC236}">
                <a16:creationId xmlns:a16="http://schemas.microsoft.com/office/drawing/2014/main" id="{D00EFD8D-03B8-42B9-91DB-F5F1EC2F9FB5}"/>
              </a:ext>
            </a:extLst>
          </p:cNvPr>
          <p:cNvSpPr txBox="1"/>
          <p:nvPr/>
        </p:nvSpPr>
        <p:spPr>
          <a:xfrm>
            <a:off x="760250" y="1045057"/>
            <a:ext cx="11043824" cy="2031325"/>
          </a:xfrm>
          <a:prstGeom prst="rect">
            <a:avLst/>
          </a:prstGeom>
          <a:noFill/>
        </p:spPr>
        <p:txBody>
          <a:bodyPr wrap="square" rtlCol="0">
            <a:spAutoFit/>
          </a:bodyPr>
          <a:lstStyle/>
          <a:p>
            <a:r>
              <a:rPr lang="en-US" altLang="ko-KR" dirty="0"/>
              <a:t>2009</a:t>
            </a:r>
            <a:r>
              <a:rPr lang="ko-KR" altLang="en-US" dirty="0"/>
              <a:t>년 이후 전기</a:t>
            </a:r>
            <a:r>
              <a:rPr lang="en-US" altLang="ko-KR" dirty="0"/>
              <a:t>, </a:t>
            </a:r>
            <a:r>
              <a:rPr lang="ko-KR" altLang="en-US" dirty="0"/>
              <a:t>전자 장비와 관련된 어플리케이션 엔지니어 및 과학자들과 함께 설립한</a:t>
            </a:r>
            <a:r>
              <a:rPr lang="en-US" altLang="ko-KR" dirty="0"/>
              <a:t> </a:t>
            </a:r>
            <a:r>
              <a:rPr lang="en-US" altLang="ko-KR" dirty="0" err="1"/>
              <a:t>Verivolt</a:t>
            </a:r>
            <a:r>
              <a:rPr lang="ko-KR" altLang="en-US" dirty="0"/>
              <a:t>사의 센서는 고성능 시스템의 진단</a:t>
            </a:r>
            <a:r>
              <a:rPr lang="en-US" altLang="ko-KR" dirty="0"/>
              <a:t>, </a:t>
            </a:r>
            <a:r>
              <a:rPr lang="ko-KR" altLang="en-US" dirty="0"/>
              <a:t>고사양의 전압 컨트롤과 파워 </a:t>
            </a:r>
            <a:r>
              <a:rPr lang="ko-KR" altLang="en-US" dirty="0" err="1"/>
              <a:t>모니터링등을</a:t>
            </a:r>
            <a:r>
              <a:rPr lang="ko-KR" altLang="en-US" dirty="0"/>
              <a:t> 간단하게 측정 할 수 있습니다</a:t>
            </a:r>
            <a:r>
              <a:rPr lang="en-US" altLang="ko-KR" dirty="0"/>
              <a:t>.</a:t>
            </a:r>
            <a:r>
              <a:rPr lang="ko-KR" altLang="en-US" dirty="0"/>
              <a:t> 또한 다양한 전압 및 전류 </a:t>
            </a:r>
            <a:r>
              <a:rPr lang="en-US" altLang="ko-KR" dirty="0"/>
              <a:t>Scale</a:t>
            </a:r>
            <a:r>
              <a:rPr lang="ko-KR" altLang="en-US" dirty="0"/>
              <a:t>을 높은</a:t>
            </a:r>
            <a:r>
              <a:rPr lang="en-US" altLang="ko-KR" dirty="0"/>
              <a:t> Performance</a:t>
            </a:r>
            <a:r>
              <a:rPr lang="ko-KR" altLang="en-US" dirty="0"/>
              <a:t>와 간단한 사용의 </a:t>
            </a:r>
            <a:r>
              <a:rPr lang="en-US" altLang="ko-KR" dirty="0"/>
              <a:t>Solution</a:t>
            </a:r>
            <a:r>
              <a:rPr lang="ko-KR" altLang="en-US" dirty="0"/>
              <a:t>을 제공하고 있습니다</a:t>
            </a:r>
            <a:r>
              <a:rPr lang="en-US" altLang="ko-KR" dirty="0"/>
              <a:t>. </a:t>
            </a:r>
          </a:p>
          <a:p>
            <a:endParaRPr lang="en-US" altLang="ko-KR" dirty="0"/>
          </a:p>
          <a:p>
            <a:r>
              <a:rPr lang="ko-KR" altLang="en-US" dirty="0"/>
              <a:t>현재 </a:t>
            </a:r>
            <a:r>
              <a:rPr lang="en-US" altLang="ko-KR" dirty="0" err="1"/>
              <a:t>Verivolt</a:t>
            </a:r>
            <a:r>
              <a:rPr lang="ko-KR" altLang="en-US" dirty="0"/>
              <a:t>에서는 </a:t>
            </a:r>
            <a:r>
              <a:rPr lang="en-US" altLang="ko-KR" dirty="0">
                <a:solidFill>
                  <a:srgbClr val="000000"/>
                </a:solidFill>
                <a:latin typeface="Arial" panose="020B0604020202020204" pitchFamily="34" charset="0"/>
              </a:rPr>
              <a:t>current sensor, transducer, current shunt, voltage sensor, isolator</a:t>
            </a:r>
            <a:r>
              <a:rPr lang="ko-KR" altLang="en-US" dirty="0">
                <a:solidFill>
                  <a:srgbClr val="000000"/>
                </a:solidFill>
                <a:latin typeface="Arial" panose="020B0604020202020204" pitchFamily="34" charset="0"/>
              </a:rPr>
              <a:t>등을 전 세계에 제품을 제공하고 있는 글로벌 기업이며 </a:t>
            </a:r>
            <a:r>
              <a:rPr lang="ko-KR" altLang="en-US" dirty="0" err="1">
                <a:solidFill>
                  <a:srgbClr val="000000"/>
                </a:solidFill>
                <a:latin typeface="Arial" panose="020B0604020202020204" pitchFamily="34" charset="0"/>
              </a:rPr>
              <a:t>포엔스는</a:t>
            </a:r>
            <a:r>
              <a:rPr lang="ko-KR" altLang="en-US" dirty="0">
                <a:solidFill>
                  <a:srgbClr val="000000"/>
                </a:solidFill>
                <a:latin typeface="Arial" panose="020B0604020202020204" pitchFamily="34" charset="0"/>
              </a:rPr>
              <a:t> </a:t>
            </a:r>
            <a:r>
              <a:rPr lang="en-US" altLang="ko-KR" dirty="0" err="1">
                <a:solidFill>
                  <a:srgbClr val="000000"/>
                </a:solidFill>
                <a:latin typeface="Arial" panose="020B0604020202020204" pitchFamily="34" charset="0"/>
              </a:rPr>
              <a:t>Verivolt</a:t>
            </a:r>
            <a:r>
              <a:rPr lang="ko-KR" altLang="en-US" dirty="0">
                <a:solidFill>
                  <a:srgbClr val="000000"/>
                </a:solidFill>
                <a:latin typeface="Arial" panose="020B0604020202020204" pitchFamily="34" charset="0"/>
              </a:rPr>
              <a:t>와 협력관계를 통해 국내 고객들에게 제공하고 있습니다</a:t>
            </a:r>
            <a:r>
              <a:rPr lang="en-US" altLang="ko-KR" dirty="0">
                <a:solidFill>
                  <a:srgbClr val="000000"/>
                </a:solidFill>
                <a:latin typeface="Arial" panose="020B0604020202020204" pitchFamily="34" charset="0"/>
              </a:rPr>
              <a:t>.</a:t>
            </a:r>
            <a:endParaRPr lang="ko-KR" altLang="en-US" dirty="0"/>
          </a:p>
        </p:txBody>
      </p:sp>
      <p:sp>
        <p:nvSpPr>
          <p:cNvPr id="30" name="TextBox 29">
            <a:extLst>
              <a:ext uri="{FF2B5EF4-FFF2-40B4-BE49-F238E27FC236}">
                <a16:creationId xmlns:a16="http://schemas.microsoft.com/office/drawing/2014/main" id="{56A6D523-3D5A-4218-AA69-3499F0249E52}"/>
              </a:ext>
            </a:extLst>
          </p:cNvPr>
          <p:cNvSpPr txBox="1"/>
          <p:nvPr/>
        </p:nvSpPr>
        <p:spPr>
          <a:xfrm>
            <a:off x="12266978" y="3068185"/>
            <a:ext cx="11043824" cy="2585323"/>
          </a:xfrm>
          <a:prstGeom prst="rect">
            <a:avLst/>
          </a:prstGeom>
          <a:noFill/>
        </p:spPr>
        <p:txBody>
          <a:bodyPr wrap="square" rtlCol="0">
            <a:spAutoFit/>
          </a:bodyPr>
          <a:lstStyle/>
          <a:p>
            <a:r>
              <a:rPr lang="en-US" altLang="ko-KR" dirty="0"/>
              <a:t>ODA Programmable Power Supply</a:t>
            </a:r>
            <a:r>
              <a:rPr lang="ko-KR" altLang="en-US" dirty="0"/>
              <a:t>는 전통적인 </a:t>
            </a:r>
            <a:r>
              <a:rPr lang="en-US" altLang="ko-KR" dirty="0"/>
              <a:t>Linear</a:t>
            </a:r>
            <a:r>
              <a:rPr lang="ko-KR" altLang="en-US" dirty="0"/>
              <a:t>방식의 </a:t>
            </a:r>
            <a:r>
              <a:rPr lang="en-US" altLang="ko-KR" dirty="0"/>
              <a:t>Power Supply</a:t>
            </a:r>
            <a:r>
              <a:rPr lang="ko-KR" altLang="en-US" dirty="0"/>
              <a:t>에 이어 </a:t>
            </a:r>
            <a:endParaRPr lang="en-US" altLang="ko-KR" dirty="0"/>
          </a:p>
          <a:p>
            <a:r>
              <a:rPr lang="en-US" altLang="ko-KR" dirty="0"/>
              <a:t>SMPS(Switching Mode Power Supply) </a:t>
            </a:r>
            <a:r>
              <a:rPr lang="ko-KR" altLang="en-US" dirty="0"/>
              <a:t>또한 성능적 신뢰를 기반으로 엔지니어들의 호평을 받고 있습니다</a:t>
            </a:r>
            <a:r>
              <a:rPr lang="en-US" altLang="ko-KR" dirty="0"/>
              <a:t>.</a:t>
            </a:r>
          </a:p>
          <a:p>
            <a:endParaRPr lang="en-US" altLang="ko-KR" dirty="0"/>
          </a:p>
          <a:p>
            <a:r>
              <a:rPr lang="ko-KR" altLang="en-US" dirty="0" err="1"/>
              <a:t>전로드</a:t>
            </a:r>
            <a:r>
              <a:rPr lang="en-US" altLang="ko-KR" dirty="0"/>
              <a:t>( Electronic Load )</a:t>
            </a:r>
            <a:r>
              <a:rPr lang="ko-KR" altLang="en-US" dirty="0"/>
              <a:t>는 고성능</a:t>
            </a:r>
            <a:r>
              <a:rPr lang="en-US" altLang="ko-KR" dirty="0"/>
              <a:t>, </a:t>
            </a:r>
            <a:r>
              <a:rPr lang="ko-KR" altLang="en-US" dirty="0"/>
              <a:t>고효율의 </a:t>
            </a:r>
            <a:r>
              <a:rPr lang="ko-KR" altLang="en-US" dirty="0" err="1"/>
              <a:t>프로그래머블</a:t>
            </a:r>
            <a:r>
              <a:rPr lang="ko-KR" altLang="en-US" dirty="0"/>
              <a:t> 전자로드로써 </a:t>
            </a:r>
            <a:r>
              <a:rPr lang="en-US" altLang="ko-KR" dirty="0"/>
              <a:t>SCPI ( Standard Commands for Programmable Instruments ) </a:t>
            </a:r>
            <a:r>
              <a:rPr lang="ko-KR" altLang="en-US" dirty="0"/>
              <a:t>프로토콜에 준하는 </a:t>
            </a:r>
            <a:r>
              <a:rPr lang="en-US" altLang="ko-KR" dirty="0"/>
              <a:t>RS-232C, RS-485, USB</a:t>
            </a:r>
            <a:r>
              <a:rPr lang="ko-KR" altLang="en-US" dirty="0"/>
              <a:t>통신이 가능하며</a:t>
            </a:r>
            <a:r>
              <a:rPr lang="en-US" altLang="ko-KR" dirty="0"/>
              <a:t>, </a:t>
            </a:r>
            <a:r>
              <a:rPr lang="ko-KR" altLang="en-US" dirty="0"/>
              <a:t>사용용도에 따라 보급형과 고급형으로 제공합니다</a:t>
            </a:r>
            <a:r>
              <a:rPr lang="en-US" altLang="ko-KR" dirty="0"/>
              <a:t>.</a:t>
            </a:r>
          </a:p>
          <a:p>
            <a:endParaRPr lang="en-US" altLang="ko-KR" dirty="0"/>
          </a:p>
          <a:p>
            <a:r>
              <a:rPr lang="ko-KR" altLang="en-US" dirty="0" err="1"/>
              <a:t>포엔스는</a:t>
            </a:r>
            <a:r>
              <a:rPr lang="ko-KR" altLang="en-US" dirty="0"/>
              <a:t> </a:t>
            </a:r>
            <a:r>
              <a:rPr lang="en-US" altLang="ko-KR" dirty="0"/>
              <a:t>ODA</a:t>
            </a:r>
            <a:r>
              <a:rPr lang="ko-KR" altLang="en-US" dirty="0"/>
              <a:t>와의 협력관계를 통해 국내 파워 </a:t>
            </a:r>
            <a:r>
              <a:rPr lang="ko-KR" altLang="en-US" dirty="0" err="1"/>
              <a:t>써플라이</a:t>
            </a:r>
            <a:r>
              <a:rPr lang="ko-KR" altLang="en-US" dirty="0"/>
              <a:t> 시장의 독보적 성장을 보인 </a:t>
            </a:r>
            <a:r>
              <a:rPr lang="en-US" altLang="ko-KR" dirty="0"/>
              <a:t>ODA Power Supply</a:t>
            </a:r>
          </a:p>
          <a:p>
            <a:r>
              <a:rPr lang="ko-KR" altLang="en-US" dirty="0"/>
              <a:t>에 대한 다음과 같은 고객 </a:t>
            </a:r>
            <a:r>
              <a:rPr lang="en-US" altLang="ko-KR" dirty="0"/>
              <a:t>benefit</a:t>
            </a:r>
            <a:r>
              <a:rPr lang="ko-KR" altLang="en-US" dirty="0"/>
              <a:t>을 제공합니다</a:t>
            </a:r>
            <a:r>
              <a:rPr lang="en-US" altLang="ko-KR" dirty="0"/>
              <a:t>.</a:t>
            </a:r>
            <a:endParaRPr lang="ko-KR" altLang="en-US" dirty="0"/>
          </a:p>
        </p:txBody>
      </p:sp>
      <p:sp>
        <p:nvSpPr>
          <p:cNvPr id="3" name="직사각형 2">
            <a:extLst>
              <a:ext uri="{FF2B5EF4-FFF2-40B4-BE49-F238E27FC236}">
                <a16:creationId xmlns:a16="http://schemas.microsoft.com/office/drawing/2014/main" id="{C358AEAE-F87C-4BFA-8A62-26498AB5D2C8}"/>
              </a:ext>
            </a:extLst>
          </p:cNvPr>
          <p:cNvSpPr/>
          <p:nvPr/>
        </p:nvSpPr>
        <p:spPr>
          <a:xfrm>
            <a:off x="12321540" y="0"/>
            <a:ext cx="6096000" cy="1754326"/>
          </a:xfrm>
          <a:prstGeom prst="rect">
            <a:avLst/>
          </a:prstGeom>
        </p:spPr>
        <p:txBody>
          <a:bodyPr>
            <a:spAutoFit/>
          </a:bodyPr>
          <a:lstStyle/>
          <a:p>
            <a:r>
              <a:rPr lang="en-US" altLang="ko-KR" dirty="0">
                <a:solidFill>
                  <a:srgbClr val="000000"/>
                </a:solidFill>
                <a:latin typeface="Arial" panose="020B0604020202020204" pitchFamily="34" charset="0"/>
              </a:rPr>
              <a:t> Since 2009, </a:t>
            </a:r>
            <a:r>
              <a:rPr lang="en-US" altLang="ko-KR" dirty="0" err="1">
                <a:solidFill>
                  <a:srgbClr val="000000"/>
                </a:solidFill>
                <a:latin typeface="Arial" panose="020B0604020202020204" pitchFamily="34" charset="0"/>
              </a:rPr>
              <a:t>Vervolt</a:t>
            </a:r>
            <a:r>
              <a:rPr lang="en-US" altLang="ko-KR" dirty="0">
                <a:solidFill>
                  <a:srgbClr val="000000"/>
                </a:solidFill>
                <a:latin typeface="Arial" panose="020B0604020202020204" pitchFamily="34" charset="0"/>
              </a:rPr>
              <a:t> has equipped engineers and scientists with tools to address power related applications. </a:t>
            </a:r>
            <a:r>
              <a:rPr lang="en-US" altLang="ko-KR" dirty="0" err="1">
                <a:solidFill>
                  <a:srgbClr val="000000"/>
                </a:solidFill>
                <a:latin typeface="Arial" panose="020B0604020202020204" pitchFamily="34" charset="0"/>
              </a:rPr>
              <a:t>Verivolt’s</a:t>
            </a:r>
            <a:r>
              <a:rPr lang="en-US" altLang="ko-KR" dirty="0">
                <a:solidFill>
                  <a:srgbClr val="000000"/>
                </a:solidFill>
                <a:latin typeface="Arial" panose="020B0604020202020204" pitchFamily="34" charset="0"/>
              </a:rPr>
              <a:t> sensing simplifies solutions for the diagnostic, control, and monitoring of power systems. Their products include current sensors, transducers, current shunts, voltage sensors, isolators, and many others.</a:t>
            </a:r>
            <a:endParaRPr lang="ko-KR" altLang="en-US" dirty="0"/>
          </a:p>
        </p:txBody>
      </p:sp>
      <p:sp>
        <p:nvSpPr>
          <p:cNvPr id="4" name="직사각형 3">
            <a:extLst>
              <a:ext uri="{FF2B5EF4-FFF2-40B4-BE49-F238E27FC236}">
                <a16:creationId xmlns:a16="http://schemas.microsoft.com/office/drawing/2014/main" id="{086FF28A-573A-4DB3-BBAF-1A31DFC8FD76}"/>
              </a:ext>
            </a:extLst>
          </p:cNvPr>
          <p:cNvSpPr/>
          <p:nvPr/>
        </p:nvSpPr>
        <p:spPr>
          <a:xfrm>
            <a:off x="12192000" y="759861"/>
            <a:ext cx="6096000" cy="2308324"/>
          </a:xfrm>
          <a:prstGeom prst="rect">
            <a:avLst/>
          </a:prstGeom>
        </p:spPr>
        <p:txBody>
          <a:bodyPr>
            <a:spAutoFit/>
          </a:bodyPr>
          <a:lstStyle/>
          <a:p>
            <a:pPr fontAlgn="base"/>
            <a:r>
              <a:rPr lang="ko-KR" altLang="en-US" dirty="0">
                <a:latin typeface="Malgun Gothic" panose="020B0503020000020004" pitchFamily="50" charset="-127"/>
                <a:ea typeface="Malgun Gothic" panose="020B0503020000020004" pitchFamily="50" charset="-127"/>
              </a:rPr>
              <a:t>회사 소개</a:t>
            </a:r>
          </a:p>
          <a:p>
            <a:pPr fontAlgn="base"/>
            <a:r>
              <a:rPr lang="en-US" altLang="ko-KR" dirty="0">
                <a:latin typeface="Malgun Gothic" panose="020B0503020000020004" pitchFamily="50" charset="-127"/>
                <a:ea typeface="Malgun Gothic" panose="020B0503020000020004" pitchFamily="50" charset="-127"/>
              </a:rPr>
              <a:t>High performance sensors </a:t>
            </a:r>
            <a:r>
              <a:rPr lang="en-US" altLang="ko-KR" dirty="0" err="1">
                <a:latin typeface="Malgun Gothic" panose="020B0503020000020004" pitchFamily="50" charset="-127"/>
                <a:ea typeface="Malgun Gothic" panose="020B0503020000020004" pitchFamily="50" charset="-127"/>
              </a:rPr>
              <a:t>Verivolt</a:t>
            </a:r>
            <a:r>
              <a:rPr lang="en-US" altLang="ko-KR" dirty="0">
                <a:latin typeface="Malgun Gothic" panose="020B0503020000020004" pitchFamily="50" charset="-127"/>
                <a:ea typeface="Malgun Gothic" panose="020B0503020000020004" pitchFamily="50" charset="-127"/>
              </a:rPr>
              <a:t> is a company focused on developing advanced power monitoring platforms for medium and high voltage applications. We are dedicated to developing scalable, high performance and easy to use solutions. We are passionate about finding the most simple and elegant solutions for your sensing needs.</a:t>
            </a:r>
            <a:endParaRPr lang="en-US" altLang="ko-KR" b="0" i="0" dirty="0">
              <a:effectLst/>
              <a:latin typeface="Malgun Gothic" panose="020B0503020000020004" pitchFamily="50" charset="-127"/>
              <a:ea typeface="Malgun Gothic" panose="020B0503020000020004" pitchFamily="50" charset="-127"/>
            </a:endParaRPr>
          </a:p>
        </p:txBody>
      </p:sp>
      <p:pic>
        <p:nvPicPr>
          <p:cNvPr id="6" name="그림 5">
            <a:extLst>
              <a:ext uri="{FF2B5EF4-FFF2-40B4-BE49-F238E27FC236}">
                <a16:creationId xmlns:a16="http://schemas.microsoft.com/office/drawing/2014/main" id="{AFCCC628-2639-4162-BA7E-145571615882}"/>
              </a:ext>
            </a:extLst>
          </p:cNvPr>
          <p:cNvPicPr>
            <a:picLocks noChangeAspect="1"/>
          </p:cNvPicPr>
          <p:nvPr/>
        </p:nvPicPr>
        <p:blipFill>
          <a:blip r:embed="rId2"/>
          <a:stretch>
            <a:fillRect/>
          </a:stretch>
        </p:blipFill>
        <p:spPr>
          <a:xfrm>
            <a:off x="0" y="3175901"/>
            <a:ext cx="2320736" cy="1296392"/>
          </a:xfrm>
          <a:prstGeom prst="rect">
            <a:avLst/>
          </a:prstGeom>
        </p:spPr>
      </p:pic>
      <p:sp>
        <p:nvSpPr>
          <p:cNvPr id="11" name="TextBox 10">
            <a:extLst>
              <a:ext uri="{FF2B5EF4-FFF2-40B4-BE49-F238E27FC236}">
                <a16:creationId xmlns:a16="http://schemas.microsoft.com/office/drawing/2014/main" id="{A241BB16-8826-4C7C-AA66-AAA784BE2C4E}"/>
              </a:ext>
            </a:extLst>
          </p:cNvPr>
          <p:cNvSpPr txBox="1"/>
          <p:nvPr/>
        </p:nvSpPr>
        <p:spPr>
          <a:xfrm>
            <a:off x="363286" y="4524089"/>
            <a:ext cx="1585690" cy="307777"/>
          </a:xfrm>
          <a:prstGeom prst="rect">
            <a:avLst/>
          </a:prstGeom>
          <a:noFill/>
        </p:spPr>
        <p:txBody>
          <a:bodyPr wrap="none" rtlCol="0">
            <a:spAutoFit/>
          </a:bodyPr>
          <a:lstStyle/>
          <a:p>
            <a:r>
              <a:rPr lang="en-US" altLang="ko-KR" sz="1400" b="1" dirty="0"/>
              <a:t>NI </a:t>
            </a:r>
            <a:r>
              <a:rPr lang="ko-KR" altLang="en-US" sz="1400" b="1" dirty="0"/>
              <a:t>장비와의 호환</a:t>
            </a:r>
          </a:p>
        </p:txBody>
      </p:sp>
      <p:pic>
        <p:nvPicPr>
          <p:cNvPr id="8" name="그림 7">
            <a:extLst>
              <a:ext uri="{FF2B5EF4-FFF2-40B4-BE49-F238E27FC236}">
                <a16:creationId xmlns:a16="http://schemas.microsoft.com/office/drawing/2014/main" id="{225CF863-D640-4334-9E4C-ED2268625BCF}"/>
              </a:ext>
            </a:extLst>
          </p:cNvPr>
          <p:cNvPicPr>
            <a:picLocks noChangeAspect="1"/>
          </p:cNvPicPr>
          <p:nvPr/>
        </p:nvPicPr>
        <p:blipFill>
          <a:blip r:embed="rId3"/>
          <a:stretch>
            <a:fillRect/>
          </a:stretch>
        </p:blipFill>
        <p:spPr>
          <a:xfrm>
            <a:off x="4890322" y="3190949"/>
            <a:ext cx="2254848" cy="1303261"/>
          </a:xfrm>
          <a:prstGeom prst="rect">
            <a:avLst/>
          </a:prstGeom>
        </p:spPr>
      </p:pic>
      <p:sp>
        <p:nvSpPr>
          <p:cNvPr id="32" name="TextBox 31">
            <a:extLst>
              <a:ext uri="{FF2B5EF4-FFF2-40B4-BE49-F238E27FC236}">
                <a16:creationId xmlns:a16="http://schemas.microsoft.com/office/drawing/2014/main" id="{FC07EAA4-10D8-4950-9789-2DBB3C900D14}"/>
              </a:ext>
            </a:extLst>
          </p:cNvPr>
          <p:cNvSpPr txBox="1"/>
          <p:nvPr/>
        </p:nvSpPr>
        <p:spPr>
          <a:xfrm>
            <a:off x="5054982" y="4524089"/>
            <a:ext cx="1925527" cy="307777"/>
          </a:xfrm>
          <a:prstGeom prst="rect">
            <a:avLst/>
          </a:prstGeom>
          <a:noFill/>
        </p:spPr>
        <p:txBody>
          <a:bodyPr wrap="none" rtlCol="0">
            <a:spAutoFit/>
          </a:bodyPr>
          <a:lstStyle/>
          <a:p>
            <a:r>
              <a:rPr lang="ko-KR" altLang="en-US" sz="1400" b="1" dirty="0"/>
              <a:t>세계적인 기업과 협업</a:t>
            </a:r>
          </a:p>
        </p:txBody>
      </p:sp>
      <p:pic>
        <p:nvPicPr>
          <p:cNvPr id="9" name="그림 8">
            <a:extLst>
              <a:ext uri="{FF2B5EF4-FFF2-40B4-BE49-F238E27FC236}">
                <a16:creationId xmlns:a16="http://schemas.microsoft.com/office/drawing/2014/main" id="{CB95B6A0-D569-4951-9CF2-75B483CDD744}"/>
              </a:ext>
            </a:extLst>
          </p:cNvPr>
          <p:cNvPicPr>
            <a:picLocks noChangeAspect="1"/>
          </p:cNvPicPr>
          <p:nvPr/>
        </p:nvPicPr>
        <p:blipFill>
          <a:blip r:embed="rId4"/>
          <a:stretch>
            <a:fillRect/>
          </a:stretch>
        </p:blipFill>
        <p:spPr>
          <a:xfrm>
            <a:off x="2364998" y="3190949"/>
            <a:ext cx="2397259" cy="1303261"/>
          </a:xfrm>
          <a:prstGeom prst="rect">
            <a:avLst/>
          </a:prstGeom>
        </p:spPr>
      </p:pic>
      <p:sp>
        <p:nvSpPr>
          <p:cNvPr id="35" name="TextBox 34">
            <a:extLst>
              <a:ext uri="{FF2B5EF4-FFF2-40B4-BE49-F238E27FC236}">
                <a16:creationId xmlns:a16="http://schemas.microsoft.com/office/drawing/2014/main" id="{E548C135-36F0-498A-A9D5-AFD2BAB9264D}"/>
              </a:ext>
            </a:extLst>
          </p:cNvPr>
          <p:cNvSpPr txBox="1"/>
          <p:nvPr/>
        </p:nvSpPr>
        <p:spPr>
          <a:xfrm>
            <a:off x="2668840" y="4524089"/>
            <a:ext cx="1765227" cy="307777"/>
          </a:xfrm>
          <a:prstGeom prst="rect">
            <a:avLst/>
          </a:prstGeom>
          <a:noFill/>
        </p:spPr>
        <p:txBody>
          <a:bodyPr wrap="none" rtlCol="0">
            <a:spAutoFit/>
          </a:bodyPr>
          <a:lstStyle/>
          <a:p>
            <a:r>
              <a:rPr lang="en-US" altLang="ko-KR" sz="1400" b="1" dirty="0"/>
              <a:t>NI </a:t>
            </a:r>
            <a:r>
              <a:rPr lang="ko-KR" altLang="en-US" sz="1400" b="1" dirty="0"/>
              <a:t>장비와의 확장성</a:t>
            </a:r>
          </a:p>
        </p:txBody>
      </p:sp>
      <p:pic>
        <p:nvPicPr>
          <p:cNvPr id="36" name="그림 35">
            <a:extLst>
              <a:ext uri="{FF2B5EF4-FFF2-40B4-BE49-F238E27FC236}">
                <a16:creationId xmlns:a16="http://schemas.microsoft.com/office/drawing/2014/main" id="{F9C9B63E-8282-4E1B-A682-B25C262D8A31}"/>
              </a:ext>
            </a:extLst>
          </p:cNvPr>
          <p:cNvPicPr>
            <a:picLocks noChangeAspect="1"/>
          </p:cNvPicPr>
          <p:nvPr/>
        </p:nvPicPr>
        <p:blipFill>
          <a:blip r:embed="rId5"/>
          <a:stretch>
            <a:fillRect/>
          </a:stretch>
        </p:blipFill>
        <p:spPr>
          <a:xfrm>
            <a:off x="9708675" y="3175901"/>
            <a:ext cx="2442153" cy="1281344"/>
          </a:xfrm>
          <a:prstGeom prst="rect">
            <a:avLst/>
          </a:prstGeom>
        </p:spPr>
      </p:pic>
      <p:sp>
        <p:nvSpPr>
          <p:cNvPr id="37" name="TextBox 36">
            <a:extLst>
              <a:ext uri="{FF2B5EF4-FFF2-40B4-BE49-F238E27FC236}">
                <a16:creationId xmlns:a16="http://schemas.microsoft.com/office/drawing/2014/main" id="{4001D370-1A53-4428-99DA-04A39D236629}"/>
              </a:ext>
            </a:extLst>
          </p:cNvPr>
          <p:cNvSpPr txBox="1"/>
          <p:nvPr/>
        </p:nvSpPr>
        <p:spPr>
          <a:xfrm>
            <a:off x="9917679" y="4503828"/>
            <a:ext cx="2024144" cy="307777"/>
          </a:xfrm>
          <a:prstGeom prst="rect">
            <a:avLst/>
          </a:prstGeom>
          <a:noFill/>
        </p:spPr>
        <p:txBody>
          <a:bodyPr wrap="none" rtlCol="0">
            <a:spAutoFit/>
          </a:bodyPr>
          <a:lstStyle/>
          <a:p>
            <a:r>
              <a:rPr lang="ko-KR" altLang="en-US" sz="1400" b="1" dirty="0"/>
              <a:t>플랫폼의 </a:t>
            </a:r>
            <a:r>
              <a:rPr lang="en-US" altLang="ko-KR" sz="1400" b="1" dirty="0"/>
              <a:t>Customizing</a:t>
            </a:r>
            <a:endParaRPr lang="ko-KR" altLang="en-US" sz="1400" b="1" dirty="0"/>
          </a:p>
        </p:txBody>
      </p:sp>
      <p:pic>
        <p:nvPicPr>
          <p:cNvPr id="38" name="그림 37">
            <a:extLst>
              <a:ext uri="{FF2B5EF4-FFF2-40B4-BE49-F238E27FC236}">
                <a16:creationId xmlns:a16="http://schemas.microsoft.com/office/drawing/2014/main" id="{091B27C3-AF32-430D-86CB-C3D3943F0B89}"/>
              </a:ext>
            </a:extLst>
          </p:cNvPr>
          <p:cNvPicPr>
            <a:picLocks noChangeAspect="1"/>
          </p:cNvPicPr>
          <p:nvPr/>
        </p:nvPicPr>
        <p:blipFill>
          <a:blip r:embed="rId6"/>
          <a:stretch>
            <a:fillRect/>
          </a:stretch>
        </p:blipFill>
        <p:spPr>
          <a:xfrm>
            <a:off x="7214831" y="3190949"/>
            <a:ext cx="2442153" cy="1281344"/>
          </a:xfrm>
          <a:prstGeom prst="rect">
            <a:avLst/>
          </a:prstGeom>
        </p:spPr>
      </p:pic>
      <p:sp>
        <p:nvSpPr>
          <p:cNvPr id="39" name="TextBox 38">
            <a:extLst>
              <a:ext uri="{FF2B5EF4-FFF2-40B4-BE49-F238E27FC236}">
                <a16:creationId xmlns:a16="http://schemas.microsoft.com/office/drawing/2014/main" id="{6D4FF7A4-EA76-459E-A9D1-90A4DC8DB882}"/>
              </a:ext>
            </a:extLst>
          </p:cNvPr>
          <p:cNvSpPr txBox="1"/>
          <p:nvPr/>
        </p:nvSpPr>
        <p:spPr>
          <a:xfrm>
            <a:off x="7256154" y="4503828"/>
            <a:ext cx="2477922" cy="307777"/>
          </a:xfrm>
          <a:prstGeom prst="rect">
            <a:avLst/>
          </a:prstGeom>
          <a:noFill/>
        </p:spPr>
        <p:txBody>
          <a:bodyPr wrap="none" rtlCol="0">
            <a:spAutoFit/>
          </a:bodyPr>
          <a:lstStyle/>
          <a:p>
            <a:r>
              <a:rPr lang="en-US" altLang="ko-KR" sz="1400" b="1" dirty="0"/>
              <a:t>Voltage &amp; Current Sensing</a:t>
            </a:r>
            <a:endParaRPr lang="ko-KR" altLang="en-US" sz="1400" b="1" dirty="0"/>
          </a:p>
        </p:txBody>
      </p:sp>
      <p:sp>
        <p:nvSpPr>
          <p:cNvPr id="42" name="사각형: 둥근 모서리 41">
            <a:extLst>
              <a:ext uri="{FF2B5EF4-FFF2-40B4-BE49-F238E27FC236}">
                <a16:creationId xmlns:a16="http://schemas.microsoft.com/office/drawing/2014/main" id="{A1BF0CB8-1D03-4BD4-9A37-E737B419F74B}"/>
              </a:ext>
            </a:extLst>
          </p:cNvPr>
          <p:cNvSpPr/>
          <p:nvPr/>
        </p:nvSpPr>
        <p:spPr>
          <a:xfrm>
            <a:off x="1172498" y="5259135"/>
            <a:ext cx="2274907" cy="9348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Current</a:t>
            </a:r>
          </a:p>
          <a:p>
            <a:pPr algn="ctr"/>
            <a:r>
              <a:rPr lang="en-US" altLang="ko-KR" dirty="0"/>
              <a:t>( </a:t>
            </a:r>
            <a:r>
              <a:rPr lang="ko-KR" altLang="en-US" dirty="0"/>
              <a:t>페이지 이동 버튼 </a:t>
            </a:r>
            <a:r>
              <a:rPr lang="en-US" altLang="ko-KR" dirty="0"/>
              <a:t>)</a:t>
            </a:r>
            <a:endParaRPr lang="ko-KR" altLang="en-US" dirty="0"/>
          </a:p>
          <a:p>
            <a:pPr algn="ctr"/>
            <a:endParaRPr lang="en-US" altLang="ko-KR" dirty="0">
              <a:highlight>
                <a:srgbClr val="FFFF00"/>
              </a:highlight>
            </a:endParaRPr>
          </a:p>
        </p:txBody>
      </p:sp>
      <p:sp>
        <p:nvSpPr>
          <p:cNvPr id="43" name="사각형: 둥근 모서리 42">
            <a:extLst>
              <a:ext uri="{FF2B5EF4-FFF2-40B4-BE49-F238E27FC236}">
                <a16:creationId xmlns:a16="http://schemas.microsoft.com/office/drawing/2014/main" id="{2B3BE18E-571B-47EC-80A7-3F512BCC2E9A}"/>
              </a:ext>
            </a:extLst>
          </p:cNvPr>
          <p:cNvSpPr/>
          <p:nvPr/>
        </p:nvSpPr>
        <p:spPr>
          <a:xfrm>
            <a:off x="3830580" y="5259135"/>
            <a:ext cx="2274907" cy="9348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Voltage </a:t>
            </a:r>
          </a:p>
          <a:p>
            <a:pPr algn="ctr"/>
            <a:r>
              <a:rPr lang="en-US" altLang="ko-KR" dirty="0"/>
              <a:t>( </a:t>
            </a:r>
            <a:r>
              <a:rPr lang="ko-KR" altLang="en-US" dirty="0"/>
              <a:t>페이지 이동 버튼 </a:t>
            </a:r>
            <a:r>
              <a:rPr lang="en-US" altLang="ko-KR" dirty="0"/>
              <a:t>)</a:t>
            </a:r>
            <a:endParaRPr lang="ko-KR" altLang="en-US" dirty="0"/>
          </a:p>
        </p:txBody>
      </p:sp>
      <p:sp>
        <p:nvSpPr>
          <p:cNvPr id="44" name="사각형: 둥근 모서리 43">
            <a:extLst>
              <a:ext uri="{FF2B5EF4-FFF2-40B4-BE49-F238E27FC236}">
                <a16:creationId xmlns:a16="http://schemas.microsoft.com/office/drawing/2014/main" id="{594AFFC0-5166-4EC6-8DBF-B41BAA9EA08D}"/>
              </a:ext>
            </a:extLst>
          </p:cNvPr>
          <p:cNvSpPr/>
          <p:nvPr/>
        </p:nvSpPr>
        <p:spPr>
          <a:xfrm>
            <a:off x="6390232" y="5259135"/>
            <a:ext cx="2274907" cy="9348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Isolate </a:t>
            </a:r>
          </a:p>
          <a:p>
            <a:pPr algn="ctr"/>
            <a:r>
              <a:rPr lang="en-US" altLang="ko-KR" dirty="0"/>
              <a:t>( </a:t>
            </a:r>
            <a:r>
              <a:rPr lang="ko-KR" altLang="en-US" dirty="0"/>
              <a:t>페이지 이동 버튼 </a:t>
            </a:r>
            <a:r>
              <a:rPr lang="en-US" altLang="ko-KR" dirty="0"/>
              <a:t>)</a:t>
            </a:r>
            <a:endParaRPr lang="ko-KR" altLang="en-US" dirty="0"/>
          </a:p>
        </p:txBody>
      </p:sp>
      <p:sp>
        <p:nvSpPr>
          <p:cNvPr id="45" name="사각형: 둥근 모서리 44">
            <a:extLst>
              <a:ext uri="{FF2B5EF4-FFF2-40B4-BE49-F238E27FC236}">
                <a16:creationId xmlns:a16="http://schemas.microsoft.com/office/drawing/2014/main" id="{843EA49F-93C6-4848-B838-535055EEB72C}"/>
              </a:ext>
            </a:extLst>
          </p:cNvPr>
          <p:cNvSpPr/>
          <p:nvPr/>
        </p:nvSpPr>
        <p:spPr>
          <a:xfrm>
            <a:off x="8909666" y="5259135"/>
            <a:ext cx="2274907" cy="9348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Connect </a:t>
            </a:r>
          </a:p>
          <a:p>
            <a:pPr algn="ctr"/>
            <a:r>
              <a:rPr lang="en-US" altLang="ko-KR" dirty="0"/>
              <a:t>( </a:t>
            </a:r>
            <a:r>
              <a:rPr lang="ko-KR" altLang="en-US" dirty="0"/>
              <a:t>페이지 이동 버튼 </a:t>
            </a:r>
            <a:r>
              <a:rPr lang="en-US" altLang="ko-KR" dirty="0"/>
              <a:t>)</a:t>
            </a:r>
            <a:endParaRPr lang="ko-KR" altLang="en-US" dirty="0"/>
          </a:p>
        </p:txBody>
      </p:sp>
      <p:sp>
        <p:nvSpPr>
          <p:cNvPr id="46" name="직사각형 45">
            <a:extLst>
              <a:ext uri="{FF2B5EF4-FFF2-40B4-BE49-F238E27FC236}">
                <a16:creationId xmlns:a16="http://schemas.microsoft.com/office/drawing/2014/main" id="{F3B8636D-FE29-43E3-BE72-9E48EB70DB57}"/>
              </a:ext>
            </a:extLst>
          </p:cNvPr>
          <p:cNvSpPr/>
          <p:nvPr/>
        </p:nvSpPr>
        <p:spPr>
          <a:xfrm>
            <a:off x="812265" y="5136854"/>
            <a:ext cx="10725339"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F8079E98-2252-43F2-B2FB-4C373F6437F8}"/>
              </a:ext>
            </a:extLst>
          </p:cNvPr>
          <p:cNvSpPr/>
          <p:nvPr/>
        </p:nvSpPr>
        <p:spPr>
          <a:xfrm>
            <a:off x="0" y="6487707"/>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TextBox 47">
            <a:extLst>
              <a:ext uri="{FF2B5EF4-FFF2-40B4-BE49-F238E27FC236}">
                <a16:creationId xmlns:a16="http://schemas.microsoft.com/office/drawing/2014/main" id="{C1CB02AC-B2A3-4C5B-84D1-205286F88459}"/>
              </a:ext>
            </a:extLst>
          </p:cNvPr>
          <p:cNvSpPr txBox="1"/>
          <p:nvPr/>
        </p:nvSpPr>
        <p:spPr>
          <a:xfrm>
            <a:off x="2520695" y="479341"/>
            <a:ext cx="5079404" cy="369332"/>
          </a:xfrm>
          <a:prstGeom prst="rect">
            <a:avLst/>
          </a:prstGeom>
          <a:noFill/>
        </p:spPr>
        <p:txBody>
          <a:bodyPr wrap="none" rtlCol="0">
            <a:spAutoFit/>
          </a:bodyPr>
          <a:lstStyle/>
          <a:p>
            <a:r>
              <a:rPr lang="en-US" altLang="ko-KR" dirty="0" err="1">
                <a:highlight>
                  <a:srgbClr val="FFFF00"/>
                </a:highlight>
              </a:rPr>
              <a:t>Tranducer</a:t>
            </a:r>
            <a:r>
              <a:rPr lang="ko-KR" altLang="en-US" dirty="0">
                <a:highlight>
                  <a:srgbClr val="FFFF00"/>
                </a:highlight>
              </a:rPr>
              <a:t>를 클릭할 경우 이 페이지 디스플레이</a:t>
            </a:r>
          </a:p>
        </p:txBody>
      </p:sp>
    </p:spTree>
    <p:extLst>
      <p:ext uri="{BB962C8B-B14F-4D97-AF65-F5344CB8AC3E}">
        <p14:creationId xmlns:p14="http://schemas.microsoft.com/office/powerpoint/2010/main" val="434054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C4B1E43A-C833-423A-8CE7-1A6B6A4B72BA}"/>
              </a:ext>
            </a:extLst>
          </p:cNvPr>
          <p:cNvGrpSpPr/>
          <p:nvPr/>
        </p:nvGrpSpPr>
        <p:grpSpPr>
          <a:xfrm>
            <a:off x="339914" y="741602"/>
            <a:ext cx="6583319" cy="5651795"/>
            <a:chOff x="6605143" y="778503"/>
            <a:chExt cx="6583319" cy="5651795"/>
          </a:xfrm>
        </p:grpSpPr>
        <p:grpSp>
          <p:nvGrpSpPr>
            <p:cNvPr id="3" name="그룹 2">
              <a:extLst>
                <a:ext uri="{FF2B5EF4-FFF2-40B4-BE49-F238E27FC236}">
                  <a16:creationId xmlns:a16="http://schemas.microsoft.com/office/drawing/2014/main" id="{E5414AA2-CB18-4E6F-8039-C517D3126D3F}"/>
                </a:ext>
              </a:extLst>
            </p:cNvPr>
            <p:cNvGrpSpPr/>
            <p:nvPr/>
          </p:nvGrpSpPr>
          <p:grpSpPr>
            <a:xfrm>
              <a:off x="7628627" y="778503"/>
              <a:ext cx="5559835" cy="4869807"/>
              <a:chOff x="7744373" y="144448"/>
              <a:chExt cx="3976839" cy="3483276"/>
            </a:xfrm>
          </p:grpSpPr>
          <p:pic>
            <p:nvPicPr>
              <p:cNvPr id="1026" name="Picture 2" descr="https://www.verivolt.com/web/image/product.template/309/image/300x300?unique=b0c500e">
                <a:extLst>
                  <a:ext uri="{FF2B5EF4-FFF2-40B4-BE49-F238E27FC236}">
                    <a16:creationId xmlns:a16="http://schemas.microsoft.com/office/drawing/2014/main" id="{D37869C1-232D-4953-8800-E583156F6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4373" y="144448"/>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verivolt.com/web/image/product.template/318/image/300x300?unique=d2994a7">
                <a:extLst>
                  <a:ext uri="{FF2B5EF4-FFF2-40B4-BE49-F238E27FC236}">
                    <a16:creationId xmlns:a16="http://schemas.microsoft.com/office/drawing/2014/main" id="{90714B7C-F25F-4EEB-81B9-1E7DD4D03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3712" y="770224"/>
                <a:ext cx="2857500" cy="28575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https://www.verivolt.com/web/image/product.template/323/image/300x300?unique=8767ef2">
              <a:extLst>
                <a:ext uri="{FF2B5EF4-FFF2-40B4-BE49-F238E27FC236}">
                  <a16:creationId xmlns:a16="http://schemas.microsoft.com/office/drawing/2014/main" id="{ACB7EA14-998C-4C6E-BB92-35FB790F3C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5143" y="2435359"/>
              <a:ext cx="3994939" cy="3994939"/>
            </a:xfrm>
            <a:prstGeom prst="rect">
              <a:avLst/>
            </a:prstGeom>
            <a:noFill/>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73CA7EF6-6EAB-4B22-AFC3-82129ACEFCE8}"/>
                </a:ext>
              </a:extLst>
            </p:cNvPr>
            <p:cNvSpPr/>
            <p:nvPr/>
          </p:nvSpPr>
          <p:spPr>
            <a:xfrm>
              <a:off x="6877391" y="1186493"/>
              <a:ext cx="5823752" cy="5022931"/>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 name="제목 1"/>
          <p:cNvSpPr>
            <a:spLocks noGrp="1"/>
          </p:cNvSpPr>
          <p:nvPr>
            <p:ph type="title"/>
          </p:nvPr>
        </p:nvSpPr>
        <p:spPr>
          <a:xfrm>
            <a:off x="852994" y="1373584"/>
            <a:ext cx="3050219" cy="558153"/>
          </a:xfrm>
        </p:spPr>
        <p:txBody>
          <a:bodyPr>
            <a:noAutofit/>
          </a:bodyPr>
          <a:lstStyle/>
          <a:p>
            <a:r>
              <a:rPr lang="en-US" altLang="ko-KR" sz="3000" u="sng" dirty="0"/>
              <a:t>Current</a:t>
            </a:r>
            <a:endParaRPr lang="ko-KR" altLang="en-US" sz="3000" u="sng" dirty="0"/>
          </a:p>
        </p:txBody>
      </p:sp>
      <p:sp>
        <p:nvSpPr>
          <p:cNvPr id="4" name="TextBox 3"/>
          <p:cNvSpPr txBox="1"/>
          <p:nvPr/>
        </p:nvSpPr>
        <p:spPr>
          <a:xfrm>
            <a:off x="788895" y="2209155"/>
            <a:ext cx="1173719" cy="369332"/>
          </a:xfrm>
          <a:prstGeom prst="rect">
            <a:avLst/>
          </a:prstGeom>
          <a:noFill/>
        </p:spPr>
        <p:txBody>
          <a:bodyPr wrap="none" rtlCol="0">
            <a:spAutoFit/>
          </a:bodyPr>
          <a:lstStyle/>
          <a:p>
            <a:pPr marL="285750" indent="-285750">
              <a:buFont typeface="Arial" panose="020B0604020202020204" pitchFamily="34" charset="0"/>
              <a:buChar char="•"/>
            </a:pPr>
            <a:r>
              <a:rPr lang="en-US" altLang="ko-KR" dirty="0"/>
              <a:t>Sensor</a:t>
            </a:r>
            <a:endParaRPr lang="ko-KR" altLang="en-US" dirty="0"/>
          </a:p>
        </p:txBody>
      </p:sp>
      <p:sp>
        <p:nvSpPr>
          <p:cNvPr id="12" name="TextBox 11"/>
          <p:cNvSpPr txBox="1"/>
          <p:nvPr/>
        </p:nvSpPr>
        <p:spPr>
          <a:xfrm>
            <a:off x="687295" y="4176045"/>
            <a:ext cx="7735195"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a:t>Shunt</a:t>
            </a:r>
          </a:p>
          <a:p>
            <a:r>
              <a:rPr lang="en-US" altLang="ko-KR"/>
              <a:t>                    </a:t>
            </a:r>
            <a:endParaRPr lang="ko-KR" altLang="en-US" dirty="0"/>
          </a:p>
        </p:txBody>
      </p:sp>
      <p:sp>
        <p:nvSpPr>
          <p:cNvPr id="13" name="직사각형 12">
            <a:extLst>
              <a:ext uri="{FF2B5EF4-FFF2-40B4-BE49-F238E27FC236}">
                <a16:creationId xmlns:a16="http://schemas.microsoft.com/office/drawing/2014/main" id="{AF66127C-41A7-439E-AE9B-B390666BDD7F}"/>
              </a:ext>
            </a:extLst>
          </p:cNvPr>
          <p:cNvSpPr/>
          <p:nvPr/>
        </p:nvSpPr>
        <p:spPr>
          <a:xfrm>
            <a:off x="11203008" y="1044894"/>
            <a:ext cx="5823752" cy="1015663"/>
          </a:xfrm>
          <a:prstGeom prst="rect">
            <a:avLst/>
          </a:prstGeom>
        </p:spPr>
        <p:txBody>
          <a:bodyPr wrap="square">
            <a:spAutoFit/>
          </a:bodyPr>
          <a:lstStyle/>
          <a:p>
            <a:pPr marL="285750" indent="-285750">
              <a:buFont typeface="Wingdings" panose="05000000000000000000" pitchFamily="2" charset="2"/>
              <a:buChar char="§"/>
            </a:pPr>
            <a:r>
              <a:rPr lang="en-US" altLang="ko-KR" sz="1000" dirty="0">
                <a:latin typeface="+mj-ea"/>
                <a:ea typeface="+mj-ea"/>
              </a:rPr>
              <a:t>Provide 1ch, 4ch</a:t>
            </a:r>
          </a:p>
          <a:p>
            <a:pPr marL="285750" indent="-285750">
              <a:buFont typeface="Wingdings" panose="05000000000000000000" pitchFamily="2" charset="2"/>
              <a:buChar char="§"/>
            </a:pPr>
            <a:r>
              <a:rPr lang="en-US" altLang="ko-KR" sz="1000" dirty="0">
                <a:latin typeface="+mj-ea"/>
                <a:ea typeface="+mj-ea"/>
              </a:rPr>
              <a:t>Channel</a:t>
            </a:r>
            <a:r>
              <a:rPr lang="ko-KR" altLang="en-US" sz="1000" dirty="0">
                <a:latin typeface="+mj-ea"/>
                <a:ea typeface="+mj-ea"/>
              </a:rPr>
              <a:t>간 </a:t>
            </a:r>
            <a:r>
              <a:rPr lang="en-US" altLang="ko-KR" sz="1000" dirty="0">
                <a:latin typeface="+mj-ea"/>
                <a:ea typeface="+mj-ea"/>
              </a:rPr>
              <a:t>Isolation</a:t>
            </a:r>
          </a:p>
          <a:p>
            <a:pPr marL="285750" indent="-285750">
              <a:buFont typeface="Wingdings" panose="05000000000000000000" pitchFamily="2" charset="2"/>
              <a:buChar char="§"/>
            </a:pPr>
            <a:r>
              <a:rPr lang="en-US" altLang="ko-KR" sz="1000" dirty="0">
                <a:latin typeface="+mj-ea"/>
                <a:ea typeface="+mj-ea"/>
              </a:rPr>
              <a:t>DIN rail </a:t>
            </a:r>
            <a:r>
              <a:rPr lang="ko-KR" altLang="en-US" sz="1000" dirty="0">
                <a:latin typeface="+mj-ea"/>
                <a:ea typeface="+mj-ea"/>
              </a:rPr>
              <a:t>전용으로 빠른 설치가 가능</a:t>
            </a:r>
            <a:endParaRPr lang="en-US" altLang="ko-KR" sz="1000" dirty="0">
              <a:latin typeface="+mj-ea"/>
              <a:ea typeface="+mj-ea"/>
            </a:endParaRPr>
          </a:p>
          <a:p>
            <a:pPr marL="285750" indent="-285750">
              <a:buFont typeface="Wingdings" panose="05000000000000000000" pitchFamily="2" charset="2"/>
              <a:buChar char="§"/>
            </a:pPr>
            <a:r>
              <a:rPr lang="en-US" altLang="ko-KR" sz="1000" dirty="0">
                <a:latin typeface="+mj-ea"/>
                <a:ea typeface="+mj-ea"/>
              </a:rPr>
              <a:t>Input Current Output Voltage</a:t>
            </a:r>
            <a:r>
              <a:rPr lang="ko-KR" altLang="en-US" sz="1000" dirty="0">
                <a:latin typeface="+mj-ea"/>
                <a:ea typeface="+mj-ea"/>
              </a:rPr>
              <a:t>로 어떤 </a:t>
            </a:r>
            <a:r>
              <a:rPr lang="en-US" altLang="ko-KR" sz="1000" dirty="0">
                <a:latin typeface="+mj-ea"/>
                <a:ea typeface="+mj-ea"/>
              </a:rPr>
              <a:t>DAQ</a:t>
            </a:r>
            <a:r>
              <a:rPr lang="ko-KR" altLang="en-US" sz="1000" dirty="0">
                <a:latin typeface="+mj-ea"/>
                <a:ea typeface="+mj-ea"/>
              </a:rPr>
              <a:t>에서도 센싱이 가능</a:t>
            </a:r>
            <a:endParaRPr lang="en-US" altLang="ko-KR" sz="1000" dirty="0">
              <a:latin typeface="+mj-ea"/>
              <a:ea typeface="+mj-ea"/>
            </a:endParaRPr>
          </a:p>
          <a:p>
            <a:pPr marL="285750" indent="-285750">
              <a:buFont typeface="Wingdings" panose="05000000000000000000" pitchFamily="2" charset="2"/>
              <a:buChar char="§"/>
            </a:pPr>
            <a:r>
              <a:rPr lang="en-US" altLang="ko-KR" sz="1000" dirty="0">
                <a:latin typeface="+mj-ea"/>
                <a:ea typeface="+mj-ea"/>
              </a:rPr>
              <a:t>Bandwidth</a:t>
            </a:r>
            <a:r>
              <a:rPr lang="ko-KR" altLang="en-US" sz="1000" dirty="0">
                <a:latin typeface="+mj-ea"/>
                <a:ea typeface="+mj-ea"/>
              </a:rPr>
              <a:t> 기능</a:t>
            </a:r>
            <a:endParaRPr lang="en-US" altLang="ko-KR" sz="1000" dirty="0">
              <a:latin typeface="+mj-ea"/>
              <a:ea typeface="+mj-ea"/>
            </a:endParaRPr>
          </a:p>
          <a:p>
            <a:pPr marL="285750" indent="-285750">
              <a:buFont typeface="Wingdings" panose="05000000000000000000" pitchFamily="2" charset="2"/>
              <a:buChar char="§"/>
            </a:pPr>
            <a:r>
              <a:rPr lang="en-US" altLang="ko-KR" sz="1000" dirty="0">
                <a:latin typeface="+mj-ea"/>
                <a:ea typeface="+mj-ea"/>
              </a:rPr>
              <a:t>2</a:t>
            </a:r>
            <a:r>
              <a:rPr lang="ko-KR" altLang="en-US" sz="1000" dirty="0">
                <a:latin typeface="+mj-ea"/>
                <a:ea typeface="+mj-ea"/>
              </a:rPr>
              <a:t>차 및 </a:t>
            </a:r>
            <a:r>
              <a:rPr lang="en-US" altLang="ko-KR" sz="1000" dirty="0">
                <a:latin typeface="+mj-ea"/>
                <a:ea typeface="+mj-ea"/>
              </a:rPr>
              <a:t>3</a:t>
            </a:r>
            <a:r>
              <a:rPr lang="ko-KR" altLang="en-US" sz="1000" dirty="0">
                <a:latin typeface="+mj-ea"/>
                <a:ea typeface="+mj-ea"/>
              </a:rPr>
              <a:t>차 </a:t>
            </a:r>
            <a:r>
              <a:rPr lang="en-US" altLang="ko-KR" sz="1000" dirty="0">
                <a:latin typeface="+mj-ea"/>
                <a:ea typeface="+mj-ea"/>
              </a:rPr>
              <a:t>Isolation </a:t>
            </a:r>
            <a:r>
              <a:rPr lang="ko-KR" altLang="en-US" sz="1000" dirty="0">
                <a:latin typeface="+mj-ea"/>
                <a:ea typeface="+mj-ea"/>
              </a:rPr>
              <a:t>기능</a:t>
            </a:r>
            <a:endParaRPr lang="en-US" altLang="ko-KR" sz="1000" dirty="0">
              <a:latin typeface="+mj-ea"/>
              <a:ea typeface="+mj-ea"/>
            </a:endParaRPr>
          </a:p>
        </p:txBody>
      </p:sp>
      <p:sp>
        <p:nvSpPr>
          <p:cNvPr id="14" name="직사각형 13">
            <a:extLst>
              <a:ext uri="{FF2B5EF4-FFF2-40B4-BE49-F238E27FC236}">
                <a16:creationId xmlns:a16="http://schemas.microsoft.com/office/drawing/2014/main" id="{BDAF43FF-0B39-4F1F-83A2-72E5A3A8FF63}"/>
              </a:ext>
            </a:extLst>
          </p:cNvPr>
          <p:cNvSpPr/>
          <p:nvPr/>
        </p:nvSpPr>
        <p:spPr>
          <a:xfrm>
            <a:off x="13452161" y="3668783"/>
            <a:ext cx="5823752" cy="1015663"/>
          </a:xfrm>
          <a:prstGeom prst="rect">
            <a:avLst/>
          </a:prstGeom>
        </p:spPr>
        <p:txBody>
          <a:bodyPr wrap="square">
            <a:spAutoFit/>
          </a:bodyPr>
          <a:lstStyle/>
          <a:p>
            <a:pPr marL="285750" indent="-285750">
              <a:buFont typeface="Wingdings" panose="05000000000000000000" pitchFamily="2" charset="2"/>
              <a:buChar char="§"/>
            </a:pPr>
            <a:r>
              <a:rPr lang="en-US" altLang="ko-KR" sz="1000" dirty="0"/>
              <a:t>Provide 1ch</a:t>
            </a:r>
          </a:p>
          <a:p>
            <a:pPr marL="285750" indent="-285750">
              <a:buFont typeface="Wingdings" panose="05000000000000000000" pitchFamily="2" charset="2"/>
              <a:buChar char="§"/>
            </a:pPr>
            <a:r>
              <a:rPr lang="en-US" altLang="ko-KR" sz="1000" dirty="0"/>
              <a:t>10 </a:t>
            </a:r>
            <a:r>
              <a:rPr lang="ko-KR" altLang="en-US" sz="1000" dirty="0"/>
              <a:t>초 동안 정격 전류의 최대 </a:t>
            </a:r>
            <a:r>
              <a:rPr lang="en-US" altLang="ko-KR" sz="1000" dirty="0"/>
              <a:t>5 </a:t>
            </a:r>
            <a:r>
              <a:rPr lang="ko-KR" altLang="en-US" sz="1000" dirty="0"/>
              <a:t>배까지 서지</a:t>
            </a:r>
            <a:r>
              <a:rPr lang="ko-KR" altLang="en-US" sz="1000" dirty="0">
                <a:latin typeface="+mj-ea"/>
                <a:ea typeface="+mj-ea"/>
              </a:rPr>
              <a:t>를 지속가능</a:t>
            </a:r>
            <a:endParaRPr lang="en-US" altLang="ko-KR" sz="1000" dirty="0">
              <a:latin typeface="+mj-ea"/>
              <a:ea typeface="+mj-ea"/>
            </a:endParaRPr>
          </a:p>
          <a:p>
            <a:pPr marL="285750" indent="-285750">
              <a:buFont typeface="Wingdings" panose="05000000000000000000" pitchFamily="2" charset="2"/>
              <a:buChar char="§"/>
            </a:pPr>
            <a:r>
              <a:rPr lang="en-US" altLang="ko-KR" sz="1000" dirty="0">
                <a:latin typeface="+mj-ea"/>
                <a:ea typeface="+mj-ea"/>
              </a:rPr>
              <a:t>Encore</a:t>
            </a:r>
            <a:r>
              <a:rPr lang="ko-KR" altLang="en-US" sz="1000" dirty="0">
                <a:latin typeface="+mj-ea"/>
                <a:ea typeface="+mj-ea"/>
              </a:rPr>
              <a:t>의 경우 </a:t>
            </a:r>
            <a:r>
              <a:rPr lang="en-US" altLang="ko-KR" sz="1000" dirty="0">
                <a:latin typeface="+mj-ea"/>
                <a:ea typeface="+mj-ea"/>
              </a:rPr>
              <a:t>NI-9205</a:t>
            </a:r>
            <a:r>
              <a:rPr lang="ko-KR" altLang="en-US" sz="1000" dirty="0">
                <a:latin typeface="+mj-ea"/>
                <a:ea typeface="+mj-ea"/>
              </a:rPr>
              <a:t>와 결합하여 측정가능</a:t>
            </a:r>
            <a:endParaRPr lang="en-US" altLang="ko-KR" sz="1000" dirty="0">
              <a:latin typeface="+mj-ea"/>
              <a:ea typeface="+mj-ea"/>
            </a:endParaRPr>
          </a:p>
          <a:p>
            <a:pPr marL="285750" indent="-285750">
              <a:buFont typeface="Wingdings" panose="05000000000000000000" pitchFamily="2" charset="2"/>
              <a:buChar char="§"/>
            </a:pPr>
            <a:r>
              <a:rPr lang="en-US" altLang="ko-KR" sz="1000" dirty="0"/>
              <a:t>± 5A RMS </a:t>
            </a:r>
            <a:r>
              <a:rPr lang="ko-KR" altLang="en-US" sz="1000" dirty="0"/>
              <a:t>입력 전류에 대해 </a:t>
            </a:r>
            <a:r>
              <a:rPr lang="en-US" altLang="ko-KR" sz="1000" dirty="0"/>
              <a:t>± 100mV RMS </a:t>
            </a:r>
            <a:r>
              <a:rPr lang="ko-KR" altLang="en-US" sz="1000" dirty="0"/>
              <a:t>출력 전압</a:t>
            </a:r>
            <a:endParaRPr lang="en-US" altLang="ko-KR" sz="1000" dirty="0">
              <a:latin typeface="+mj-ea"/>
              <a:ea typeface="+mj-ea"/>
            </a:endParaRPr>
          </a:p>
          <a:p>
            <a:pPr marL="285750" indent="-285750">
              <a:buFont typeface="Wingdings" panose="05000000000000000000" pitchFamily="2" charset="2"/>
              <a:buChar char="§"/>
            </a:pPr>
            <a:r>
              <a:rPr lang="ko-KR" altLang="en-US" sz="1000" dirty="0"/>
              <a:t>맞춤형 </a:t>
            </a:r>
            <a:r>
              <a:rPr lang="en-US" altLang="ko-KR" sz="1000" dirty="0"/>
              <a:t>2 </a:t>
            </a:r>
            <a:r>
              <a:rPr lang="ko-KR" altLang="en-US" sz="1000" dirty="0"/>
              <a:t>차 출력 로우 패스 필터</a:t>
            </a:r>
            <a:endParaRPr lang="en-US" altLang="ko-KR" sz="1000" dirty="0">
              <a:latin typeface="+mj-ea"/>
              <a:ea typeface="+mj-ea"/>
            </a:endParaRPr>
          </a:p>
          <a:p>
            <a:pPr marL="285750" indent="-285750">
              <a:buFont typeface="Wingdings" panose="05000000000000000000" pitchFamily="2" charset="2"/>
              <a:buChar char="§"/>
            </a:pPr>
            <a:r>
              <a:rPr lang="ko-KR" altLang="en-US" sz="1000" dirty="0">
                <a:latin typeface="+mj-ea"/>
                <a:ea typeface="+mj-ea"/>
              </a:rPr>
              <a:t>산업용 등급의 케이스</a:t>
            </a:r>
            <a:endParaRPr lang="en-US" altLang="ko-KR" sz="1000" dirty="0">
              <a:latin typeface="+mj-ea"/>
              <a:ea typeface="+mj-ea"/>
            </a:endParaRPr>
          </a:p>
        </p:txBody>
      </p:sp>
      <p:sp>
        <p:nvSpPr>
          <p:cNvPr id="11" name="TextBox 10">
            <a:extLst>
              <a:ext uri="{FF2B5EF4-FFF2-40B4-BE49-F238E27FC236}">
                <a16:creationId xmlns:a16="http://schemas.microsoft.com/office/drawing/2014/main" id="{C185F8DE-F6BC-469D-A2ED-D5E8CAA47C79}"/>
              </a:ext>
            </a:extLst>
          </p:cNvPr>
          <p:cNvSpPr txBox="1"/>
          <p:nvPr/>
        </p:nvSpPr>
        <p:spPr>
          <a:xfrm>
            <a:off x="6758441" y="1006329"/>
            <a:ext cx="3943708" cy="646331"/>
          </a:xfrm>
          <a:prstGeom prst="rect">
            <a:avLst/>
          </a:prstGeom>
          <a:noFill/>
        </p:spPr>
        <p:txBody>
          <a:bodyPr wrap="none" rtlCol="0">
            <a:spAutoFit/>
          </a:bodyPr>
          <a:lstStyle/>
          <a:p>
            <a:r>
              <a:rPr lang="ko-KR" altLang="en-US" dirty="0">
                <a:highlight>
                  <a:srgbClr val="FFFF00"/>
                </a:highlight>
              </a:rPr>
              <a:t>배경은 이런 컨셉으로 </a:t>
            </a:r>
            <a:r>
              <a:rPr lang="ko-KR" altLang="en-US" dirty="0" err="1">
                <a:highlight>
                  <a:srgbClr val="FFFF00"/>
                </a:highlight>
              </a:rPr>
              <a:t>요청드립니다</a:t>
            </a:r>
            <a:r>
              <a:rPr lang="en-US" altLang="ko-KR" dirty="0">
                <a:highlight>
                  <a:srgbClr val="FFFF00"/>
                </a:highlight>
              </a:rPr>
              <a:t>.</a:t>
            </a:r>
          </a:p>
          <a:p>
            <a:r>
              <a:rPr lang="ko-KR" altLang="en-US" dirty="0">
                <a:highlight>
                  <a:srgbClr val="FFFF00"/>
                </a:highlight>
              </a:rPr>
              <a:t>배경은 수정 부탁드리겠습니다</a:t>
            </a:r>
            <a:r>
              <a:rPr lang="en-US" altLang="ko-KR" dirty="0">
                <a:highlight>
                  <a:srgbClr val="FFFF00"/>
                </a:highlight>
              </a:rPr>
              <a:t>.</a:t>
            </a:r>
            <a:endParaRPr lang="ko-KR" altLang="en-US" dirty="0">
              <a:highlight>
                <a:srgbClr val="FFFF00"/>
              </a:highlight>
            </a:endParaRPr>
          </a:p>
        </p:txBody>
      </p:sp>
      <p:sp>
        <p:nvSpPr>
          <p:cNvPr id="26" name="직사각형 25">
            <a:extLst>
              <a:ext uri="{FF2B5EF4-FFF2-40B4-BE49-F238E27FC236}">
                <a16:creationId xmlns:a16="http://schemas.microsoft.com/office/drawing/2014/main" id="{EA00EB8A-CDD7-43DC-8A77-810BBDF9958E}"/>
              </a:ext>
            </a:extLst>
          </p:cNvPr>
          <p:cNvSpPr/>
          <p:nvPr/>
        </p:nvSpPr>
        <p:spPr>
          <a:xfrm>
            <a:off x="12192000" y="2136339"/>
            <a:ext cx="5823752" cy="861774"/>
          </a:xfrm>
          <a:prstGeom prst="rect">
            <a:avLst/>
          </a:prstGeom>
        </p:spPr>
        <p:txBody>
          <a:bodyPr wrap="square">
            <a:spAutoFit/>
          </a:bodyPr>
          <a:lstStyle/>
          <a:p>
            <a:pPr marL="285750" indent="-285750">
              <a:buFont typeface="Wingdings" panose="05000000000000000000" pitchFamily="2" charset="2"/>
              <a:buChar char="§"/>
            </a:pPr>
            <a:r>
              <a:rPr lang="en-US" altLang="ko-KR" sz="1000" dirty="0">
                <a:latin typeface="+mj-ea"/>
                <a:ea typeface="+mj-ea"/>
              </a:rPr>
              <a:t>Provide 1ch, 4ch</a:t>
            </a:r>
          </a:p>
          <a:p>
            <a:pPr marL="171450" indent="-171450">
              <a:buFont typeface="Wingdings" panose="05000000000000000000" pitchFamily="2" charset="2"/>
              <a:buChar char="§"/>
            </a:pPr>
            <a:r>
              <a:rPr lang="en-US" altLang="ko-KR" sz="1000" dirty="0"/>
              <a:t>   DIN rail fixturing for fast setup</a:t>
            </a:r>
          </a:p>
          <a:p>
            <a:pPr marL="171450" indent="-171450">
              <a:buFont typeface="Wingdings" panose="05000000000000000000" pitchFamily="2" charset="2"/>
              <a:buChar char="§"/>
            </a:pPr>
            <a:r>
              <a:rPr lang="en-US" altLang="ko-KR" sz="1000" dirty="0"/>
              <a:t>   Drop in Voltage Sensing to channel isolation to any DAQ</a:t>
            </a:r>
          </a:p>
          <a:p>
            <a:pPr marL="285750" indent="-285750">
              <a:buFont typeface="Wingdings" panose="05000000000000000000" pitchFamily="2" charset="2"/>
              <a:buChar char="§"/>
            </a:pPr>
            <a:r>
              <a:rPr lang="en-US" altLang="ko-KR" sz="1000" dirty="0"/>
              <a:t>DC </a:t>
            </a:r>
            <a:r>
              <a:rPr lang="en-US" altLang="ko-KR" sz="1000" dirty="0">
                <a:latin typeface="+mj-ea"/>
                <a:ea typeface="+mj-ea"/>
              </a:rPr>
              <a:t>Bandwidth</a:t>
            </a:r>
          </a:p>
          <a:p>
            <a:pPr marL="285750" indent="-285750">
              <a:buFont typeface="Wingdings" panose="05000000000000000000" pitchFamily="2" charset="2"/>
              <a:buChar char="§"/>
            </a:pPr>
            <a:r>
              <a:rPr lang="en-US" altLang="ko-KR" sz="1000" dirty="0">
                <a:latin typeface="+mj-ea"/>
                <a:ea typeface="+mj-ea"/>
              </a:rPr>
              <a:t>Isolation (</a:t>
            </a:r>
            <a:r>
              <a:rPr lang="ko-KR" altLang="en-US" sz="1000" dirty="0">
                <a:latin typeface="+mj-ea"/>
                <a:ea typeface="+mj-ea"/>
              </a:rPr>
              <a:t> </a:t>
            </a:r>
            <a:r>
              <a:rPr lang="en-US" altLang="ko-KR" sz="1000" dirty="0">
                <a:latin typeface="+mj-ea"/>
                <a:ea typeface="+mj-ea"/>
              </a:rPr>
              <a:t>3-way,</a:t>
            </a:r>
            <a:r>
              <a:rPr lang="ko-KR" altLang="en-US" sz="1000" dirty="0">
                <a:latin typeface="+mj-ea"/>
                <a:ea typeface="+mj-ea"/>
              </a:rPr>
              <a:t> </a:t>
            </a:r>
            <a:r>
              <a:rPr lang="en-US" altLang="ko-KR" sz="1000" dirty="0"/>
              <a:t>primary-to-secondary )</a:t>
            </a:r>
            <a:endParaRPr lang="en-US" altLang="ko-KR" sz="1000" dirty="0">
              <a:latin typeface="+mj-ea"/>
              <a:ea typeface="+mj-ea"/>
            </a:endParaRPr>
          </a:p>
        </p:txBody>
      </p:sp>
      <p:sp>
        <p:nvSpPr>
          <p:cNvPr id="27" name="직사각형 26">
            <a:extLst>
              <a:ext uri="{FF2B5EF4-FFF2-40B4-BE49-F238E27FC236}">
                <a16:creationId xmlns:a16="http://schemas.microsoft.com/office/drawing/2014/main" id="{F36E08F5-E114-4A12-9D35-FC890992C2B6}"/>
              </a:ext>
            </a:extLst>
          </p:cNvPr>
          <p:cNvSpPr/>
          <p:nvPr/>
        </p:nvSpPr>
        <p:spPr>
          <a:xfrm>
            <a:off x="1997480" y="2234555"/>
            <a:ext cx="5823752" cy="1015663"/>
          </a:xfrm>
          <a:prstGeom prst="rect">
            <a:avLst/>
          </a:prstGeom>
        </p:spPr>
        <p:txBody>
          <a:bodyPr wrap="square">
            <a:spAutoFit/>
          </a:bodyPr>
          <a:lstStyle/>
          <a:p>
            <a:pPr marL="285750" indent="-285750">
              <a:buFont typeface="Wingdings" panose="05000000000000000000" pitchFamily="2" charset="2"/>
              <a:buChar char="§"/>
            </a:pPr>
            <a:r>
              <a:rPr lang="en-US" altLang="ko-KR" sz="1000" dirty="0">
                <a:latin typeface="+mj-ea"/>
                <a:ea typeface="+mj-ea"/>
              </a:rPr>
              <a:t>1</a:t>
            </a:r>
            <a:r>
              <a:rPr lang="ko-KR" altLang="en-US" sz="1000" dirty="0">
                <a:latin typeface="+mj-ea"/>
                <a:ea typeface="+mj-ea"/>
              </a:rPr>
              <a:t>채널과 </a:t>
            </a:r>
            <a:r>
              <a:rPr lang="en-US" altLang="ko-KR" sz="1000" dirty="0">
                <a:latin typeface="+mj-ea"/>
                <a:ea typeface="+mj-ea"/>
              </a:rPr>
              <a:t>4</a:t>
            </a:r>
            <a:r>
              <a:rPr lang="ko-KR" altLang="en-US" sz="1000" dirty="0">
                <a:latin typeface="+mj-ea"/>
                <a:ea typeface="+mj-ea"/>
              </a:rPr>
              <a:t>채널 센서 제공</a:t>
            </a:r>
            <a:endParaRPr lang="en-US" altLang="ko-KR" sz="1000" dirty="0">
              <a:latin typeface="+mj-ea"/>
              <a:ea typeface="+mj-ea"/>
            </a:endParaRPr>
          </a:p>
          <a:p>
            <a:pPr marL="171450" indent="-171450">
              <a:buFont typeface="Wingdings" panose="05000000000000000000" pitchFamily="2" charset="2"/>
              <a:buChar char="§"/>
            </a:pPr>
            <a:r>
              <a:rPr lang="en-US" altLang="ko-KR" sz="1000" dirty="0"/>
              <a:t>   DIN rail</a:t>
            </a:r>
            <a:r>
              <a:rPr lang="ko-KR" altLang="en-US" sz="1000" dirty="0"/>
              <a:t>에 간단한 설치</a:t>
            </a:r>
            <a:endParaRPr lang="en-US" altLang="ko-KR" sz="1000" dirty="0"/>
          </a:p>
          <a:p>
            <a:pPr marL="171450" indent="-171450">
              <a:buFont typeface="Wingdings" panose="05000000000000000000" pitchFamily="2" charset="2"/>
              <a:buChar char="§"/>
            </a:pPr>
            <a:r>
              <a:rPr lang="en-US" altLang="ko-KR" sz="1000" dirty="0"/>
              <a:t>   DAQ</a:t>
            </a:r>
            <a:r>
              <a:rPr lang="ko-KR" altLang="en-US" sz="1000" dirty="0"/>
              <a:t>가 측정이 가능한 범위로 전압 강하</a:t>
            </a:r>
            <a:endParaRPr lang="en-US" altLang="ko-KR" sz="1000" dirty="0"/>
          </a:p>
          <a:p>
            <a:pPr marL="171450" indent="-171450">
              <a:buFont typeface="Wingdings" panose="05000000000000000000" pitchFamily="2" charset="2"/>
              <a:buChar char="§"/>
            </a:pPr>
            <a:r>
              <a:rPr lang="ko-KR" altLang="en-US" sz="1000" dirty="0"/>
              <a:t>   채널 </a:t>
            </a:r>
            <a:r>
              <a:rPr lang="en-US" altLang="ko-KR" sz="1000" dirty="0"/>
              <a:t>Isolation</a:t>
            </a:r>
            <a:r>
              <a:rPr lang="ko-KR" altLang="en-US" sz="1000" dirty="0"/>
              <a:t>으로 인한 </a:t>
            </a:r>
            <a:r>
              <a:rPr lang="en-US" altLang="ko-KR" sz="1000" dirty="0"/>
              <a:t>DAQ</a:t>
            </a:r>
            <a:r>
              <a:rPr lang="ko-KR" altLang="en-US" sz="1000" dirty="0"/>
              <a:t>의 전압 측정</a:t>
            </a:r>
            <a:endParaRPr lang="en-US" altLang="ko-KR" sz="1000" dirty="0"/>
          </a:p>
          <a:p>
            <a:pPr marL="285750" indent="-285750">
              <a:buFont typeface="Wingdings" panose="05000000000000000000" pitchFamily="2" charset="2"/>
              <a:buChar char="§"/>
            </a:pPr>
            <a:r>
              <a:rPr lang="en-US" altLang="ko-KR" sz="1000" dirty="0"/>
              <a:t> DC </a:t>
            </a:r>
            <a:r>
              <a:rPr lang="ko-KR" altLang="en-US" sz="1000" dirty="0">
                <a:latin typeface="+mj-ea"/>
                <a:ea typeface="+mj-ea"/>
              </a:rPr>
              <a:t>대역폭</a:t>
            </a:r>
            <a:endParaRPr lang="en-US" altLang="ko-KR" sz="1000" dirty="0">
              <a:latin typeface="+mj-ea"/>
              <a:ea typeface="+mj-ea"/>
            </a:endParaRPr>
          </a:p>
          <a:p>
            <a:pPr marL="285750" indent="-285750">
              <a:buFont typeface="Wingdings" panose="05000000000000000000" pitchFamily="2" charset="2"/>
              <a:buChar char="§"/>
            </a:pPr>
            <a:r>
              <a:rPr lang="en-US" altLang="ko-KR" sz="1000" dirty="0">
                <a:latin typeface="+mj-ea"/>
                <a:ea typeface="+mj-ea"/>
              </a:rPr>
              <a:t> Isolation (</a:t>
            </a:r>
            <a:r>
              <a:rPr lang="ko-KR" altLang="en-US" sz="1000" dirty="0">
                <a:latin typeface="+mj-ea"/>
                <a:ea typeface="+mj-ea"/>
              </a:rPr>
              <a:t> </a:t>
            </a:r>
            <a:r>
              <a:rPr lang="en-US" altLang="ko-KR" sz="1000" dirty="0">
                <a:latin typeface="+mj-ea"/>
                <a:ea typeface="+mj-ea"/>
              </a:rPr>
              <a:t>3-way,</a:t>
            </a:r>
            <a:r>
              <a:rPr lang="ko-KR" altLang="en-US" sz="1000" dirty="0">
                <a:latin typeface="+mj-ea"/>
                <a:ea typeface="+mj-ea"/>
              </a:rPr>
              <a:t> </a:t>
            </a:r>
            <a:r>
              <a:rPr lang="en-US" altLang="ko-KR" sz="1000" dirty="0"/>
              <a:t>primary-to-secondary )</a:t>
            </a:r>
            <a:endParaRPr lang="en-US" altLang="ko-KR" sz="1000" dirty="0">
              <a:latin typeface="+mj-ea"/>
              <a:ea typeface="+mj-ea"/>
            </a:endParaRPr>
          </a:p>
        </p:txBody>
      </p:sp>
      <p:sp>
        <p:nvSpPr>
          <p:cNvPr id="28" name="직사각형 27">
            <a:extLst>
              <a:ext uri="{FF2B5EF4-FFF2-40B4-BE49-F238E27FC236}">
                <a16:creationId xmlns:a16="http://schemas.microsoft.com/office/drawing/2014/main" id="{67E60BD2-A5C7-4BE8-B9F3-0AC67B902AB5}"/>
              </a:ext>
            </a:extLst>
          </p:cNvPr>
          <p:cNvSpPr/>
          <p:nvPr/>
        </p:nvSpPr>
        <p:spPr>
          <a:xfrm>
            <a:off x="13197183" y="4836009"/>
            <a:ext cx="6096000" cy="1015663"/>
          </a:xfrm>
          <a:prstGeom prst="rect">
            <a:avLst/>
          </a:prstGeom>
        </p:spPr>
        <p:txBody>
          <a:bodyPr>
            <a:spAutoFit/>
          </a:bodyPr>
          <a:lstStyle/>
          <a:p>
            <a:pPr marL="171450" indent="-171450" algn="just">
              <a:buFont typeface="Wingdings" panose="05000000000000000000" pitchFamily="2" charset="2"/>
              <a:buChar char="§"/>
            </a:pPr>
            <a:r>
              <a:rPr lang="en-US" altLang="ko-KR" sz="1000" dirty="0">
                <a:solidFill>
                  <a:srgbClr val="4C4C4C"/>
                </a:solidFill>
                <a:latin typeface="LiberationSansRegular"/>
              </a:rPr>
              <a:t>Withstands surges of up to 5x rated current for 10 seconds</a:t>
            </a:r>
            <a:endParaRPr lang="en-US" altLang="ko-KR" sz="1000" dirty="0">
              <a:solidFill>
                <a:srgbClr val="404040"/>
              </a:solidFill>
              <a:latin typeface="LiberationSansRegular"/>
            </a:endParaRPr>
          </a:p>
          <a:p>
            <a:pPr marL="171450" indent="-171450" algn="just">
              <a:buFont typeface="Wingdings" panose="05000000000000000000" pitchFamily="2" charset="2"/>
              <a:buChar char="§"/>
            </a:pPr>
            <a:r>
              <a:rPr lang="en-US" altLang="ko-KR" sz="1000" dirty="0">
                <a:solidFill>
                  <a:srgbClr val="4C4C4C"/>
                </a:solidFill>
                <a:latin typeface="LiberationSansRegular"/>
              </a:rPr>
              <a:t>Enables high channel count and matches dynamic range of NI-9205 </a:t>
            </a:r>
            <a:r>
              <a:rPr lang="en-US" altLang="ko-KR" sz="1000" dirty="0" err="1">
                <a:solidFill>
                  <a:srgbClr val="4C4C4C"/>
                </a:solidFill>
                <a:latin typeface="LiberationSansRegular"/>
              </a:rPr>
              <a:t>cRIO</a:t>
            </a:r>
            <a:r>
              <a:rPr lang="en-US" altLang="ko-KR" sz="1000" dirty="0">
                <a:solidFill>
                  <a:srgbClr val="4C4C4C"/>
                </a:solidFill>
                <a:latin typeface="LiberationSansRegular"/>
              </a:rPr>
              <a:t> digitizer</a:t>
            </a:r>
            <a:endParaRPr lang="en-US" altLang="ko-KR" sz="1000" dirty="0">
              <a:solidFill>
                <a:srgbClr val="404040"/>
              </a:solidFill>
              <a:latin typeface="LiberationSansRegular"/>
            </a:endParaRPr>
          </a:p>
          <a:p>
            <a:pPr marL="171450" indent="-171450" algn="just">
              <a:buFont typeface="Wingdings" panose="05000000000000000000" pitchFamily="2" charset="2"/>
              <a:buChar char="§"/>
            </a:pPr>
            <a:r>
              <a:rPr lang="en-US" altLang="ko-KR" sz="1000" dirty="0">
                <a:solidFill>
                  <a:srgbClr val="4C4C4C"/>
                </a:solidFill>
                <a:latin typeface="LiberationSansRegular"/>
              </a:rPr>
              <a:t>±100mV RMS output voltage for a ±5A RMS input current</a:t>
            </a:r>
            <a:endParaRPr lang="en-US" altLang="ko-KR" sz="1000" dirty="0">
              <a:solidFill>
                <a:srgbClr val="404040"/>
              </a:solidFill>
              <a:latin typeface="LiberationSansRegular"/>
            </a:endParaRPr>
          </a:p>
          <a:p>
            <a:pPr marL="171450" indent="-171450" algn="just">
              <a:buFont typeface="Wingdings" panose="05000000000000000000" pitchFamily="2" charset="2"/>
              <a:buChar char="§"/>
            </a:pPr>
            <a:r>
              <a:rPr lang="en-US" altLang="ko-KR" sz="1000" dirty="0">
                <a:solidFill>
                  <a:srgbClr val="4C4C4C"/>
                </a:solidFill>
                <a:latin typeface="LiberationSansRegular"/>
              </a:rPr>
              <a:t>DC to 40kHz range of operation. Customizable 2nd order output low-pass filter</a:t>
            </a:r>
            <a:endParaRPr lang="en-US" altLang="ko-KR" sz="1000" dirty="0">
              <a:solidFill>
                <a:srgbClr val="404040"/>
              </a:solidFill>
              <a:latin typeface="LiberationSansRegular"/>
            </a:endParaRPr>
          </a:p>
          <a:p>
            <a:pPr marL="171450" indent="-171450" algn="just">
              <a:buFont typeface="Wingdings" panose="05000000000000000000" pitchFamily="2" charset="2"/>
              <a:buChar char="§"/>
            </a:pPr>
            <a:r>
              <a:rPr lang="en-US" altLang="ko-KR" sz="1000" dirty="0">
                <a:solidFill>
                  <a:srgbClr val="4C4C4C"/>
                </a:solidFill>
                <a:latin typeface="LiberationSansRegular"/>
              </a:rPr>
              <a:t>Industrial grade casing</a:t>
            </a:r>
            <a:endParaRPr lang="en-US" altLang="ko-KR" sz="1000" dirty="0">
              <a:solidFill>
                <a:srgbClr val="404040"/>
              </a:solidFill>
              <a:latin typeface="LiberationSansRegular"/>
            </a:endParaRPr>
          </a:p>
          <a:p>
            <a:pPr marL="171450" indent="-171450" algn="just">
              <a:buFont typeface="Wingdings" panose="05000000000000000000" pitchFamily="2" charset="2"/>
              <a:buChar char="§"/>
            </a:pPr>
            <a:r>
              <a:rPr lang="en-US" altLang="ko-KR" sz="1000" dirty="0" err="1">
                <a:solidFill>
                  <a:srgbClr val="4C4C4C"/>
                </a:solidFill>
                <a:latin typeface="LiberationSansRegular"/>
              </a:rPr>
              <a:t>EasyConnect</a:t>
            </a:r>
            <a:r>
              <a:rPr lang="en-US" altLang="ko-KR" sz="1000" dirty="0">
                <a:solidFill>
                  <a:srgbClr val="4C4C4C"/>
                </a:solidFill>
                <a:latin typeface="LiberationSansRegular"/>
              </a:rPr>
              <a:t> interfacing modules simplify and reduce cost of high channel count setup</a:t>
            </a:r>
            <a:endParaRPr lang="en-US" altLang="ko-KR" sz="1000" b="0" i="0" dirty="0">
              <a:solidFill>
                <a:srgbClr val="404040"/>
              </a:solidFill>
              <a:effectLst/>
              <a:latin typeface="LiberationSansRegular"/>
            </a:endParaRPr>
          </a:p>
        </p:txBody>
      </p:sp>
      <p:sp>
        <p:nvSpPr>
          <p:cNvPr id="29" name="직사각형 28">
            <a:extLst>
              <a:ext uri="{FF2B5EF4-FFF2-40B4-BE49-F238E27FC236}">
                <a16:creationId xmlns:a16="http://schemas.microsoft.com/office/drawing/2014/main" id="{FA801E6D-C0FA-4C4A-9F06-3C81392034C0}"/>
              </a:ext>
            </a:extLst>
          </p:cNvPr>
          <p:cNvSpPr/>
          <p:nvPr/>
        </p:nvSpPr>
        <p:spPr>
          <a:xfrm>
            <a:off x="1981933" y="4183791"/>
            <a:ext cx="6096000" cy="1015663"/>
          </a:xfrm>
          <a:prstGeom prst="rect">
            <a:avLst/>
          </a:prstGeom>
        </p:spPr>
        <p:txBody>
          <a:bodyPr>
            <a:spAutoFit/>
          </a:bodyPr>
          <a:lstStyle/>
          <a:p>
            <a:pPr marL="171450" indent="-171450" algn="just">
              <a:buFont typeface="Wingdings" panose="05000000000000000000" pitchFamily="2" charset="2"/>
              <a:buChar char="§"/>
            </a:pPr>
            <a:r>
              <a:rPr lang="en-US" altLang="ko-KR" sz="1000" dirty="0">
                <a:latin typeface="LiberationSansRegular"/>
              </a:rPr>
              <a:t>10</a:t>
            </a:r>
            <a:r>
              <a:rPr lang="ko-KR" altLang="en-US" sz="1000" dirty="0">
                <a:latin typeface="LiberationSansRegular"/>
              </a:rPr>
              <a:t>초 동안 최대 </a:t>
            </a:r>
            <a:r>
              <a:rPr lang="en-US" altLang="ko-KR" sz="1000" dirty="0">
                <a:latin typeface="LiberationSansRegular"/>
              </a:rPr>
              <a:t>5</a:t>
            </a:r>
            <a:r>
              <a:rPr lang="ko-KR" altLang="en-US" sz="1000" dirty="0">
                <a:latin typeface="LiberationSansRegular"/>
              </a:rPr>
              <a:t>배 전류를 견디는 서지</a:t>
            </a:r>
            <a:endParaRPr lang="en-US" altLang="ko-KR" sz="1000" dirty="0">
              <a:latin typeface="LiberationSansRegular"/>
            </a:endParaRPr>
          </a:p>
          <a:p>
            <a:pPr marL="171450" indent="-171450" algn="just">
              <a:buFont typeface="Wingdings" panose="05000000000000000000" pitchFamily="2" charset="2"/>
              <a:buChar char="§"/>
            </a:pPr>
            <a:r>
              <a:rPr lang="ko-KR" altLang="en-US" sz="1000" dirty="0">
                <a:latin typeface="LiberationSansRegular"/>
              </a:rPr>
              <a:t>많은 채널을 사용가능 하며</a:t>
            </a:r>
            <a:r>
              <a:rPr lang="en-US" altLang="ko-KR" sz="1000" dirty="0">
                <a:latin typeface="LiberationSansRegular"/>
              </a:rPr>
              <a:t>, NI 9205 ( </a:t>
            </a:r>
            <a:r>
              <a:rPr lang="en-US" altLang="ko-KR" sz="1000" dirty="0" err="1">
                <a:latin typeface="LiberationSansRegular"/>
              </a:rPr>
              <a:t>cRIO</a:t>
            </a:r>
            <a:r>
              <a:rPr lang="en-US" altLang="ko-KR" sz="1000" dirty="0">
                <a:latin typeface="LiberationSansRegular"/>
              </a:rPr>
              <a:t> Digitizer ) </a:t>
            </a:r>
            <a:r>
              <a:rPr lang="ko-KR" altLang="en-US" sz="1000" dirty="0">
                <a:latin typeface="LiberationSansRegular"/>
              </a:rPr>
              <a:t>와 동적 범위가 일치</a:t>
            </a:r>
            <a:endParaRPr lang="en-US" altLang="ko-KR" sz="1000" dirty="0">
              <a:latin typeface="LiberationSansRegular"/>
            </a:endParaRPr>
          </a:p>
          <a:p>
            <a:pPr marL="171450" indent="-171450" algn="just">
              <a:buFont typeface="Wingdings" panose="05000000000000000000" pitchFamily="2" charset="2"/>
              <a:buChar char="§"/>
            </a:pPr>
            <a:r>
              <a:rPr lang="en-US" altLang="ko-KR" sz="1000" dirty="0">
                <a:latin typeface="LiberationSansRegular"/>
              </a:rPr>
              <a:t>± 5A RMS </a:t>
            </a:r>
            <a:r>
              <a:rPr lang="ko-KR" altLang="en-US" sz="1000" dirty="0">
                <a:latin typeface="LiberationSansRegular"/>
              </a:rPr>
              <a:t>입력 전류 </a:t>
            </a:r>
            <a:r>
              <a:rPr lang="en-US" altLang="ko-KR" sz="1000" dirty="0">
                <a:latin typeface="LiberationSansRegular"/>
              </a:rPr>
              <a:t>/</a:t>
            </a:r>
            <a:r>
              <a:rPr lang="ko-KR" altLang="en-US" sz="1000" dirty="0">
                <a:latin typeface="LiberationSansRegular"/>
              </a:rPr>
              <a:t> </a:t>
            </a:r>
            <a:r>
              <a:rPr lang="en-US" altLang="ko-KR" sz="1000" dirty="0">
                <a:latin typeface="LiberationSansRegular"/>
              </a:rPr>
              <a:t>± 100mV RMS </a:t>
            </a:r>
            <a:r>
              <a:rPr lang="ko-KR" altLang="en-US" sz="1000" dirty="0">
                <a:latin typeface="LiberationSansRegular"/>
              </a:rPr>
              <a:t>출력 전압</a:t>
            </a:r>
            <a:endParaRPr lang="en-US" altLang="ko-KR" sz="1000" dirty="0">
              <a:latin typeface="LiberationSansRegular"/>
            </a:endParaRPr>
          </a:p>
          <a:p>
            <a:pPr marL="171450" indent="-171450" algn="just">
              <a:buFont typeface="Wingdings" panose="05000000000000000000" pitchFamily="2" charset="2"/>
              <a:buChar char="§"/>
            </a:pPr>
            <a:r>
              <a:rPr lang="ko-KR" altLang="en-US" sz="1000" dirty="0">
                <a:latin typeface="LiberationSansRegular"/>
              </a:rPr>
              <a:t>최대 </a:t>
            </a:r>
            <a:r>
              <a:rPr lang="en-US" altLang="ko-KR" sz="1000" dirty="0">
                <a:latin typeface="LiberationSansRegular"/>
              </a:rPr>
              <a:t>DC 40kHz</a:t>
            </a:r>
            <a:r>
              <a:rPr lang="ko-KR" altLang="en-US" sz="1000" dirty="0">
                <a:latin typeface="LiberationSansRegular"/>
              </a:rPr>
              <a:t>의 동작 범위</a:t>
            </a:r>
            <a:r>
              <a:rPr lang="en-US" altLang="ko-KR" sz="1000" dirty="0">
                <a:latin typeface="LiberationSansRegular"/>
              </a:rPr>
              <a:t>. </a:t>
            </a:r>
            <a:r>
              <a:rPr lang="ko-KR" altLang="en-US" sz="1000" dirty="0">
                <a:latin typeface="LiberationSansRegular"/>
              </a:rPr>
              <a:t>커스터마이징이 가능한 </a:t>
            </a:r>
            <a:r>
              <a:rPr lang="en-US" altLang="ko-KR" sz="1000" dirty="0">
                <a:latin typeface="LiberationSansRegular"/>
              </a:rPr>
              <a:t>2</a:t>
            </a:r>
            <a:r>
              <a:rPr lang="ko-KR" altLang="en-US" sz="1000" dirty="0">
                <a:latin typeface="LiberationSansRegular"/>
              </a:rPr>
              <a:t>차 출력 </a:t>
            </a:r>
            <a:r>
              <a:rPr lang="en-US" altLang="ko-KR" sz="1000" dirty="0">
                <a:latin typeface="LiberationSansRegular"/>
              </a:rPr>
              <a:t>Low pass Filter</a:t>
            </a:r>
          </a:p>
          <a:p>
            <a:pPr marL="171450" indent="-171450" algn="just">
              <a:buFont typeface="Wingdings" panose="05000000000000000000" pitchFamily="2" charset="2"/>
              <a:buChar char="§"/>
            </a:pPr>
            <a:r>
              <a:rPr lang="ko-KR" altLang="en-US" sz="1000" dirty="0">
                <a:latin typeface="LiberationSansRegular"/>
              </a:rPr>
              <a:t>산업용 등급</a:t>
            </a:r>
            <a:endParaRPr lang="en-US" altLang="ko-KR" sz="1000" dirty="0">
              <a:latin typeface="LiberationSansRegular"/>
            </a:endParaRPr>
          </a:p>
          <a:p>
            <a:pPr marL="171450" indent="-171450" algn="just">
              <a:buFont typeface="Wingdings" panose="05000000000000000000" pitchFamily="2" charset="2"/>
              <a:buChar char="§"/>
            </a:pPr>
            <a:r>
              <a:rPr lang="en-US" altLang="ko-KR" sz="1000" b="0" i="0" dirty="0" err="1">
                <a:effectLst/>
                <a:latin typeface="LiberationSansRegular"/>
              </a:rPr>
              <a:t>EasyConnect</a:t>
            </a:r>
            <a:r>
              <a:rPr lang="ko-KR" altLang="en-US" sz="1000" b="0" i="0" dirty="0">
                <a:effectLst/>
                <a:latin typeface="LiberationSansRegular"/>
              </a:rPr>
              <a:t> </a:t>
            </a:r>
            <a:r>
              <a:rPr lang="ko-KR" altLang="en-US" sz="1000" b="0" i="0" dirty="0" err="1">
                <a:effectLst/>
                <a:latin typeface="LiberationSansRegular"/>
              </a:rPr>
              <a:t>인터페이싱</a:t>
            </a:r>
            <a:r>
              <a:rPr lang="ko-KR" altLang="en-US" sz="1000" b="0" i="0" dirty="0">
                <a:effectLst/>
                <a:latin typeface="LiberationSansRegular"/>
              </a:rPr>
              <a:t> 모듈로 많은 채널 설치에 대한 고비용을 단순화 하고 절감</a:t>
            </a:r>
            <a:endParaRPr lang="en-US" altLang="ko-KR" sz="1000" b="0" i="0" dirty="0">
              <a:effectLst/>
              <a:latin typeface="LiberationSansRegular"/>
            </a:endParaRPr>
          </a:p>
        </p:txBody>
      </p:sp>
    </p:spTree>
    <p:extLst>
      <p:ext uri="{BB962C8B-B14F-4D97-AF65-F5344CB8AC3E}">
        <p14:creationId xmlns:p14="http://schemas.microsoft.com/office/powerpoint/2010/main" val="512131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내용 개체 틀 12"/>
          <p:cNvSpPr>
            <a:spLocks noGrp="1"/>
          </p:cNvSpPr>
          <p:nvPr>
            <p:ph idx="1"/>
          </p:nvPr>
        </p:nvSpPr>
        <p:spPr>
          <a:xfrm>
            <a:off x="1499963" y="1333945"/>
            <a:ext cx="7728751" cy="1289146"/>
          </a:xfrm>
        </p:spPr>
        <p:txBody>
          <a:bodyPr>
            <a:normAutofit/>
          </a:bodyPr>
          <a:lstStyle/>
          <a:p>
            <a:r>
              <a:rPr lang="en-US" altLang="ko-KR" dirty="0"/>
              <a:t> LabVIEW </a:t>
            </a:r>
            <a:r>
              <a:rPr lang="ko-KR" altLang="en-US" dirty="0"/>
              <a:t>구입 옵션</a:t>
            </a:r>
            <a:endParaRPr lang="en-US" altLang="ko-KR" dirty="0"/>
          </a:p>
          <a:p>
            <a:pPr marL="0" indent="0">
              <a:buNone/>
            </a:pPr>
            <a:r>
              <a:rPr lang="en-US" altLang="ko-KR" dirty="0"/>
              <a:t>      </a:t>
            </a:r>
          </a:p>
          <a:p>
            <a:pPr marL="0" indent="0">
              <a:buNone/>
            </a:pPr>
            <a:endParaRPr lang="ko-KR" altLang="en-US" dirty="0"/>
          </a:p>
        </p:txBody>
      </p:sp>
      <p:sp>
        <p:nvSpPr>
          <p:cNvPr id="5" name="TextBox 4">
            <a:extLst>
              <a:ext uri="{FF2B5EF4-FFF2-40B4-BE49-F238E27FC236}">
                <a16:creationId xmlns:a16="http://schemas.microsoft.com/office/drawing/2014/main" id="{7131F788-7E2D-4BC9-872B-40EA5D1008B9}"/>
              </a:ext>
            </a:extLst>
          </p:cNvPr>
          <p:cNvSpPr txBox="1"/>
          <p:nvPr/>
        </p:nvSpPr>
        <p:spPr>
          <a:xfrm>
            <a:off x="1794806" y="1978518"/>
            <a:ext cx="5668090" cy="369332"/>
          </a:xfrm>
          <a:prstGeom prst="rect">
            <a:avLst/>
          </a:prstGeom>
          <a:noFill/>
        </p:spPr>
        <p:txBody>
          <a:bodyPr wrap="none" rtlCol="0">
            <a:spAutoFit/>
          </a:bodyPr>
          <a:lstStyle/>
          <a:p>
            <a:r>
              <a:rPr lang="en-US" altLang="ko-KR" dirty="0"/>
              <a:t>Table </a:t>
            </a:r>
            <a:r>
              <a:rPr lang="ko-KR" altLang="en-US" dirty="0"/>
              <a:t>폴더 </a:t>
            </a:r>
            <a:r>
              <a:rPr lang="en-US" altLang="ko-KR" dirty="0"/>
              <a:t>-&gt; </a:t>
            </a:r>
            <a:r>
              <a:rPr lang="ko-KR" altLang="en-US" dirty="0"/>
              <a:t>제품소개 </a:t>
            </a:r>
            <a:r>
              <a:rPr lang="en-US" altLang="ko-KR" dirty="0"/>
              <a:t>-&gt; table 1(LabVIEW) </a:t>
            </a:r>
            <a:r>
              <a:rPr lang="ko-KR" altLang="en-US" dirty="0"/>
              <a:t>탭 삽입</a:t>
            </a:r>
          </a:p>
        </p:txBody>
      </p:sp>
    </p:spTree>
    <p:extLst>
      <p:ext uri="{BB962C8B-B14F-4D97-AF65-F5344CB8AC3E}">
        <p14:creationId xmlns:p14="http://schemas.microsoft.com/office/powerpoint/2010/main" val="26904394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886CDC8D-36C7-4D08-89CB-F78050C44063}"/>
              </a:ext>
            </a:extLst>
          </p:cNvPr>
          <p:cNvSpPr/>
          <p:nvPr/>
        </p:nvSpPr>
        <p:spPr>
          <a:xfrm>
            <a:off x="3942303" y="568256"/>
            <a:ext cx="6096000" cy="2308324"/>
          </a:xfrm>
          <a:prstGeom prst="rect">
            <a:avLst/>
          </a:prstGeom>
        </p:spPr>
        <p:txBody>
          <a:bodyPr>
            <a:spAutoFit/>
          </a:bodyPr>
          <a:lstStyle/>
          <a:p>
            <a:r>
              <a:rPr lang="en-US" altLang="ko-KR" dirty="0">
                <a:latin typeface="LiberationSansRegular"/>
              </a:rPr>
              <a:t>Three way Isolation</a:t>
            </a:r>
          </a:p>
          <a:p>
            <a:r>
              <a:rPr lang="en-US" altLang="ko-KR" dirty="0" err="1">
                <a:latin typeface="LiberationSansRegular"/>
              </a:rPr>
              <a:t>IsoBlock</a:t>
            </a:r>
            <a:r>
              <a:rPr lang="en-US" altLang="ko-KR" dirty="0">
                <a:latin typeface="LiberationSansRegular"/>
              </a:rPr>
              <a:t> V modules </a:t>
            </a:r>
            <a:r>
              <a:rPr lang="ko-KR" altLang="en-US" dirty="0">
                <a:latin typeface="LiberationSansRegular"/>
              </a:rPr>
              <a:t>은 </a:t>
            </a:r>
            <a:r>
              <a:rPr lang="en-US" altLang="ko-KR" dirty="0">
                <a:latin typeface="LiberationSansRegular"/>
              </a:rPr>
              <a:t>three way galvanic isolation</a:t>
            </a:r>
            <a:r>
              <a:rPr lang="ko-KR" altLang="en-US" dirty="0">
                <a:latin typeface="LiberationSansRegular"/>
              </a:rPr>
              <a:t>을 제공</a:t>
            </a:r>
            <a:endParaRPr lang="en-US" altLang="ko-KR" dirty="0">
              <a:latin typeface="LiberationSansRegular"/>
            </a:endParaRPr>
          </a:p>
          <a:p>
            <a:pPr lvl="1">
              <a:buFont typeface="Arial" panose="020B0604020202020204" pitchFamily="34" charset="0"/>
              <a:buChar char="•"/>
            </a:pPr>
            <a:r>
              <a:rPr lang="en-US" altLang="ko-KR" dirty="0">
                <a:latin typeface="LiberationSansRegular"/>
              </a:rPr>
              <a:t>  </a:t>
            </a:r>
            <a:r>
              <a:rPr lang="ko-KR" altLang="en-US" dirty="0">
                <a:latin typeface="LiberationSansRegular"/>
              </a:rPr>
              <a:t>채널</a:t>
            </a:r>
            <a:r>
              <a:rPr lang="en-US" altLang="ko-KR" dirty="0">
                <a:latin typeface="LiberationSansRegular"/>
              </a:rPr>
              <a:t> – </a:t>
            </a:r>
            <a:r>
              <a:rPr lang="ko-KR" altLang="en-US" dirty="0">
                <a:latin typeface="LiberationSansRegular"/>
              </a:rPr>
              <a:t>채널 </a:t>
            </a:r>
            <a:r>
              <a:rPr lang="en-US" altLang="ko-KR" dirty="0">
                <a:latin typeface="LiberationSansRegular"/>
              </a:rPr>
              <a:t>(Channel to Channel )</a:t>
            </a:r>
          </a:p>
          <a:p>
            <a:pPr lvl="1">
              <a:buFont typeface="Arial" panose="020B0604020202020204" pitchFamily="34" charset="0"/>
              <a:buChar char="•"/>
            </a:pPr>
            <a:r>
              <a:rPr lang="en-US" altLang="ko-KR" dirty="0">
                <a:latin typeface="LiberationSansRegular"/>
              </a:rPr>
              <a:t>  1</a:t>
            </a:r>
            <a:r>
              <a:rPr lang="ko-KR" altLang="en-US" dirty="0">
                <a:latin typeface="LiberationSansRegular"/>
              </a:rPr>
              <a:t>차 </a:t>
            </a:r>
            <a:r>
              <a:rPr lang="en-US" altLang="ko-KR" dirty="0">
                <a:latin typeface="LiberationSansRegular"/>
              </a:rPr>
              <a:t>– 2</a:t>
            </a:r>
            <a:r>
              <a:rPr lang="ko-KR" altLang="en-US" dirty="0">
                <a:latin typeface="LiberationSansRegular"/>
              </a:rPr>
              <a:t>차 </a:t>
            </a:r>
            <a:r>
              <a:rPr lang="en-US" altLang="ko-KR" dirty="0">
                <a:latin typeface="LiberationSansRegular"/>
              </a:rPr>
              <a:t>( Primary to Secondary )</a:t>
            </a:r>
          </a:p>
          <a:p>
            <a:pPr lvl="1">
              <a:buFont typeface="Arial" panose="020B0604020202020204" pitchFamily="34" charset="0"/>
              <a:buChar char="•"/>
            </a:pPr>
            <a:r>
              <a:rPr lang="en-US" altLang="ko-KR" dirty="0">
                <a:latin typeface="LiberationSansRegular"/>
              </a:rPr>
              <a:t>  </a:t>
            </a:r>
            <a:r>
              <a:rPr lang="ko-KR" altLang="en-US" dirty="0">
                <a:latin typeface="LiberationSansRegular"/>
              </a:rPr>
              <a:t>신호 </a:t>
            </a:r>
            <a:r>
              <a:rPr lang="en-US" altLang="ko-KR" dirty="0">
                <a:latin typeface="LiberationSansRegular"/>
              </a:rPr>
              <a:t>– </a:t>
            </a:r>
            <a:r>
              <a:rPr lang="ko-KR" altLang="en-US" dirty="0">
                <a:latin typeface="LiberationSansRegular"/>
              </a:rPr>
              <a:t>파워 </a:t>
            </a:r>
            <a:r>
              <a:rPr lang="en-US" altLang="ko-KR" dirty="0">
                <a:latin typeface="LiberationSansRegular"/>
              </a:rPr>
              <a:t>(Signal to Power )</a:t>
            </a:r>
          </a:p>
          <a:p>
            <a:r>
              <a:rPr lang="en-US" altLang="ko-KR" dirty="0">
                <a:latin typeface="LiberationSansRegular"/>
              </a:rPr>
              <a:t>galvanic barrier</a:t>
            </a:r>
            <a:r>
              <a:rPr lang="ko-KR" altLang="en-US" dirty="0">
                <a:latin typeface="LiberationSansRegular"/>
              </a:rPr>
              <a:t>는 원하지 않는 전류가 회로를 따라 흐르는 것을 방지하고</a:t>
            </a:r>
            <a:r>
              <a:rPr lang="en-US" altLang="ko-KR" dirty="0">
                <a:latin typeface="LiberationSansRegular"/>
              </a:rPr>
              <a:t>, </a:t>
            </a:r>
            <a:r>
              <a:rPr lang="ko-KR" altLang="en-US" dirty="0">
                <a:latin typeface="LiberationSansRegular"/>
              </a:rPr>
              <a:t>보호 레벨을 추가 할 뿐만 아니라</a:t>
            </a:r>
            <a:r>
              <a:rPr lang="en-US" altLang="ko-KR" dirty="0">
                <a:latin typeface="LiberationSansRegular"/>
              </a:rPr>
              <a:t> </a:t>
            </a:r>
            <a:r>
              <a:rPr lang="ko-KR" altLang="en-US" dirty="0">
                <a:latin typeface="LiberationSansRegular"/>
              </a:rPr>
              <a:t>다른 잠재된 전류를 접지로 이동하게끔 동작합니다</a:t>
            </a:r>
            <a:r>
              <a:rPr lang="en-US" altLang="ko-KR" dirty="0">
                <a:latin typeface="LiberationSansRegular"/>
              </a:rPr>
              <a:t>.</a:t>
            </a:r>
            <a:endParaRPr lang="en-US" altLang="ko-KR" b="0" i="0" dirty="0">
              <a:effectLst/>
              <a:latin typeface="LiberationSansRegular"/>
            </a:endParaRPr>
          </a:p>
        </p:txBody>
      </p:sp>
      <p:pic>
        <p:nvPicPr>
          <p:cNvPr id="2050" name="Picture 2" descr="Odoo image and text block">
            <a:extLst>
              <a:ext uri="{FF2B5EF4-FFF2-40B4-BE49-F238E27FC236}">
                <a16:creationId xmlns:a16="http://schemas.microsoft.com/office/drawing/2014/main" id="{111BEB82-56C8-4D27-8D0B-6B26200D55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444" y="803255"/>
            <a:ext cx="1428750" cy="1838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81D3C6-B794-4356-9B1B-BB185005ECE6}"/>
              </a:ext>
            </a:extLst>
          </p:cNvPr>
          <p:cNvSpPr txBox="1"/>
          <p:nvPr/>
        </p:nvSpPr>
        <p:spPr>
          <a:xfrm>
            <a:off x="1333368" y="2925544"/>
            <a:ext cx="6469784" cy="369332"/>
          </a:xfrm>
          <a:prstGeom prst="rect">
            <a:avLst/>
          </a:prstGeom>
          <a:noFill/>
        </p:spPr>
        <p:txBody>
          <a:bodyPr wrap="none" rtlCol="0">
            <a:spAutoFit/>
          </a:bodyPr>
          <a:lstStyle/>
          <a:p>
            <a:r>
              <a:rPr lang="en-US" altLang="ko-KR" dirty="0">
                <a:highlight>
                  <a:srgbClr val="FFFF00"/>
                </a:highlight>
              </a:rPr>
              <a:t>Table </a:t>
            </a:r>
            <a:r>
              <a:rPr lang="ko-KR" altLang="en-US" dirty="0">
                <a:highlight>
                  <a:srgbClr val="FFFF00"/>
                </a:highlight>
              </a:rPr>
              <a:t>폴더 </a:t>
            </a:r>
            <a:r>
              <a:rPr lang="en-US" altLang="ko-KR" dirty="0">
                <a:highlight>
                  <a:srgbClr val="FFFF00"/>
                </a:highlight>
              </a:rPr>
              <a:t>-&gt; </a:t>
            </a:r>
            <a:r>
              <a:rPr lang="en-US" altLang="ko-KR" dirty="0" err="1">
                <a:highlight>
                  <a:srgbClr val="FFFF00"/>
                </a:highlight>
              </a:rPr>
              <a:t>Verivolt</a:t>
            </a:r>
            <a:r>
              <a:rPr lang="en-US" altLang="ko-KR" dirty="0">
                <a:highlight>
                  <a:srgbClr val="FFFF00"/>
                </a:highlight>
              </a:rPr>
              <a:t> Spec table -&gt; Current Sensor </a:t>
            </a:r>
            <a:r>
              <a:rPr lang="ko-KR" altLang="en-US" dirty="0">
                <a:highlight>
                  <a:srgbClr val="FFFF00"/>
                </a:highlight>
              </a:rPr>
              <a:t>탭 삽입</a:t>
            </a:r>
          </a:p>
        </p:txBody>
      </p:sp>
      <p:sp>
        <p:nvSpPr>
          <p:cNvPr id="6" name="직사각형 5">
            <a:extLst>
              <a:ext uri="{FF2B5EF4-FFF2-40B4-BE49-F238E27FC236}">
                <a16:creationId xmlns:a16="http://schemas.microsoft.com/office/drawing/2014/main" id="{68112409-4FFF-48DD-9BB4-ACA2293D2538}"/>
              </a:ext>
            </a:extLst>
          </p:cNvPr>
          <p:cNvSpPr/>
          <p:nvPr/>
        </p:nvSpPr>
        <p:spPr>
          <a:xfrm>
            <a:off x="12133803" y="697796"/>
            <a:ext cx="6096000" cy="2308324"/>
          </a:xfrm>
          <a:prstGeom prst="rect">
            <a:avLst/>
          </a:prstGeom>
        </p:spPr>
        <p:txBody>
          <a:bodyPr>
            <a:spAutoFit/>
          </a:bodyPr>
          <a:lstStyle/>
          <a:p>
            <a:r>
              <a:rPr lang="en-US" altLang="ko-KR" dirty="0">
                <a:latin typeface="LiberationSansRegular"/>
              </a:rPr>
              <a:t>Three way Isolation</a:t>
            </a:r>
          </a:p>
          <a:p>
            <a:r>
              <a:rPr lang="en-US" altLang="ko-KR" dirty="0">
                <a:latin typeface="LiberationSansRegular"/>
              </a:rPr>
              <a:t>The </a:t>
            </a:r>
            <a:r>
              <a:rPr lang="en-US" altLang="ko-KR" dirty="0" err="1">
                <a:latin typeface="LiberationSansRegular"/>
              </a:rPr>
              <a:t>IsoBlock</a:t>
            </a:r>
            <a:r>
              <a:rPr lang="en-US" altLang="ko-KR" dirty="0">
                <a:latin typeface="LiberationSansRegular"/>
              </a:rPr>
              <a:t> V modules provide a three way galvanic isolation:</a:t>
            </a:r>
          </a:p>
          <a:p>
            <a:pPr lvl="1">
              <a:buFont typeface="Arial" panose="020B0604020202020204" pitchFamily="34" charset="0"/>
              <a:buChar char="•"/>
            </a:pPr>
            <a:r>
              <a:rPr lang="en-US" altLang="ko-KR" dirty="0">
                <a:latin typeface="LiberationSansRegular"/>
              </a:rPr>
              <a:t>  Channel to Channel</a:t>
            </a:r>
          </a:p>
          <a:p>
            <a:pPr lvl="1">
              <a:buFont typeface="Arial" panose="020B0604020202020204" pitchFamily="34" charset="0"/>
              <a:buChar char="•"/>
            </a:pPr>
            <a:r>
              <a:rPr lang="en-US" altLang="ko-KR" dirty="0">
                <a:latin typeface="LiberationSansRegular"/>
              </a:rPr>
              <a:t>  Primary to Secondary</a:t>
            </a:r>
          </a:p>
          <a:p>
            <a:pPr lvl="1">
              <a:buFont typeface="Arial" panose="020B0604020202020204" pitchFamily="34" charset="0"/>
              <a:buChar char="•"/>
            </a:pPr>
            <a:r>
              <a:rPr lang="en-US" altLang="ko-KR" dirty="0">
                <a:latin typeface="LiberationSansRegular"/>
              </a:rPr>
              <a:t>  Signal to Power</a:t>
            </a:r>
          </a:p>
          <a:p>
            <a:r>
              <a:rPr lang="en-US" altLang="ko-KR" dirty="0">
                <a:latin typeface="LiberationSansRegular"/>
              </a:rPr>
              <a:t>This galvanic barrier prevents unwanted currents from flowing along the circuit and adds a level of protection as well as allows to operate grounds with different potentials.</a:t>
            </a:r>
            <a:endParaRPr lang="en-US" altLang="ko-KR" b="0" i="0" dirty="0">
              <a:effectLst/>
              <a:latin typeface="LiberationSansRegular"/>
            </a:endParaRPr>
          </a:p>
        </p:txBody>
      </p:sp>
    </p:spTree>
    <p:extLst>
      <p:ext uri="{BB962C8B-B14F-4D97-AF65-F5344CB8AC3E}">
        <p14:creationId xmlns:p14="http://schemas.microsoft.com/office/powerpoint/2010/main" val="14545821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F575C84A-F541-495E-A13A-77342396C4D4}"/>
              </a:ext>
            </a:extLst>
          </p:cNvPr>
          <p:cNvGrpSpPr/>
          <p:nvPr/>
        </p:nvGrpSpPr>
        <p:grpSpPr>
          <a:xfrm>
            <a:off x="613278" y="1353804"/>
            <a:ext cx="5823752" cy="5111742"/>
            <a:chOff x="5834151" y="1257949"/>
            <a:chExt cx="5823752" cy="5111742"/>
          </a:xfrm>
        </p:grpSpPr>
        <p:grpSp>
          <p:nvGrpSpPr>
            <p:cNvPr id="3" name="그룹 2">
              <a:extLst>
                <a:ext uri="{FF2B5EF4-FFF2-40B4-BE49-F238E27FC236}">
                  <a16:creationId xmlns:a16="http://schemas.microsoft.com/office/drawing/2014/main" id="{4A020798-7DB0-4837-9198-4B9287027F4C}"/>
                </a:ext>
              </a:extLst>
            </p:cNvPr>
            <p:cNvGrpSpPr/>
            <p:nvPr/>
          </p:nvGrpSpPr>
          <p:grpSpPr>
            <a:xfrm>
              <a:off x="5834151" y="1257949"/>
              <a:ext cx="5641925" cy="5111742"/>
              <a:chOff x="6672362" y="1257949"/>
              <a:chExt cx="5641925" cy="5111742"/>
            </a:xfrm>
          </p:grpSpPr>
          <p:pic>
            <p:nvPicPr>
              <p:cNvPr id="2050" name="Picture 2" descr="https://www.verivolt.com/web/image/product.template/308/image?unique=a549180">
                <a:extLst>
                  <a:ext uri="{FF2B5EF4-FFF2-40B4-BE49-F238E27FC236}">
                    <a16:creationId xmlns:a16="http://schemas.microsoft.com/office/drawing/2014/main" id="{05CF42DA-7F93-48F6-BC53-A3E0DC1B14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0528" y="1257949"/>
                <a:ext cx="3277811" cy="32778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verivolt.com/web/image/product.template/315/image/300x300?unique=0ed51a2">
                <a:extLst>
                  <a:ext uri="{FF2B5EF4-FFF2-40B4-BE49-F238E27FC236}">
                    <a16:creationId xmlns:a16="http://schemas.microsoft.com/office/drawing/2014/main" id="{34AFBADB-4314-472C-9706-9167990C5F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1229" y="2096477"/>
                <a:ext cx="3203058" cy="32030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verivolt.com/web/image/product.template/325/image/300x300?unique=c8a5ef4">
                <a:extLst>
                  <a:ext uri="{FF2B5EF4-FFF2-40B4-BE49-F238E27FC236}">
                    <a16:creationId xmlns:a16="http://schemas.microsoft.com/office/drawing/2014/main" id="{C768D726-7DBF-4F03-8FF4-F45E603EA0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2362" y="2912953"/>
                <a:ext cx="3456738" cy="3456738"/>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직사각형 4">
              <a:extLst>
                <a:ext uri="{FF2B5EF4-FFF2-40B4-BE49-F238E27FC236}">
                  <a16:creationId xmlns:a16="http://schemas.microsoft.com/office/drawing/2014/main" id="{755A1C97-AF95-4092-8A3E-648B657DAE67}"/>
                </a:ext>
              </a:extLst>
            </p:cNvPr>
            <p:cNvSpPr/>
            <p:nvPr/>
          </p:nvSpPr>
          <p:spPr>
            <a:xfrm>
              <a:off x="5834151" y="1257949"/>
              <a:ext cx="5823752" cy="5022931"/>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 name="제목 1"/>
          <p:cNvSpPr>
            <a:spLocks noGrp="1"/>
          </p:cNvSpPr>
          <p:nvPr>
            <p:ph type="title"/>
          </p:nvPr>
        </p:nvSpPr>
        <p:spPr>
          <a:xfrm>
            <a:off x="852994" y="1373584"/>
            <a:ext cx="3050219" cy="558153"/>
          </a:xfrm>
        </p:spPr>
        <p:txBody>
          <a:bodyPr>
            <a:noAutofit/>
          </a:bodyPr>
          <a:lstStyle/>
          <a:p>
            <a:r>
              <a:rPr lang="en-US" altLang="ko-KR" sz="3000" u="sng" dirty="0"/>
              <a:t>Voltage</a:t>
            </a:r>
            <a:endParaRPr lang="ko-KR" altLang="en-US" sz="3000" u="sng" dirty="0"/>
          </a:p>
        </p:txBody>
      </p:sp>
      <p:sp>
        <p:nvSpPr>
          <p:cNvPr id="4" name="TextBox 3"/>
          <p:cNvSpPr txBox="1"/>
          <p:nvPr/>
        </p:nvSpPr>
        <p:spPr>
          <a:xfrm>
            <a:off x="788895" y="2209155"/>
            <a:ext cx="2072683" cy="369332"/>
          </a:xfrm>
          <a:prstGeom prst="rect">
            <a:avLst/>
          </a:prstGeom>
          <a:noFill/>
        </p:spPr>
        <p:txBody>
          <a:bodyPr wrap="none" rtlCol="0">
            <a:spAutoFit/>
          </a:bodyPr>
          <a:lstStyle/>
          <a:p>
            <a:pPr marL="285750" indent="-285750">
              <a:buFont typeface="Arial" panose="020B0604020202020204" pitchFamily="34" charset="0"/>
              <a:buChar char="•"/>
            </a:pPr>
            <a:r>
              <a:rPr lang="en-US" altLang="ko-KR" dirty="0"/>
              <a:t>Isolated Sensor</a:t>
            </a:r>
            <a:endParaRPr lang="ko-KR" altLang="en-US" dirty="0"/>
          </a:p>
        </p:txBody>
      </p:sp>
      <p:sp>
        <p:nvSpPr>
          <p:cNvPr id="12" name="TextBox 11"/>
          <p:cNvSpPr txBox="1"/>
          <p:nvPr/>
        </p:nvSpPr>
        <p:spPr>
          <a:xfrm>
            <a:off x="852993" y="3503809"/>
            <a:ext cx="7735195"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Amplifier</a:t>
            </a:r>
          </a:p>
          <a:p>
            <a:r>
              <a:rPr lang="en-US" altLang="ko-KR" dirty="0"/>
              <a:t>                    </a:t>
            </a:r>
            <a:endParaRPr lang="ko-KR" altLang="en-US" dirty="0"/>
          </a:p>
        </p:txBody>
      </p:sp>
      <p:sp>
        <p:nvSpPr>
          <p:cNvPr id="9" name="TextBox 8">
            <a:extLst>
              <a:ext uri="{FF2B5EF4-FFF2-40B4-BE49-F238E27FC236}">
                <a16:creationId xmlns:a16="http://schemas.microsoft.com/office/drawing/2014/main" id="{5F7B6D1D-1489-41B7-90F5-934B12DC8414}"/>
              </a:ext>
            </a:extLst>
          </p:cNvPr>
          <p:cNvSpPr txBox="1"/>
          <p:nvPr/>
        </p:nvSpPr>
        <p:spPr>
          <a:xfrm>
            <a:off x="852994" y="4953720"/>
            <a:ext cx="7735195"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Divider</a:t>
            </a:r>
          </a:p>
          <a:p>
            <a:r>
              <a:rPr lang="en-US" altLang="ko-KR" dirty="0"/>
              <a:t>                    </a:t>
            </a:r>
            <a:endParaRPr lang="ko-KR" altLang="en-US" dirty="0"/>
          </a:p>
        </p:txBody>
      </p:sp>
      <p:pic>
        <p:nvPicPr>
          <p:cNvPr id="15" name="Picture 2" descr="https://www.verivolt.com/web/image/product.template/308/image?unique=a549180">
            <a:extLst>
              <a:ext uri="{FF2B5EF4-FFF2-40B4-BE49-F238E27FC236}">
                <a16:creationId xmlns:a16="http://schemas.microsoft.com/office/drawing/2014/main" id="{7ADF8218-4FE7-4EB4-9DC2-45F01D0EF2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19536" y="1194549"/>
            <a:ext cx="2384808" cy="238480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www.verivolt.com/web/image/product.template/315/image/300x300?unique=0ed51a2">
            <a:extLst>
              <a:ext uri="{FF2B5EF4-FFF2-40B4-BE49-F238E27FC236}">
                <a16:creationId xmlns:a16="http://schemas.microsoft.com/office/drawing/2014/main" id="{63A2CB83-DB23-4BB1-A0AE-0DA81E918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9067" y="3157267"/>
            <a:ext cx="1985746" cy="19857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s://www.verivolt.com/web/image/product.template/325/image/300x300?unique=c8a5ef4">
            <a:extLst>
              <a:ext uri="{FF2B5EF4-FFF2-40B4-BE49-F238E27FC236}">
                <a16:creationId xmlns:a16="http://schemas.microsoft.com/office/drawing/2014/main" id="{0B50480C-8421-4B1C-A9B2-6F634511D5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6848" y="4783846"/>
            <a:ext cx="1516458" cy="151645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B61FC4F-842E-45A2-B616-1221888153D0}"/>
              </a:ext>
            </a:extLst>
          </p:cNvPr>
          <p:cNvSpPr txBox="1"/>
          <p:nvPr/>
        </p:nvSpPr>
        <p:spPr>
          <a:xfrm>
            <a:off x="6809579" y="1373069"/>
            <a:ext cx="3943708" cy="646331"/>
          </a:xfrm>
          <a:prstGeom prst="rect">
            <a:avLst/>
          </a:prstGeom>
          <a:noFill/>
        </p:spPr>
        <p:txBody>
          <a:bodyPr wrap="none" rtlCol="0">
            <a:spAutoFit/>
          </a:bodyPr>
          <a:lstStyle/>
          <a:p>
            <a:r>
              <a:rPr lang="ko-KR" altLang="en-US" dirty="0">
                <a:highlight>
                  <a:srgbClr val="FFFF00"/>
                </a:highlight>
              </a:rPr>
              <a:t>배경은 이런 컨셉으로 </a:t>
            </a:r>
            <a:r>
              <a:rPr lang="ko-KR" altLang="en-US" dirty="0" err="1">
                <a:highlight>
                  <a:srgbClr val="FFFF00"/>
                </a:highlight>
              </a:rPr>
              <a:t>요청드립니다</a:t>
            </a:r>
            <a:r>
              <a:rPr lang="en-US" altLang="ko-KR" dirty="0">
                <a:highlight>
                  <a:srgbClr val="FFFF00"/>
                </a:highlight>
              </a:rPr>
              <a:t>.</a:t>
            </a:r>
          </a:p>
          <a:p>
            <a:r>
              <a:rPr lang="ko-KR" altLang="en-US" dirty="0">
                <a:highlight>
                  <a:srgbClr val="FFFF00"/>
                </a:highlight>
              </a:rPr>
              <a:t>배경은 수정 부탁드리겠습니다</a:t>
            </a:r>
            <a:r>
              <a:rPr lang="en-US" altLang="ko-KR" dirty="0">
                <a:highlight>
                  <a:srgbClr val="FFFF00"/>
                </a:highlight>
              </a:rPr>
              <a:t>.</a:t>
            </a:r>
            <a:endParaRPr lang="ko-KR" altLang="en-US" dirty="0">
              <a:highlight>
                <a:srgbClr val="FFFF00"/>
              </a:highlight>
            </a:endParaRPr>
          </a:p>
        </p:txBody>
      </p:sp>
      <p:sp>
        <p:nvSpPr>
          <p:cNvPr id="22" name="직사각형 21">
            <a:extLst>
              <a:ext uri="{FF2B5EF4-FFF2-40B4-BE49-F238E27FC236}">
                <a16:creationId xmlns:a16="http://schemas.microsoft.com/office/drawing/2014/main" id="{947819E8-5B63-4983-9B1A-8780A62D2D6D}"/>
              </a:ext>
            </a:extLst>
          </p:cNvPr>
          <p:cNvSpPr/>
          <p:nvPr/>
        </p:nvSpPr>
        <p:spPr>
          <a:xfrm>
            <a:off x="12692468" y="172520"/>
            <a:ext cx="5823752" cy="1323439"/>
          </a:xfrm>
          <a:prstGeom prst="rect">
            <a:avLst/>
          </a:prstGeom>
        </p:spPr>
        <p:txBody>
          <a:bodyPr wrap="square">
            <a:spAutoFit/>
          </a:bodyPr>
          <a:lstStyle/>
          <a:p>
            <a:pPr marL="285750" indent="-285750">
              <a:buFont typeface="Wingdings" panose="05000000000000000000" pitchFamily="2" charset="2"/>
              <a:buChar char="§"/>
            </a:pPr>
            <a:r>
              <a:rPr lang="en-US" altLang="ko-KR" sz="1000" dirty="0">
                <a:latin typeface="+mj-ea"/>
                <a:ea typeface="+mj-ea"/>
              </a:rPr>
              <a:t>Provide 1ch, 4ch</a:t>
            </a:r>
          </a:p>
          <a:p>
            <a:pPr marL="285750" indent="-285750">
              <a:buFont typeface="Wingdings" panose="05000000000000000000" pitchFamily="2" charset="2"/>
              <a:buChar char="§"/>
            </a:pPr>
            <a:r>
              <a:rPr lang="en-US" altLang="ko-KR" sz="1000" dirty="0">
                <a:latin typeface="+mj-ea"/>
                <a:ea typeface="+mj-ea"/>
              </a:rPr>
              <a:t>3way Galvanic Isolation</a:t>
            </a:r>
          </a:p>
          <a:p>
            <a:pPr marL="285750" indent="-285750">
              <a:buFont typeface="Wingdings" panose="05000000000000000000" pitchFamily="2" charset="2"/>
              <a:buChar char="§"/>
            </a:pPr>
            <a:r>
              <a:rPr lang="en-US" altLang="ko-KR" sz="1000" dirty="0"/>
              <a:t>1,200V sustained Isolation</a:t>
            </a:r>
            <a:endParaRPr lang="en-US" altLang="ko-KR" sz="1000" dirty="0">
              <a:latin typeface="+mj-ea"/>
              <a:ea typeface="+mj-ea"/>
            </a:endParaRPr>
          </a:p>
          <a:p>
            <a:pPr marL="285750" indent="-285750">
              <a:buFont typeface="Wingdings" panose="05000000000000000000" pitchFamily="2" charset="2"/>
              <a:buChar char="§"/>
            </a:pPr>
            <a:r>
              <a:rPr lang="en-US" altLang="ko-KR" sz="1000" dirty="0"/>
              <a:t>DC to 120kHz Bandwidth</a:t>
            </a:r>
          </a:p>
          <a:p>
            <a:pPr marL="285750" indent="-285750">
              <a:buFont typeface="Wingdings" panose="05000000000000000000" pitchFamily="2" charset="2"/>
              <a:buChar char="§"/>
            </a:pPr>
            <a:r>
              <a:rPr lang="en-US" altLang="ko-KR" sz="1000" dirty="0"/>
              <a:t>DIN rail fixturing for Simple setup</a:t>
            </a:r>
          </a:p>
          <a:p>
            <a:pPr marL="285750" indent="-285750">
              <a:buFont typeface="Wingdings" panose="05000000000000000000" pitchFamily="2" charset="2"/>
              <a:buChar char="§"/>
            </a:pPr>
            <a:r>
              <a:rPr lang="en-US" altLang="ko-KR" sz="1000" dirty="0"/>
              <a:t>Drop in Voltage Sensing to channel isolation to any DAQ</a:t>
            </a:r>
          </a:p>
          <a:p>
            <a:endParaRPr lang="en-US" altLang="ko-KR" sz="1000" dirty="0"/>
          </a:p>
          <a:p>
            <a:pPr marL="285750" indent="-285750">
              <a:buFont typeface="Wingdings" panose="05000000000000000000" pitchFamily="2" charset="2"/>
              <a:buChar char="§"/>
            </a:pPr>
            <a:endParaRPr lang="en-US" altLang="ko-KR" sz="1000" dirty="0">
              <a:latin typeface="+mj-ea"/>
              <a:ea typeface="+mj-ea"/>
            </a:endParaRPr>
          </a:p>
        </p:txBody>
      </p:sp>
      <p:sp>
        <p:nvSpPr>
          <p:cNvPr id="23" name="직사각형 22">
            <a:extLst>
              <a:ext uri="{FF2B5EF4-FFF2-40B4-BE49-F238E27FC236}">
                <a16:creationId xmlns:a16="http://schemas.microsoft.com/office/drawing/2014/main" id="{307E7DE3-3066-421D-BF2D-D6CD1F70C73A}"/>
              </a:ext>
            </a:extLst>
          </p:cNvPr>
          <p:cNvSpPr/>
          <p:nvPr/>
        </p:nvSpPr>
        <p:spPr>
          <a:xfrm>
            <a:off x="2861578" y="2241613"/>
            <a:ext cx="5823752" cy="1477328"/>
          </a:xfrm>
          <a:prstGeom prst="rect">
            <a:avLst/>
          </a:prstGeom>
        </p:spPr>
        <p:txBody>
          <a:bodyPr wrap="square">
            <a:spAutoFit/>
          </a:bodyPr>
          <a:lstStyle/>
          <a:p>
            <a:pPr marL="285750" indent="-285750">
              <a:buFont typeface="Wingdings" panose="05000000000000000000" pitchFamily="2" charset="2"/>
              <a:buChar char="§"/>
            </a:pPr>
            <a:r>
              <a:rPr lang="en-US" altLang="ko-KR" sz="1000" dirty="0">
                <a:latin typeface="+mj-ea"/>
              </a:rPr>
              <a:t>1</a:t>
            </a:r>
            <a:r>
              <a:rPr lang="ko-KR" altLang="en-US" sz="1000" dirty="0">
                <a:latin typeface="+mj-ea"/>
              </a:rPr>
              <a:t>채널과 </a:t>
            </a:r>
            <a:r>
              <a:rPr lang="en-US" altLang="ko-KR" sz="1000" dirty="0">
                <a:latin typeface="+mj-ea"/>
              </a:rPr>
              <a:t>4</a:t>
            </a:r>
            <a:r>
              <a:rPr lang="ko-KR" altLang="en-US" sz="1000" dirty="0">
                <a:latin typeface="+mj-ea"/>
              </a:rPr>
              <a:t>채널 센서 제공</a:t>
            </a:r>
            <a:endParaRPr lang="en-US" altLang="ko-KR" sz="1000" dirty="0">
              <a:latin typeface="+mj-ea"/>
            </a:endParaRPr>
          </a:p>
          <a:p>
            <a:pPr marL="285750" indent="-285750">
              <a:buFont typeface="Wingdings" panose="05000000000000000000" pitchFamily="2" charset="2"/>
              <a:buChar char="§"/>
            </a:pPr>
            <a:r>
              <a:rPr lang="en-US" altLang="ko-KR" sz="1000" dirty="0">
                <a:latin typeface="+mj-ea"/>
                <a:ea typeface="+mj-ea"/>
              </a:rPr>
              <a:t>3way Galvanic Isolation</a:t>
            </a:r>
          </a:p>
          <a:p>
            <a:pPr marL="285750" indent="-285750">
              <a:buFont typeface="Wingdings" panose="05000000000000000000" pitchFamily="2" charset="2"/>
              <a:buChar char="§"/>
            </a:pPr>
            <a:r>
              <a:rPr lang="en-US" altLang="ko-KR" sz="1000" dirty="0"/>
              <a:t>1,200V sustained Isolation</a:t>
            </a:r>
            <a:endParaRPr lang="en-US" altLang="ko-KR" sz="1000" dirty="0">
              <a:latin typeface="+mj-ea"/>
              <a:ea typeface="+mj-ea"/>
            </a:endParaRPr>
          </a:p>
          <a:p>
            <a:pPr marL="285750" indent="-285750">
              <a:buFont typeface="Wingdings" panose="05000000000000000000" pitchFamily="2" charset="2"/>
              <a:buChar char="§"/>
            </a:pPr>
            <a:r>
              <a:rPr lang="en-US" altLang="ko-KR" sz="1000" dirty="0"/>
              <a:t>DC </a:t>
            </a:r>
            <a:r>
              <a:rPr lang="ko-KR" altLang="en-US" sz="1000" dirty="0"/>
              <a:t>최대</a:t>
            </a:r>
            <a:r>
              <a:rPr lang="en-US" altLang="ko-KR" sz="1000" dirty="0"/>
              <a:t> 120kHz </a:t>
            </a:r>
            <a:r>
              <a:rPr lang="ko-KR" altLang="en-US" sz="1000" dirty="0"/>
              <a:t>대역폭</a:t>
            </a:r>
            <a:endParaRPr lang="en-US" altLang="ko-KR" sz="1000" dirty="0"/>
          </a:p>
          <a:p>
            <a:pPr marL="285750" indent="-285750">
              <a:buFont typeface="Wingdings" panose="05000000000000000000" pitchFamily="2" charset="2"/>
              <a:buChar char="§"/>
            </a:pPr>
            <a:r>
              <a:rPr lang="en-US" altLang="ko-KR" sz="1000" dirty="0"/>
              <a:t>DIN rail</a:t>
            </a:r>
            <a:r>
              <a:rPr lang="ko-KR" altLang="en-US" sz="1000" dirty="0"/>
              <a:t>에 간단한 설치</a:t>
            </a:r>
            <a:endParaRPr lang="en-US" altLang="ko-KR" sz="1000" dirty="0"/>
          </a:p>
          <a:p>
            <a:pPr marL="285750" indent="-285750">
              <a:buFont typeface="Wingdings" panose="05000000000000000000" pitchFamily="2" charset="2"/>
              <a:buChar char="§"/>
            </a:pPr>
            <a:r>
              <a:rPr lang="en-US" altLang="ko-KR" sz="1000" dirty="0"/>
              <a:t>DAQ</a:t>
            </a:r>
            <a:r>
              <a:rPr lang="ko-KR" altLang="en-US" sz="1000" dirty="0"/>
              <a:t>가 측정이 가능한 범위로 전압 강하</a:t>
            </a:r>
            <a:endParaRPr lang="en-US" altLang="ko-KR" sz="1000" dirty="0"/>
          </a:p>
          <a:p>
            <a:pPr marL="285750" indent="-285750">
              <a:buFont typeface="Wingdings" panose="05000000000000000000" pitchFamily="2" charset="2"/>
              <a:buChar char="§"/>
            </a:pPr>
            <a:r>
              <a:rPr lang="ko-KR" altLang="en-US" sz="1000" dirty="0"/>
              <a:t>채널 </a:t>
            </a:r>
            <a:r>
              <a:rPr lang="en-US" altLang="ko-KR" sz="1000" dirty="0"/>
              <a:t>Isolation</a:t>
            </a:r>
            <a:r>
              <a:rPr lang="ko-KR" altLang="en-US" sz="1000" dirty="0"/>
              <a:t>으로 인한 </a:t>
            </a:r>
            <a:r>
              <a:rPr lang="en-US" altLang="ko-KR" sz="1000" dirty="0"/>
              <a:t>DAQ</a:t>
            </a:r>
            <a:r>
              <a:rPr lang="ko-KR" altLang="en-US" sz="1000" dirty="0"/>
              <a:t>의 전압 측정</a:t>
            </a:r>
            <a:endParaRPr lang="en-US" altLang="ko-KR" sz="1000" dirty="0"/>
          </a:p>
          <a:p>
            <a:endParaRPr lang="en-US" altLang="ko-KR" sz="1000" dirty="0"/>
          </a:p>
          <a:p>
            <a:pPr marL="285750" indent="-285750">
              <a:buFont typeface="Wingdings" panose="05000000000000000000" pitchFamily="2" charset="2"/>
              <a:buChar char="§"/>
            </a:pPr>
            <a:endParaRPr lang="en-US" altLang="ko-KR" sz="1000" dirty="0">
              <a:latin typeface="+mj-ea"/>
              <a:ea typeface="+mj-ea"/>
            </a:endParaRPr>
          </a:p>
        </p:txBody>
      </p:sp>
      <p:sp>
        <p:nvSpPr>
          <p:cNvPr id="26" name="직사각형 25">
            <a:extLst>
              <a:ext uri="{FF2B5EF4-FFF2-40B4-BE49-F238E27FC236}">
                <a16:creationId xmlns:a16="http://schemas.microsoft.com/office/drawing/2014/main" id="{DC964950-9240-4714-8F53-4D7513898E49}"/>
              </a:ext>
            </a:extLst>
          </p:cNvPr>
          <p:cNvSpPr/>
          <p:nvPr/>
        </p:nvSpPr>
        <p:spPr>
          <a:xfrm>
            <a:off x="12371430" y="3531702"/>
            <a:ext cx="5823752" cy="1323439"/>
          </a:xfrm>
          <a:prstGeom prst="rect">
            <a:avLst/>
          </a:prstGeom>
        </p:spPr>
        <p:txBody>
          <a:bodyPr wrap="square">
            <a:spAutoFit/>
          </a:bodyPr>
          <a:lstStyle/>
          <a:p>
            <a:pPr marL="285750" indent="-285750">
              <a:buFont typeface="Wingdings" panose="05000000000000000000" pitchFamily="2" charset="2"/>
              <a:buChar char="§"/>
            </a:pPr>
            <a:r>
              <a:rPr lang="en-US" altLang="ko-KR" sz="1000" dirty="0"/>
              <a:t>Provide 4ch</a:t>
            </a:r>
          </a:p>
          <a:p>
            <a:pPr marL="285750" indent="-285750">
              <a:buFont typeface="Wingdings" panose="05000000000000000000" pitchFamily="2" charset="2"/>
              <a:buChar char="§"/>
            </a:pPr>
            <a:r>
              <a:rPr lang="en-US" altLang="ko-KR" sz="1000" dirty="0"/>
              <a:t>Galvanic channel to channel isolation</a:t>
            </a:r>
          </a:p>
          <a:p>
            <a:pPr marL="285750" indent="-285750">
              <a:buFont typeface="Wingdings" panose="05000000000000000000" pitchFamily="2" charset="2"/>
              <a:buChar char="§"/>
            </a:pPr>
            <a:r>
              <a:rPr lang="en-US" altLang="ko-KR" sz="1000" dirty="0"/>
              <a:t>Selectable gains</a:t>
            </a:r>
          </a:p>
          <a:p>
            <a:pPr marL="285750" indent="-285750">
              <a:buFont typeface="Wingdings" panose="05000000000000000000" pitchFamily="2" charset="2"/>
              <a:buChar char="§"/>
            </a:pPr>
            <a:r>
              <a:rPr lang="en-US" altLang="ko-KR" sz="1000" dirty="0"/>
              <a:t>1,200V sustained and 3,000V peak isolation</a:t>
            </a:r>
          </a:p>
          <a:p>
            <a:pPr marL="285750" indent="-285750">
              <a:buFont typeface="Wingdings" panose="05000000000000000000" pitchFamily="2" charset="2"/>
              <a:buChar char="§"/>
            </a:pPr>
            <a:r>
              <a:rPr lang="en-US" altLang="ko-KR" sz="1000" dirty="0"/>
              <a:t>DC to 100kHz Bandwidth</a:t>
            </a:r>
          </a:p>
          <a:p>
            <a:pPr marL="285750" indent="-285750">
              <a:buFont typeface="Wingdings" panose="05000000000000000000" pitchFamily="2" charset="2"/>
              <a:buChar char="§"/>
            </a:pPr>
            <a:r>
              <a:rPr lang="en-US" altLang="ko-KR" sz="1000" dirty="0"/>
              <a:t>Drop in Voltage Sensing to channel isolation to any DAQ</a:t>
            </a:r>
          </a:p>
          <a:p>
            <a:pPr marL="285750" indent="-285750">
              <a:buFont typeface="Wingdings" panose="05000000000000000000" pitchFamily="2" charset="2"/>
              <a:buChar char="§"/>
            </a:pPr>
            <a:r>
              <a:rPr lang="en-US" altLang="ko-KR" sz="1000" dirty="0"/>
              <a:t>DIN rail fixturing for fast setup</a:t>
            </a:r>
          </a:p>
          <a:p>
            <a:pPr marL="285750" indent="-285750">
              <a:buFont typeface="Wingdings" panose="05000000000000000000" pitchFamily="2" charset="2"/>
              <a:buChar char="§"/>
            </a:pPr>
            <a:endParaRPr lang="en-US" altLang="ko-KR" sz="1000" dirty="0">
              <a:latin typeface="+mj-ea"/>
              <a:ea typeface="+mj-ea"/>
            </a:endParaRPr>
          </a:p>
        </p:txBody>
      </p:sp>
      <p:sp>
        <p:nvSpPr>
          <p:cNvPr id="28" name="직사각형 27">
            <a:extLst>
              <a:ext uri="{FF2B5EF4-FFF2-40B4-BE49-F238E27FC236}">
                <a16:creationId xmlns:a16="http://schemas.microsoft.com/office/drawing/2014/main" id="{16C168DA-79CB-42EA-9BB6-BF5ED44AE333}"/>
              </a:ext>
            </a:extLst>
          </p:cNvPr>
          <p:cNvSpPr/>
          <p:nvPr/>
        </p:nvSpPr>
        <p:spPr>
          <a:xfrm>
            <a:off x="2861578" y="3531702"/>
            <a:ext cx="5823752" cy="1477328"/>
          </a:xfrm>
          <a:prstGeom prst="rect">
            <a:avLst/>
          </a:prstGeom>
        </p:spPr>
        <p:txBody>
          <a:bodyPr wrap="square">
            <a:spAutoFit/>
          </a:bodyPr>
          <a:lstStyle/>
          <a:p>
            <a:pPr marL="285750" indent="-285750">
              <a:buFont typeface="Wingdings" panose="05000000000000000000" pitchFamily="2" charset="2"/>
              <a:buChar char="§"/>
            </a:pPr>
            <a:r>
              <a:rPr lang="en-US" altLang="ko-KR" sz="1000" dirty="0"/>
              <a:t>4</a:t>
            </a:r>
            <a:r>
              <a:rPr lang="ko-KR" altLang="en-US" sz="1000" dirty="0"/>
              <a:t>채널 제공</a:t>
            </a:r>
            <a:endParaRPr lang="en-US" altLang="ko-KR" sz="1000" dirty="0"/>
          </a:p>
          <a:p>
            <a:pPr marL="285750" indent="-285750">
              <a:buFont typeface="Wingdings" panose="05000000000000000000" pitchFamily="2" charset="2"/>
              <a:buChar char="§"/>
            </a:pPr>
            <a:r>
              <a:rPr lang="en-US" altLang="ko-KR" sz="1000" dirty="0"/>
              <a:t>Galvanic channel to channel isolation</a:t>
            </a:r>
          </a:p>
          <a:p>
            <a:pPr marL="285750" indent="-285750">
              <a:buFont typeface="Wingdings" panose="05000000000000000000" pitchFamily="2" charset="2"/>
              <a:buChar char="§"/>
            </a:pPr>
            <a:r>
              <a:rPr lang="en-US" altLang="ko-KR" sz="1000" dirty="0"/>
              <a:t>Gain</a:t>
            </a:r>
            <a:r>
              <a:rPr lang="ko-KR" altLang="en-US" sz="1000" dirty="0"/>
              <a:t> 값 조절 가능</a:t>
            </a:r>
            <a:endParaRPr lang="en-US" altLang="ko-KR" sz="1000" dirty="0"/>
          </a:p>
          <a:p>
            <a:pPr marL="285750" indent="-285750">
              <a:buFont typeface="Wingdings" panose="05000000000000000000" pitchFamily="2" charset="2"/>
              <a:buChar char="§"/>
            </a:pPr>
            <a:r>
              <a:rPr lang="en-US" altLang="ko-KR" sz="1000" dirty="0"/>
              <a:t>1,200V </a:t>
            </a:r>
            <a:r>
              <a:rPr lang="ko-KR" altLang="en-US" sz="1000" dirty="0"/>
              <a:t>지속 가능한 </a:t>
            </a:r>
            <a:r>
              <a:rPr lang="en-US" altLang="ko-KR" sz="1000" dirty="0"/>
              <a:t>Isolation and 3,000V </a:t>
            </a:r>
            <a:r>
              <a:rPr lang="ko-KR" altLang="en-US" sz="1000" dirty="0"/>
              <a:t>최대</a:t>
            </a:r>
            <a:r>
              <a:rPr lang="en-US" altLang="ko-KR" sz="1000" dirty="0"/>
              <a:t> isolation</a:t>
            </a:r>
          </a:p>
          <a:p>
            <a:pPr marL="285750" indent="-285750">
              <a:buFont typeface="Wingdings" panose="05000000000000000000" pitchFamily="2" charset="2"/>
              <a:buChar char="§"/>
            </a:pPr>
            <a:r>
              <a:rPr lang="en-US" altLang="ko-KR" sz="1000" dirty="0"/>
              <a:t>DC </a:t>
            </a:r>
            <a:r>
              <a:rPr lang="ko-KR" altLang="en-US" sz="1000" dirty="0"/>
              <a:t>최대</a:t>
            </a:r>
            <a:r>
              <a:rPr lang="en-US" altLang="ko-KR" sz="1000" dirty="0"/>
              <a:t> 100kHz </a:t>
            </a:r>
            <a:r>
              <a:rPr lang="ko-KR" altLang="en-US" sz="1000" dirty="0"/>
              <a:t>대역폭</a:t>
            </a:r>
            <a:endParaRPr lang="en-US" altLang="ko-KR" sz="1000" dirty="0"/>
          </a:p>
          <a:p>
            <a:pPr marL="285750" indent="-285750">
              <a:buFont typeface="Wingdings" panose="05000000000000000000" pitchFamily="2" charset="2"/>
              <a:buChar char="§"/>
            </a:pPr>
            <a:r>
              <a:rPr lang="en-US" altLang="ko-KR" sz="1000" dirty="0"/>
              <a:t>DIN rail</a:t>
            </a:r>
            <a:r>
              <a:rPr lang="ko-KR" altLang="en-US" sz="1000" dirty="0"/>
              <a:t>에 간단한 설치</a:t>
            </a:r>
            <a:endParaRPr lang="en-US" altLang="ko-KR" sz="1000" dirty="0"/>
          </a:p>
          <a:p>
            <a:pPr marL="285750" indent="-285750">
              <a:buFont typeface="Wingdings" panose="05000000000000000000" pitchFamily="2" charset="2"/>
              <a:buChar char="§"/>
            </a:pPr>
            <a:r>
              <a:rPr lang="en-US" altLang="ko-KR" sz="1000" dirty="0"/>
              <a:t>DAQ</a:t>
            </a:r>
            <a:r>
              <a:rPr lang="ko-KR" altLang="en-US" sz="1000" dirty="0"/>
              <a:t>가 측정이 가능한 범위로 전압 강하</a:t>
            </a:r>
            <a:endParaRPr lang="en-US" altLang="ko-KR" sz="1000" dirty="0"/>
          </a:p>
          <a:p>
            <a:pPr marL="285750" indent="-285750">
              <a:buFont typeface="Wingdings" panose="05000000000000000000" pitchFamily="2" charset="2"/>
              <a:buChar char="§"/>
            </a:pPr>
            <a:r>
              <a:rPr lang="ko-KR" altLang="en-US" sz="1000" dirty="0"/>
              <a:t>채널 </a:t>
            </a:r>
            <a:r>
              <a:rPr lang="en-US" altLang="ko-KR" sz="1000" dirty="0"/>
              <a:t>Isolation</a:t>
            </a:r>
            <a:r>
              <a:rPr lang="ko-KR" altLang="en-US" sz="1000" dirty="0"/>
              <a:t>으로 인한 </a:t>
            </a:r>
            <a:r>
              <a:rPr lang="en-US" altLang="ko-KR" sz="1000" dirty="0"/>
              <a:t>DAQ</a:t>
            </a:r>
            <a:r>
              <a:rPr lang="ko-KR" altLang="en-US" sz="1000" dirty="0"/>
              <a:t>의 전압 측정</a:t>
            </a:r>
            <a:endParaRPr lang="en-US" altLang="ko-KR" sz="1000" dirty="0"/>
          </a:p>
          <a:p>
            <a:pPr marL="285750" indent="-285750">
              <a:buFont typeface="Wingdings" panose="05000000000000000000" pitchFamily="2" charset="2"/>
              <a:buChar char="§"/>
            </a:pPr>
            <a:endParaRPr lang="en-US" altLang="ko-KR" sz="1000" dirty="0">
              <a:latin typeface="+mj-ea"/>
              <a:ea typeface="+mj-ea"/>
            </a:endParaRPr>
          </a:p>
        </p:txBody>
      </p:sp>
      <p:sp>
        <p:nvSpPr>
          <p:cNvPr id="30" name="직사각형 29">
            <a:extLst>
              <a:ext uri="{FF2B5EF4-FFF2-40B4-BE49-F238E27FC236}">
                <a16:creationId xmlns:a16="http://schemas.microsoft.com/office/drawing/2014/main" id="{5FC2FB33-4A65-401E-9EB5-F51EFD3B4DB7}"/>
              </a:ext>
            </a:extLst>
          </p:cNvPr>
          <p:cNvSpPr/>
          <p:nvPr/>
        </p:nvSpPr>
        <p:spPr>
          <a:xfrm>
            <a:off x="12234065" y="5515929"/>
            <a:ext cx="5823752" cy="1169551"/>
          </a:xfrm>
          <a:prstGeom prst="rect">
            <a:avLst/>
          </a:prstGeom>
        </p:spPr>
        <p:txBody>
          <a:bodyPr wrap="square">
            <a:spAutoFit/>
          </a:bodyPr>
          <a:lstStyle/>
          <a:p>
            <a:pPr marL="285750" indent="-285750">
              <a:buFont typeface="Wingdings" panose="05000000000000000000" pitchFamily="2" charset="2"/>
              <a:buChar char="§"/>
            </a:pPr>
            <a:r>
              <a:rPr lang="en-US" altLang="ko-KR" sz="1000" dirty="0"/>
              <a:t>Provide 1ch, 2ch, 3ch, 4ch</a:t>
            </a:r>
          </a:p>
          <a:p>
            <a:pPr marL="285750" indent="-285750">
              <a:buFont typeface="Wingdings" panose="05000000000000000000" pitchFamily="2" charset="2"/>
              <a:buChar char="§"/>
            </a:pPr>
            <a:r>
              <a:rPr lang="en-US" altLang="ko-KR" sz="1000" dirty="0"/>
              <a:t>DC Bandwidth</a:t>
            </a:r>
          </a:p>
          <a:p>
            <a:pPr marL="285750" indent="-285750">
              <a:buFont typeface="Wingdings" panose="05000000000000000000" pitchFamily="2" charset="2"/>
              <a:buChar char="§"/>
            </a:pPr>
            <a:r>
              <a:rPr lang="en-US" altLang="ko-KR" sz="1000" dirty="0"/>
              <a:t>Up to 5000 Input Voltage</a:t>
            </a:r>
          </a:p>
          <a:p>
            <a:pPr marL="285750" indent="-285750">
              <a:buFont typeface="Wingdings" panose="05000000000000000000" pitchFamily="2" charset="2"/>
              <a:buChar char="§"/>
            </a:pPr>
            <a:r>
              <a:rPr lang="en-US" altLang="ko-KR" sz="1000" dirty="0"/>
              <a:t>Provide Custom Input / Output Range</a:t>
            </a:r>
          </a:p>
          <a:p>
            <a:pPr marL="285750" indent="-285750">
              <a:buFont typeface="Wingdings" panose="05000000000000000000" pitchFamily="2" charset="2"/>
              <a:buChar char="§"/>
            </a:pPr>
            <a:r>
              <a:rPr lang="en-US" altLang="ko-KR" sz="1000" dirty="0"/>
              <a:t>Drop in replacement to other voltage dividers</a:t>
            </a:r>
          </a:p>
          <a:p>
            <a:pPr marL="285750" indent="-285750">
              <a:buFont typeface="Wingdings" panose="05000000000000000000" pitchFamily="2" charset="2"/>
              <a:buChar char="§"/>
            </a:pPr>
            <a:endParaRPr lang="en-US" altLang="ko-KR" sz="1000" dirty="0"/>
          </a:p>
          <a:p>
            <a:pPr marL="285750" indent="-285750">
              <a:buFont typeface="Wingdings" panose="05000000000000000000" pitchFamily="2" charset="2"/>
              <a:buChar char="§"/>
            </a:pPr>
            <a:endParaRPr lang="en-US" altLang="ko-KR" sz="1000" dirty="0">
              <a:latin typeface="+mj-ea"/>
              <a:ea typeface="+mj-ea"/>
            </a:endParaRPr>
          </a:p>
        </p:txBody>
      </p:sp>
      <p:sp>
        <p:nvSpPr>
          <p:cNvPr id="31" name="직사각형 30">
            <a:extLst>
              <a:ext uri="{FF2B5EF4-FFF2-40B4-BE49-F238E27FC236}">
                <a16:creationId xmlns:a16="http://schemas.microsoft.com/office/drawing/2014/main" id="{88B4A016-5125-4DBA-BB2A-AE33E9759B16}"/>
              </a:ext>
            </a:extLst>
          </p:cNvPr>
          <p:cNvSpPr/>
          <p:nvPr/>
        </p:nvSpPr>
        <p:spPr>
          <a:xfrm>
            <a:off x="2861578" y="5003607"/>
            <a:ext cx="5823752" cy="1169551"/>
          </a:xfrm>
          <a:prstGeom prst="rect">
            <a:avLst/>
          </a:prstGeom>
        </p:spPr>
        <p:txBody>
          <a:bodyPr wrap="square">
            <a:spAutoFit/>
          </a:bodyPr>
          <a:lstStyle/>
          <a:p>
            <a:pPr marL="285750" indent="-285750">
              <a:buFont typeface="Wingdings" panose="05000000000000000000" pitchFamily="2" charset="2"/>
              <a:buChar char="§"/>
            </a:pPr>
            <a:r>
              <a:rPr lang="en-US" altLang="ko-KR" sz="1000" dirty="0"/>
              <a:t>1</a:t>
            </a:r>
            <a:r>
              <a:rPr lang="ko-KR" altLang="en-US" sz="1000" dirty="0"/>
              <a:t>채널</a:t>
            </a:r>
            <a:r>
              <a:rPr lang="en-US" altLang="ko-KR" sz="1000" dirty="0"/>
              <a:t>, 2</a:t>
            </a:r>
            <a:r>
              <a:rPr lang="ko-KR" altLang="en-US" sz="1000" dirty="0"/>
              <a:t>채널</a:t>
            </a:r>
            <a:r>
              <a:rPr lang="en-US" altLang="ko-KR" sz="1000" dirty="0"/>
              <a:t>, 3</a:t>
            </a:r>
            <a:r>
              <a:rPr lang="ko-KR" altLang="en-US" sz="1000" dirty="0"/>
              <a:t>채널</a:t>
            </a:r>
            <a:r>
              <a:rPr lang="en-US" altLang="ko-KR" sz="1000" dirty="0"/>
              <a:t>, 4</a:t>
            </a:r>
            <a:r>
              <a:rPr lang="ko-KR" altLang="en-US" sz="1000" dirty="0"/>
              <a:t>채널 제공</a:t>
            </a:r>
            <a:endParaRPr lang="en-US" altLang="ko-KR" sz="1000" dirty="0"/>
          </a:p>
          <a:p>
            <a:pPr marL="285750" indent="-285750">
              <a:buFont typeface="Wingdings" panose="05000000000000000000" pitchFamily="2" charset="2"/>
              <a:buChar char="§"/>
            </a:pPr>
            <a:r>
              <a:rPr lang="en-US" altLang="ko-KR" sz="1000" dirty="0"/>
              <a:t>DC </a:t>
            </a:r>
            <a:r>
              <a:rPr lang="ko-KR" altLang="en-US" sz="1000" dirty="0"/>
              <a:t>대역폭</a:t>
            </a:r>
            <a:endParaRPr lang="en-US" altLang="ko-KR" sz="1000" dirty="0"/>
          </a:p>
          <a:p>
            <a:pPr marL="285750" indent="-285750">
              <a:buFont typeface="Wingdings" panose="05000000000000000000" pitchFamily="2" charset="2"/>
              <a:buChar char="§"/>
            </a:pPr>
            <a:r>
              <a:rPr lang="ko-KR" altLang="en-US" sz="1000" dirty="0"/>
              <a:t>최대 </a:t>
            </a:r>
            <a:r>
              <a:rPr lang="en-US" altLang="ko-KR" sz="1000" dirty="0"/>
              <a:t>5000 </a:t>
            </a:r>
            <a:r>
              <a:rPr lang="ko-KR" altLang="en-US" sz="1000" dirty="0"/>
              <a:t>입력 전압</a:t>
            </a:r>
            <a:endParaRPr lang="en-US" altLang="ko-KR" sz="1000" dirty="0"/>
          </a:p>
          <a:p>
            <a:pPr marL="285750" indent="-285750">
              <a:buFont typeface="Wingdings" panose="05000000000000000000" pitchFamily="2" charset="2"/>
              <a:buChar char="§"/>
            </a:pPr>
            <a:r>
              <a:rPr lang="ko-KR" altLang="en-US" sz="1000" dirty="0"/>
              <a:t>커스터마이징 가능한 입</a:t>
            </a:r>
            <a:r>
              <a:rPr lang="en-US" altLang="ko-KR" sz="1000" dirty="0"/>
              <a:t> / </a:t>
            </a:r>
            <a:r>
              <a:rPr lang="ko-KR" altLang="en-US" sz="1000" dirty="0"/>
              <a:t>출력 범위</a:t>
            </a:r>
            <a:endParaRPr lang="en-US" altLang="ko-KR" sz="1000" dirty="0"/>
          </a:p>
          <a:p>
            <a:pPr marL="285750" indent="-285750">
              <a:buFont typeface="Wingdings" panose="05000000000000000000" pitchFamily="2" charset="2"/>
              <a:buChar char="§"/>
            </a:pPr>
            <a:r>
              <a:rPr lang="ko-KR" altLang="en-US" sz="1000" dirty="0"/>
              <a:t>다른 전압 분배기 </a:t>
            </a:r>
            <a:r>
              <a:rPr lang="en-US" altLang="ko-KR" sz="1000" dirty="0"/>
              <a:t>( voltage dividers )</a:t>
            </a:r>
            <a:r>
              <a:rPr lang="ko-KR" altLang="en-US" sz="1000" dirty="0"/>
              <a:t>로 대체하여 전압 강하</a:t>
            </a:r>
            <a:endParaRPr lang="en-US" altLang="ko-KR" sz="1000" dirty="0"/>
          </a:p>
          <a:p>
            <a:pPr marL="285750" indent="-285750">
              <a:buFont typeface="Wingdings" panose="05000000000000000000" pitchFamily="2" charset="2"/>
              <a:buChar char="§"/>
            </a:pPr>
            <a:endParaRPr lang="en-US" altLang="ko-KR" sz="1000" dirty="0"/>
          </a:p>
          <a:p>
            <a:pPr marL="285750" indent="-285750">
              <a:buFont typeface="Wingdings" panose="05000000000000000000" pitchFamily="2" charset="2"/>
              <a:buChar char="§"/>
            </a:pPr>
            <a:endParaRPr lang="en-US" altLang="ko-KR" sz="1000" dirty="0">
              <a:latin typeface="+mj-ea"/>
              <a:ea typeface="+mj-ea"/>
            </a:endParaRPr>
          </a:p>
        </p:txBody>
      </p:sp>
    </p:spTree>
    <p:extLst>
      <p:ext uri="{BB962C8B-B14F-4D97-AF65-F5344CB8AC3E}">
        <p14:creationId xmlns:p14="http://schemas.microsoft.com/office/powerpoint/2010/main" val="38252117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886CDC8D-36C7-4D08-89CB-F78050C44063}"/>
              </a:ext>
            </a:extLst>
          </p:cNvPr>
          <p:cNvSpPr/>
          <p:nvPr/>
        </p:nvSpPr>
        <p:spPr>
          <a:xfrm>
            <a:off x="3942303" y="568256"/>
            <a:ext cx="6096000" cy="2308324"/>
          </a:xfrm>
          <a:prstGeom prst="rect">
            <a:avLst/>
          </a:prstGeom>
        </p:spPr>
        <p:txBody>
          <a:bodyPr>
            <a:spAutoFit/>
          </a:bodyPr>
          <a:lstStyle/>
          <a:p>
            <a:r>
              <a:rPr lang="en-US" altLang="ko-KR" dirty="0">
                <a:latin typeface="LiberationSansRegular"/>
              </a:rPr>
              <a:t>Three way Isolation</a:t>
            </a:r>
          </a:p>
          <a:p>
            <a:r>
              <a:rPr lang="en-US" altLang="ko-KR" dirty="0" err="1">
                <a:latin typeface="LiberationSansRegular"/>
              </a:rPr>
              <a:t>IsoBlock</a:t>
            </a:r>
            <a:r>
              <a:rPr lang="en-US" altLang="ko-KR" dirty="0">
                <a:latin typeface="LiberationSansRegular"/>
              </a:rPr>
              <a:t> V modules </a:t>
            </a:r>
            <a:r>
              <a:rPr lang="ko-KR" altLang="en-US" dirty="0">
                <a:latin typeface="LiberationSansRegular"/>
              </a:rPr>
              <a:t>은 </a:t>
            </a:r>
            <a:r>
              <a:rPr lang="en-US" altLang="ko-KR" dirty="0">
                <a:latin typeface="LiberationSansRegular"/>
              </a:rPr>
              <a:t>three way galvanic isolation</a:t>
            </a:r>
            <a:r>
              <a:rPr lang="ko-KR" altLang="en-US" dirty="0">
                <a:latin typeface="LiberationSansRegular"/>
              </a:rPr>
              <a:t>을 제공</a:t>
            </a:r>
            <a:endParaRPr lang="en-US" altLang="ko-KR" dirty="0">
              <a:latin typeface="LiberationSansRegular"/>
            </a:endParaRPr>
          </a:p>
          <a:p>
            <a:pPr lvl="1">
              <a:buFont typeface="Arial" panose="020B0604020202020204" pitchFamily="34" charset="0"/>
              <a:buChar char="•"/>
            </a:pPr>
            <a:r>
              <a:rPr lang="en-US" altLang="ko-KR" dirty="0">
                <a:latin typeface="LiberationSansRegular"/>
              </a:rPr>
              <a:t>  </a:t>
            </a:r>
            <a:r>
              <a:rPr lang="ko-KR" altLang="en-US" dirty="0">
                <a:latin typeface="LiberationSansRegular"/>
              </a:rPr>
              <a:t>채널</a:t>
            </a:r>
            <a:r>
              <a:rPr lang="en-US" altLang="ko-KR" dirty="0">
                <a:latin typeface="LiberationSansRegular"/>
              </a:rPr>
              <a:t> – </a:t>
            </a:r>
            <a:r>
              <a:rPr lang="ko-KR" altLang="en-US" dirty="0">
                <a:latin typeface="LiberationSansRegular"/>
              </a:rPr>
              <a:t>채널 </a:t>
            </a:r>
            <a:r>
              <a:rPr lang="en-US" altLang="ko-KR" dirty="0">
                <a:latin typeface="LiberationSansRegular"/>
              </a:rPr>
              <a:t>(Channel to Channel )</a:t>
            </a:r>
          </a:p>
          <a:p>
            <a:pPr lvl="1">
              <a:buFont typeface="Arial" panose="020B0604020202020204" pitchFamily="34" charset="0"/>
              <a:buChar char="•"/>
            </a:pPr>
            <a:r>
              <a:rPr lang="en-US" altLang="ko-KR" dirty="0">
                <a:latin typeface="LiberationSansRegular"/>
              </a:rPr>
              <a:t>  1</a:t>
            </a:r>
            <a:r>
              <a:rPr lang="ko-KR" altLang="en-US" dirty="0">
                <a:latin typeface="LiberationSansRegular"/>
              </a:rPr>
              <a:t>차 </a:t>
            </a:r>
            <a:r>
              <a:rPr lang="en-US" altLang="ko-KR" dirty="0">
                <a:latin typeface="LiberationSansRegular"/>
              </a:rPr>
              <a:t>– 2</a:t>
            </a:r>
            <a:r>
              <a:rPr lang="ko-KR" altLang="en-US" dirty="0">
                <a:latin typeface="LiberationSansRegular"/>
              </a:rPr>
              <a:t>차 </a:t>
            </a:r>
            <a:r>
              <a:rPr lang="en-US" altLang="ko-KR" dirty="0">
                <a:latin typeface="LiberationSansRegular"/>
              </a:rPr>
              <a:t>( Primary to Secondary )</a:t>
            </a:r>
          </a:p>
          <a:p>
            <a:pPr lvl="1">
              <a:buFont typeface="Arial" panose="020B0604020202020204" pitchFamily="34" charset="0"/>
              <a:buChar char="•"/>
            </a:pPr>
            <a:r>
              <a:rPr lang="en-US" altLang="ko-KR" dirty="0">
                <a:latin typeface="LiberationSansRegular"/>
              </a:rPr>
              <a:t>  </a:t>
            </a:r>
            <a:r>
              <a:rPr lang="ko-KR" altLang="en-US" dirty="0">
                <a:latin typeface="LiberationSansRegular"/>
              </a:rPr>
              <a:t>신호 </a:t>
            </a:r>
            <a:r>
              <a:rPr lang="en-US" altLang="ko-KR" dirty="0">
                <a:latin typeface="LiberationSansRegular"/>
              </a:rPr>
              <a:t>– </a:t>
            </a:r>
            <a:r>
              <a:rPr lang="ko-KR" altLang="en-US" dirty="0">
                <a:latin typeface="LiberationSansRegular"/>
              </a:rPr>
              <a:t>파워 </a:t>
            </a:r>
            <a:r>
              <a:rPr lang="en-US" altLang="ko-KR" dirty="0">
                <a:latin typeface="LiberationSansRegular"/>
              </a:rPr>
              <a:t>(Signal to Power )</a:t>
            </a:r>
          </a:p>
          <a:p>
            <a:r>
              <a:rPr lang="en-US" altLang="ko-KR" dirty="0">
                <a:latin typeface="LiberationSansRegular"/>
              </a:rPr>
              <a:t>galvanic barrier</a:t>
            </a:r>
            <a:r>
              <a:rPr lang="ko-KR" altLang="en-US" dirty="0">
                <a:latin typeface="LiberationSansRegular"/>
              </a:rPr>
              <a:t>는 원하지 않는 전류가 회로를 따라 흐르는 것을 방지하고</a:t>
            </a:r>
            <a:r>
              <a:rPr lang="en-US" altLang="ko-KR" dirty="0">
                <a:latin typeface="LiberationSansRegular"/>
              </a:rPr>
              <a:t>, </a:t>
            </a:r>
            <a:r>
              <a:rPr lang="ko-KR" altLang="en-US" dirty="0">
                <a:latin typeface="LiberationSansRegular"/>
              </a:rPr>
              <a:t>보호 레벨을 추가 할 뿐만 아니라</a:t>
            </a:r>
            <a:r>
              <a:rPr lang="en-US" altLang="ko-KR" dirty="0">
                <a:latin typeface="LiberationSansRegular"/>
              </a:rPr>
              <a:t> </a:t>
            </a:r>
            <a:r>
              <a:rPr lang="ko-KR" altLang="en-US" dirty="0">
                <a:latin typeface="LiberationSansRegular"/>
              </a:rPr>
              <a:t>다른 잠재된 전류를 접지로 이동하게끔 동작합니다</a:t>
            </a:r>
            <a:r>
              <a:rPr lang="en-US" altLang="ko-KR" dirty="0">
                <a:latin typeface="LiberationSansRegular"/>
              </a:rPr>
              <a:t>.</a:t>
            </a:r>
            <a:endParaRPr lang="en-US" altLang="ko-KR" b="0" i="0" dirty="0">
              <a:effectLst/>
              <a:latin typeface="LiberationSansRegular"/>
            </a:endParaRPr>
          </a:p>
        </p:txBody>
      </p:sp>
      <p:pic>
        <p:nvPicPr>
          <p:cNvPr id="2050" name="Picture 2" descr="Odoo image and text block">
            <a:extLst>
              <a:ext uri="{FF2B5EF4-FFF2-40B4-BE49-F238E27FC236}">
                <a16:creationId xmlns:a16="http://schemas.microsoft.com/office/drawing/2014/main" id="{111BEB82-56C8-4D27-8D0B-6B26200D55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444" y="803255"/>
            <a:ext cx="1428750" cy="1838325"/>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68112409-4FFF-48DD-9BB4-ACA2293D2538}"/>
              </a:ext>
            </a:extLst>
          </p:cNvPr>
          <p:cNvSpPr/>
          <p:nvPr/>
        </p:nvSpPr>
        <p:spPr>
          <a:xfrm>
            <a:off x="12133803" y="697796"/>
            <a:ext cx="6096000" cy="2308324"/>
          </a:xfrm>
          <a:prstGeom prst="rect">
            <a:avLst/>
          </a:prstGeom>
        </p:spPr>
        <p:txBody>
          <a:bodyPr>
            <a:spAutoFit/>
          </a:bodyPr>
          <a:lstStyle/>
          <a:p>
            <a:r>
              <a:rPr lang="en-US" altLang="ko-KR" dirty="0">
                <a:latin typeface="LiberationSansRegular"/>
              </a:rPr>
              <a:t>Three way Isolation</a:t>
            </a:r>
          </a:p>
          <a:p>
            <a:r>
              <a:rPr lang="en-US" altLang="ko-KR" dirty="0">
                <a:latin typeface="LiberationSansRegular"/>
              </a:rPr>
              <a:t>The </a:t>
            </a:r>
            <a:r>
              <a:rPr lang="en-US" altLang="ko-KR" dirty="0" err="1">
                <a:latin typeface="LiberationSansRegular"/>
              </a:rPr>
              <a:t>IsoBlock</a:t>
            </a:r>
            <a:r>
              <a:rPr lang="en-US" altLang="ko-KR" dirty="0">
                <a:latin typeface="LiberationSansRegular"/>
              </a:rPr>
              <a:t> V modules provide a three way galvanic isolation:</a:t>
            </a:r>
          </a:p>
          <a:p>
            <a:pPr lvl="1">
              <a:buFont typeface="Arial" panose="020B0604020202020204" pitchFamily="34" charset="0"/>
              <a:buChar char="•"/>
            </a:pPr>
            <a:r>
              <a:rPr lang="en-US" altLang="ko-KR" dirty="0">
                <a:latin typeface="LiberationSansRegular"/>
              </a:rPr>
              <a:t>  Channel to Channel</a:t>
            </a:r>
          </a:p>
          <a:p>
            <a:pPr lvl="1">
              <a:buFont typeface="Arial" panose="020B0604020202020204" pitchFamily="34" charset="0"/>
              <a:buChar char="•"/>
            </a:pPr>
            <a:r>
              <a:rPr lang="en-US" altLang="ko-KR" dirty="0">
                <a:latin typeface="LiberationSansRegular"/>
              </a:rPr>
              <a:t>  Primary to Secondary</a:t>
            </a:r>
          </a:p>
          <a:p>
            <a:pPr lvl="1">
              <a:buFont typeface="Arial" panose="020B0604020202020204" pitchFamily="34" charset="0"/>
              <a:buChar char="•"/>
            </a:pPr>
            <a:r>
              <a:rPr lang="en-US" altLang="ko-KR" dirty="0">
                <a:latin typeface="LiberationSansRegular"/>
              </a:rPr>
              <a:t>  Signal to Power</a:t>
            </a:r>
          </a:p>
          <a:p>
            <a:r>
              <a:rPr lang="en-US" altLang="ko-KR" dirty="0">
                <a:latin typeface="LiberationSansRegular"/>
              </a:rPr>
              <a:t>This galvanic barrier prevents unwanted currents from flowing along the circuit and adds a level of protection as well as allows to operate grounds with different potentials.</a:t>
            </a:r>
            <a:endParaRPr lang="en-US" altLang="ko-KR" b="0" i="0" dirty="0">
              <a:effectLst/>
              <a:latin typeface="LiberationSansRegular"/>
            </a:endParaRPr>
          </a:p>
        </p:txBody>
      </p:sp>
      <p:sp>
        <p:nvSpPr>
          <p:cNvPr id="7" name="TextBox 6">
            <a:extLst>
              <a:ext uri="{FF2B5EF4-FFF2-40B4-BE49-F238E27FC236}">
                <a16:creationId xmlns:a16="http://schemas.microsoft.com/office/drawing/2014/main" id="{EFEAE55B-5571-4E79-99F6-FF0ABD6A785A}"/>
              </a:ext>
            </a:extLst>
          </p:cNvPr>
          <p:cNvSpPr txBox="1"/>
          <p:nvPr/>
        </p:nvSpPr>
        <p:spPr>
          <a:xfrm>
            <a:off x="1603444" y="3059668"/>
            <a:ext cx="6481454" cy="369332"/>
          </a:xfrm>
          <a:prstGeom prst="rect">
            <a:avLst/>
          </a:prstGeom>
          <a:noFill/>
        </p:spPr>
        <p:txBody>
          <a:bodyPr wrap="none" rtlCol="0">
            <a:spAutoFit/>
          </a:bodyPr>
          <a:lstStyle/>
          <a:p>
            <a:r>
              <a:rPr lang="en-US" altLang="ko-KR" dirty="0">
                <a:highlight>
                  <a:srgbClr val="FFFF00"/>
                </a:highlight>
              </a:rPr>
              <a:t>Table </a:t>
            </a:r>
            <a:r>
              <a:rPr lang="ko-KR" altLang="en-US" dirty="0">
                <a:highlight>
                  <a:srgbClr val="FFFF00"/>
                </a:highlight>
              </a:rPr>
              <a:t>폴더 </a:t>
            </a:r>
            <a:r>
              <a:rPr lang="en-US" altLang="ko-KR" dirty="0">
                <a:highlight>
                  <a:srgbClr val="FFFF00"/>
                </a:highlight>
              </a:rPr>
              <a:t>-&gt; </a:t>
            </a:r>
            <a:r>
              <a:rPr lang="en-US" altLang="ko-KR" dirty="0" err="1">
                <a:highlight>
                  <a:srgbClr val="FFFF00"/>
                </a:highlight>
              </a:rPr>
              <a:t>Verivolt</a:t>
            </a:r>
            <a:r>
              <a:rPr lang="en-US" altLang="ko-KR" dirty="0">
                <a:highlight>
                  <a:srgbClr val="FFFF00"/>
                </a:highlight>
              </a:rPr>
              <a:t> Spec table -&gt; Voltage Sensor </a:t>
            </a:r>
            <a:r>
              <a:rPr lang="ko-KR" altLang="en-US" dirty="0">
                <a:highlight>
                  <a:srgbClr val="FFFF00"/>
                </a:highlight>
              </a:rPr>
              <a:t>탭 삽입</a:t>
            </a:r>
          </a:p>
        </p:txBody>
      </p:sp>
    </p:spTree>
    <p:extLst>
      <p:ext uri="{BB962C8B-B14F-4D97-AF65-F5344CB8AC3E}">
        <p14:creationId xmlns:p14="http://schemas.microsoft.com/office/powerpoint/2010/main" val="20335116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7A1940BE-8B06-4ABF-8818-6AB4D0FC462F}"/>
              </a:ext>
            </a:extLst>
          </p:cNvPr>
          <p:cNvGrpSpPr/>
          <p:nvPr/>
        </p:nvGrpSpPr>
        <p:grpSpPr>
          <a:xfrm>
            <a:off x="659908" y="811298"/>
            <a:ext cx="5000247" cy="4992884"/>
            <a:chOff x="6474554" y="1493692"/>
            <a:chExt cx="5000247" cy="4992884"/>
          </a:xfrm>
        </p:grpSpPr>
        <p:pic>
          <p:nvPicPr>
            <p:cNvPr id="4098" name="Picture 2" descr="https://www.verivolt.com/web/image/product.template/319/image/300x300?unique=b5ad3e9">
              <a:extLst>
                <a:ext uri="{FF2B5EF4-FFF2-40B4-BE49-F238E27FC236}">
                  <a16:creationId xmlns:a16="http://schemas.microsoft.com/office/drawing/2014/main" id="{6FD0673A-446A-4BD2-A084-ED9169371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4554" y="1493692"/>
              <a:ext cx="4992884" cy="4992884"/>
            </a:xfrm>
            <a:prstGeom prst="rect">
              <a:avLst/>
            </a:prstGeom>
            <a:noFill/>
            <a:extLst>
              <a:ext uri="{909E8E84-426E-40DD-AFC4-6F175D3DCCD1}">
                <a14:hiddenFill xmlns:a14="http://schemas.microsoft.com/office/drawing/2010/main">
                  <a:solidFill>
                    <a:srgbClr val="FFFFFF"/>
                  </a:solidFill>
                </a14:hiddenFill>
              </a:ext>
            </a:extLst>
          </p:spPr>
        </p:pic>
        <p:sp>
          <p:nvSpPr>
            <p:cNvPr id="13" name="직사각형 12">
              <a:extLst>
                <a:ext uri="{FF2B5EF4-FFF2-40B4-BE49-F238E27FC236}">
                  <a16:creationId xmlns:a16="http://schemas.microsoft.com/office/drawing/2014/main" id="{70EE8E1D-42FF-40B4-A0CA-C64A46C98477}"/>
                </a:ext>
              </a:extLst>
            </p:cNvPr>
            <p:cNvSpPr/>
            <p:nvPr/>
          </p:nvSpPr>
          <p:spPr>
            <a:xfrm>
              <a:off x="6666817" y="1931738"/>
              <a:ext cx="4807984" cy="4146840"/>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 name="제목 1"/>
          <p:cNvSpPr>
            <a:spLocks noGrp="1"/>
          </p:cNvSpPr>
          <p:nvPr>
            <p:ph type="title"/>
          </p:nvPr>
        </p:nvSpPr>
        <p:spPr>
          <a:xfrm>
            <a:off x="852994" y="1373584"/>
            <a:ext cx="3605990" cy="558153"/>
          </a:xfrm>
        </p:spPr>
        <p:txBody>
          <a:bodyPr>
            <a:noAutofit/>
          </a:bodyPr>
          <a:lstStyle/>
          <a:p>
            <a:r>
              <a:rPr lang="en-US" altLang="ko-KR" sz="3000" u="sng" dirty="0"/>
              <a:t>Isolate</a:t>
            </a:r>
            <a:endParaRPr lang="ko-KR" altLang="en-US" sz="3000" u="sng" dirty="0"/>
          </a:p>
        </p:txBody>
      </p:sp>
      <p:sp>
        <p:nvSpPr>
          <p:cNvPr id="4" name="TextBox 3"/>
          <p:cNvSpPr txBox="1"/>
          <p:nvPr/>
        </p:nvSpPr>
        <p:spPr>
          <a:xfrm>
            <a:off x="788895" y="2209155"/>
            <a:ext cx="2072683" cy="369332"/>
          </a:xfrm>
          <a:prstGeom prst="rect">
            <a:avLst/>
          </a:prstGeom>
          <a:noFill/>
        </p:spPr>
        <p:txBody>
          <a:bodyPr wrap="none" rtlCol="0">
            <a:spAutoFit/>
          </a:bodyPr>
          <a:lstStyle/>
          <a:p>
            <a:pPr marL="285750" indent="-285750">
              <a:buFont typeface="Arial" panose="020B0604020202020204" pitchFamily="34" charset="0"/>
              <a:buChar char="•"/>
            </a:pPr>
            <a:r>
              <a:rPr lang="en-US" altLang="ko-KR" dirty="0"/>
              <a:t>Isolated Sensor</a:t>
            </a:r>
            <a:endParaRPr lang="ko-KR" altLang="en-US" dirty="0"/>
          </a:p>
        </p:txBody>
      </p:sp>
      <p:sp>
        <p:nvSpPr>
          <p:cNvPr id="6" name="직사각형 5">
            <a:extLst>
              <a:ext uri="{FF2B5EF4-FFF2-40B4-BE49-F238E27FC236}">
                <a16:creationId xmlns:a16="http://schemas.microsoft.com/office/drawing/2014/main" id="{E5FAF428-4B36-47D7-82FC-117B75AFEA97}"/>
              </a:ext>
            </a:extLst>
          </p:cNvPr>
          <p:cNvSpPr/>
          <p:nvPr/>
        </p:nvSpPr>
        <p:spPr>
          <a:xfrm>
            <a:off x="1103116" y="2625053"/>
            <a:ext cx="5823752" cy="1015663"/>
          </a:xfrm>
          <a:prstGeom prst="rect">
            <a:avLst/>
          </a:prstGeom>
        </p:spPr>
        <p:txBody>
          <a:bodyPr wrap="square">
            <a:spAutoFit/>
          </a:bodyPr>
          <a:lstStyle/>
          <a:p>
            <a:pPr marL="285750" indent="-285750">
              <a:buFont typeface="Wingdings" panose="05000000000000000000" pitchFamily="2" charset="2"/>
              <a:buChar char="§"/>
            </a:pPr>
            <a:r>
              <a:rPr lang="en-US" altLang="ko-KR" sz="1000" dirty="0">
                <a:latin typeface="+mj-ea"/>
                <a:ea typeface="+mj-ea"/>
              </a:rPr>
              <a:t>Isolation </a:t>
            </a:r>
            <a:r>
              <a:rPr lang="ko-KR" altLang="en-US" sz="1000" dirty="0">
                <a:latin typeface="+mj-ea"/>
                <a:ea typeface="+mj-ea"/>
              </a:rPr>
              <a:t>제공 </a:t>
            </a:r>
            <a:r>
              <a:rPr lang="en-US" altLang="ko-KR" sz="1000" dirty="0">
                <a:latin typeface="+mj-ea"/>
                <a:ea typeface="+mj-ea"/>
              </a:rPr>
              <a:t>( Galvanic, </a:t>
            </a:r>
            <a:r>
              <a:rPr lang="en-US" altLang="ko-KR" sz="1000" dirty="0" err="1">
                <a:latin typeface="+mj-ea"/>
                <a:ea typeface="+mj-ea"/>
              </a:rPr>
              <a:t>ch</a:t>
            </a:r>
            <a:r>
              <a:rPr lang="en-US" altLang="ko-KR" sz="1000" dirty="0">
                <a:latin typeface="+mj-ea"/>
                <a:ea typeface="+mj-ea"/>
              </a:rPr>
              <a:t> to </a:t>
            </a:r>
            <a:r>
              <a:rPr lang="en-US" altLang="ko-KR" sz="1000" dirty="0" err="1">
                <a:latin typeface="+mj-ea"/>
                <a:ea typeface="+mj-ea"/>
              </a:rPr>
              <a:t>ch</a:t>
            </a:r>
            <a:r>
              <a:rPr lang="en-US" altLang="ko-KR" sz="1000" dirty="0">
                <a:latin typeface="+mj-ea"/>
                <a:ea typeface="+mj-ea"/>
              </a:rPr>
              <a:t> )</a:t>
            </a:r>
          </a:p>
          <a:p>
            <a:pPr marL="285750" indent="-285750">
              <a:buFont typeface="Wingdings" panose="05000000000000000000" pitchFamily="2" charset="2"/>
              <a:buChar char="§"/>
            </a:pPr>
            <a:r>
              <a:rPr lang="ko-KR" altLang="en-US" sz="1000" dirty="0">
                <a:latin typeface="+mj-ea"/>
                <a:ea typeface="+mj-ea"/>
              </a:rPr>
              <a:t>지속가능한 </a:t>
            </a:r>
            <a:r>
              <a:rPr lang="en-US" altLang="ko-KR" sz="1000" dirty="0">
                <a:latin typeface="+mj-ea"/>
                <a:ea typeface="+mj-ea"/>
              </a:rPr>
              <a:t>Isolation </a:t>
            </a:r>
            <a:r>
              <a:rPr lang="ko-KR" altLang="en-US" sz="1000" dirty="0">
                <a:latin typeface="+mj-ea"/>
                <a:ea typeface="+mj-ea"/>
              </a:rPr>
              <a:t>제공</a:t>
            </a:r>
            <a:endParaRPr lang="en-US" altLang="ko-KR" sz="1000" dirty="0">
              <a:latin typeface="+mj-ea"/>
              <a:ea typeface="+mj-ea"/>
            </a:endParaRPr>
          </a:p>
          <a:p>
            <a:pPr marL="285750" indent="-285750">
              <a:buFont typeface="Wingdings" panose="05000000000000000000" pitchFamily="2" charset="2"/>
              <a:buChar char="§"/>
            </a:pPr>
            <a:r>
              <a:rPr lang="en-US" altLang="ko-KR" sz="1000" dirty="0"/>
              <a:t>DIN rail</a:t>
            </a:r>
            <a:r>
              <a:rPr lang="ko-KR" altLang="en-US" sz="1000" dirty="0"/>
              <a:t>에 간단한 설치</a:t>
            </a:r>
            <a:endParaRPr lang="en-US" altLang="ko-KR" sz="1000" dirty="0"/>
          </a:p>
          <a:p>
            <a:pPr marL="285750" indent="-285750">
              <a:buFont typeface="Wingdings" panose="05000000000000000000" pitchFamily="2" charset="2"/>
              <a:buChar char="§"/>
            </a:pPr>
            <a:r>
              <a:rPr lang="en-US" altLang="ko-KR" sz="1000" dirty="0"/>
              <a:t>DAQ</a:t>
            </a:r>
            <a:r>
              <a:rPr lang="ko-KR" altLang="en-US" sz="1000" dirty="0"/>
              <a:t>가 측정이 가능한 범위로 전압 강하</a:t>
            </a:r>
            <a:endParaRPr lang="en-US" altLang="ko-KR" sz="1000" dirty="0"/>
          </a:p>
          <a:p>
            <a:pPr marL="285750" indent="-285750">
              <a:buFont typeface="Wingdings" panose="05000000000000000000" pitchFamily="2" charset="2"/>
              <a:buChar char="§"/>
            </a:pPr>
            <a:r>
              <a:rPr lang="ko-KR" altLang="en-US" sz="1000" dirty="0"/>
              <a:t>채널 </a:t>
            </a:r>
            <a:r>
              <a:rPr lang="en-US" altLang="ko-KR" sz="1000" dirty="0"/>
              <a:t>Isolation</a:t>
            </a:r>
            <a:r>
              <a:rPr lang="ko-KR" altLang="en-US" sz="1000" dirty="0"/>
              <a:t>으로 인한 </a:t>
            </a:r>
            <a:r>
              <a:rPr lang="en-US" altLang="ko-KR" sz="1000" dirty="0"/>
              <a:t>DAQ</a:t>
            </a:r>
            <a:r>
              <a:rPr lang="ko-KR" altLang="en-US" sz="1000" dirty="0"/>
              <a:t>의 전압 측정</a:t>
            </a:r>
            <a:endParaRPr lang="en-US" altLang="ko-KR" sz="1000" dirty="0"/>
          </a:p>
          <a:p>
            <a:endParaRPr lang="en-US" altLang="ko-KR" sz="1000" dirty="0">
              <a:latin typeface="+mj-ea"/>
              <a:ea typeface="+mj-ea"/>
            </a:endParaRPr>
          </a:p>
        </p:txBody>
      </p:sp>
      <p:sp>
        <p:nvSpPr>
          <p:cNvPr id="8" name="TextBox 7">
            <a:extLst>
              <a:ext uri="{FF2B5EF4-FFF2-40B4-BE49-F238E27FC236}">
                <a16:creationId xmlns:a16="http://schemas.microsoft.com/office/drawing/2014/main" id="{196FC6E4-9936-4C4B-B070-D232551944AB}"/>
              </a:ext>
            </a:extLst>
          </p:cNvPr>
          <p:cNvSpPr txBox="1"/>
          <p:nvPr/>
        </p:nvSpPr>
        <p:spPr>
          <a:xfrm>
            <a:off x="753513" y="5558176"/>
            <a:ext cx="5685659" cy="369332"/>
          </a:xfrm>
          <a:prstGeom prst="rect">
            <a:avLst/>
          </a:prstGeom>
          <a:noFill/>
        </p:spPr>
        <p:txBody>
          <a:bodyPr wrap="none" rtlCol="0">
            <a:spAutoFit/>
          </a:bodyPr>
          <a:lstStyle/>
          <a:p>
            <a:r>
              <a:rPr lang="en-US" altLang="ko-KR" dirty="0">
                <a:highlight>
                  <a:srgbClr val="FFFF00"/>
                </a:highlight>
              </a:rPr>
              <a:t>Table </a:t>
            </a:r>
            <a:r>
              <a:rPr lang="ko-KR" altLang="en-US" dirty="0">
                <a:highlight>
                  <a:srgbClr val="FFFF00"/>
                </a:highlight>
              </a:rPr>
              <a:t>폴더 </a:t>
            </a:r>
            <a:r>
              <a:rPr lang="en-US" altLang="ko-KR" dirty="0">
                <a:highlight>
                  <a:srgbClr val="FFFF00"/>
                </a:highlight>
              </a:rPr>
              <a:t>-&gt; </a:t>
            </a:r>
            <a:r>
              <a:rPr lang="en-US" altLang="ko-KR" dirty="0" err="1">
                <a:highlight>
                  <a:srgbClr val="FFFF00"/>
                </a:highlight>
              </a:rPr>
              <a:t>Verivolt</a:t>
            </a:r>
            <a:r>
              <a:rPr lang="en-US" altLang="ko-KR" dirty="0">
                <a:highlight>
                  <a:srgbClr val="FFFF00"/>
                </a:highlight>
              </a:rPr>
              <a:t> Spec table -&gt; Isolator </a:t>
            </a:r>
            <a:r>
              <a:rPr lang="ko-KR" altLang="en-US" dirty="0">
                <a:highlight>
                  <a:srgbClr val="FFFF00"/>
                </a:highlight>
              </a:rPr>
              <a:t>탭 삽입</a:t>
            </a:r>
          </a:p>
        </p:txBody>
      </p:sp>
      <p:sp>
        <p:nvSpPr>
          <p:cNvPr id="11" name="직사각형 10">
            <a:extLst>
              <a:ext uri="{FF2B5EF4-FFF2-40B4-BE49-F238E27FC236}">
                <a16:creationId xmlns:a16="http://schemas.microsoft.com/office/drawing/2014/main" id="{A8BFAAD0-0417-437A-9E29-C814CF2BABF9}"/>
              </a:ext>
            </a:extLst>
          </p:cNvPr>
          <p:cNvSpPr/>
          <p:nvPr/>
        </p:nvSpPr>
        <p:spPr>
          <a:xfrm>
            <a:off x="12704566" y="2317048"/>
            <a:ext cx="5823752" cy="861774"/>
          </a:xfrm>
          <a:prstGeom prst="rect">
            <a:avLst/>
          </a:prstGeom>
        </p:spPr>
        <p:txBody>
          <a:bodyPr wrap="square">
            <a:spAutoFit/>
          </a:bodyPr>
          <a:lstStyle/>
          <a:p>
            <a:pPr marL="285750" indent="-285750">
              <a:buFont typeface="Wingdings" panose="05000000000000000000" pitchFamily="2" charset="2"/>
              <a:buChar char="§"/>
            </a:pPr>
            <a:r>
              <a:rPr lang="en-US" altLang="ko-KR" sz="1000" dirty="0">
                <a:latin typeface="+mj-ea"/>
                <a:ea typeface="+mj-ea"/>
              </a:rPr>
              <a:t>Provide Isolation ( Galvanic, </a:t>
            </a:r>
            <a:r>
              <a:rPr lang="en-US" altLang="ko-KR" sz="1000" dirty="0" err="1">
                <a:latin typeface="+mj-ea"/>
                <a:ea typeface="+mj-ea"/>
              </a:rPr>
              <a:t>ch</a:t>
            </a:r>
            <a:r>
              <a:rPr lang="en-US" altLang="ko-KR" sz="1000" dirty="0">
                <a:latin typeface="+mj-ea"/>
                <a:ea typeface="+mj-ea"/>
              </a:rPr>
              <a:t> to </a:t>
            </a:r>
            <a:r>
              <a:rPr lang="en-US" altLang="ko-KR" sz="1000" dirty="0" err="1">
                <a:latin typeface="+mj-ea"/>
                <a:ea typeface="+mj-ea"/>
              </a:rPr>
              <a:t>ch</a:t>
            </a:r>
            <a:r>
              <a:rPr lang="en-US" altLang="ko-KR" sz="1000" dirty="0">
                <a:latin typeface="+mj-ea"/>
                <a:ea typeface="+mj-ea"/>
              </a:rPr>
              <a:t> )</a:t>
            </a:r>
          </a:p>
          <a:p>
            <a:pPr marL="285750" indent="-285750">
              <a:buFont typeface="Wingdings" panose="05000000000000000000" pitchFamily="2" charset="2"/>
              <a:buChar char="§"/>
            </a:pPr>
            <a:r>
              <a:rPr lang="en-US" altLang="ko-KR" sz="1000" dirty="0">
                <a:latin typeface="+mj-ea"/>
                <a:ea typeface="+mj-ea"/>
              </a:rPr>
              <a:t>Provide Sustained Isolation</a:t>
            </a:r>
          </a:p>
          <a:p>
            <a:pPr marL="285750" indent="-285750">
              <a:buFont typeface="Wingdings" panose="05000000000000000000" pitchFamily="2" charset="2"/>
              <a:buChar char="§"/>
            </a:pPr>
            <a:r>
              <a:rPr lang="en-US" altLang="ko-KR" sz="1000" dirty="0"/>
              <a:t>DIN rail fixturing for fast setup</a:t>
            </a:r>
          </a:p>
          <a:p>
            <a:pPr marL="285750" indent="-285750">
              <a:buFont typeface="Wingdings" panose="05000000000000000000" pitchFamily="2" charset="2"/>
              <a:buChar char="§"/>
            </a:pPr>
            <a:r>
              <a:rPr lang="en-US" altLang="ko-KR" sz="1000" dirty="0"/>
              <a:t>Drop in channel to channel isolation to any DAQ</a:t>
            </a:r>
          </a:p>
          <a:p>
            <a:pPr marL="285750" indent="-285750">
              <a:buFont typeface="Wingdings" panose="05000000000000000000" pitchFamily="2" charset="2"/>
              <a:buChar char="§"/>
            </a:pPr>
            <a:endParaRPr lang="en-US" altLang="ko-KR" sz="1000" dirty="0">
              <a:latin typeface="+mj-ea"/>
              <a:ea typeface="+mj-ea"/>
            </a:endParaRPr>
          </a:p>
        </p:txBody>
      </p:sp>
      <p:sp>
        <p:nvSpPr>
          <p:cNvPr id="16" name="TextBox 15">
            <a:extLst>
              <a:ext uri="{FF2B5EF4-FFF2-40B4-BE49-F238E27FC236}">
                <a16:creationId xmlns:a16="http://schemas.microsoft.com/office/drawing/2014/main" id="{B27D9017-DDBD-4AD9-842C-10C3D9C32245}"/>
              </a:ext>
            </a:extLst>
          </p:cNvPr>
          <p:cNvSpPr txBox="1"/>
          <p:nvPr/>
        </p:nvSpPr>
        <p:spPr>
          <a:xfrm>
            <a:off x="6809579" y="1373069"/>
            <a:ext cx="3943708" cy="646331"/>
          </a:xfrm>
          <a:prstGeom prst="rect">
            <a:avLst/>
          </a:prstGeom>
          <a:noFill/>
        </p:spPr>
        <p:txBody>
          <a:bodyPr wrap="none" rtlCol="0">
            <a:spAutoFit/>
          </a:bodyPr>
          <a:lstStyle/>
          <a:p>
            <a:r>
              <a:rPr lang="ko-KR" altLang="en-US" dirty="0">
                <a:highlight>
                  <a:srgbClr val="FFFF00"/>
                </a:highlight>
              </a:rPr>
              <a:t>배경은 이런 컨셉으로 </a:t>
            </a:r>
            <a:r>
              <a:rPr lang="ko-KR" altLang="en-US" dirty="0" err="1">
                <a:highlight>
                  <a:srgbClr val="FFFF00"/>
                </a:highlight>
              </a:rPr>
              <a:t>요청드립니다</a:t>
            </a:r>
            <a:r>
              <a:rPr lang="en-US" altLang="ko-KR" dirty="0">
                <a:highlight>
                  <a:srgbClr val="FFFF00"/>
                </a:highlight>
              </a:rPr>
              <a:t>.</a:t>
            </a:r>
          </a:p>
          <a:p>
            <a:r>
              <a:rPr lang="ko-KR" altLang="en-US" dirty="0">
                <a:highlight>
                  <a:srgbClr val="FFFF00"/>
                </a:highlight>
              </a:rPr>
              <a:t>배경은 수정 부탁드리겠습니다</a:t>
            </a:r>
            <a:r>
              <a:rPr lang="en-US" altLang="ko-KR" dirty="0">
                <a:highlight>
                  <a:srgbClr val="FFFF00"/>
                </a:highlight>
              </a:rPr>
              <a:t>.</a:t>
            </a:r>
            <a:endParaRPr lang="ko-KR" altLang="en-US" dirty="0">
              <a:highlight>
                <a:srgbClr val="FFFF00"/>
              </a:highlight>
            </a:endParaRPr>
          </a:p>
        </p:txBody>
      </p:sp>
    </p:spTree>
    <p:extLst>
      <p:ext uri="{BB962C8B-B14F-4D97-AF65-F5344CB8AC3E}">
        <p14:creationId xmlns:p14="http://schemas.microsoft.com/office/powerpoint/2010/main" val="18387330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9549D34B-6CA4-4D26-B46C-E7FE46635225}"/>
              </a:ext>
            </a:extLst>
          </p:cNvPr>
          <p:cNvGrpSpPr/>
          <p:nvPr/>
        </p:nvGrpSpPr>
        <p:grpSpPr>
          <a:xfrm>
            <a:off x="342301" y="1063389"/>
            <a:ext cx="6028808" cy="5108811"/>
            <a:chOff x="7203087" y="521981"/>
            <a:chExt cx="4051640" cy="3433359"/>
          </a:xfrm>
        </p:grpSpPr>
        <p:pic>
          <p:nvPicPr>
            <p:cNvPr id="1030" name="Picture 6" descr="https://www.verivolt.com/web/image/product.template/630/image/300x300?unique=0e0ca68">
              <a:extLst>
                <a:ext uri="{FF2B5EF4-FFF2-40B4-BE49-F238E27FC236}">
                  <a16:creationId xmlns:a16="http://schemas.microsoft.com/office/drawing/2014/main" id="{133C2FC2-2E3A-4F6C-A91F-CDA2949C29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8107" y="1921184"/>
              <a:ext cx="1974502" cy="19745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verivolt.com/web/image/product.template/641/image/300x300?unique=2666999">
              <a:extLst>
                <a:ext uri="{FF2B5EF4-FFF2-40B4-BE49-F238E27FC236}">
                  <a16:creationId xmlns:a16="http://schemas.microsoft.com/office/drawing/2014/main" id="{5A3DD8A2-0BF5-453E-A711-2695CB7AA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8944" y="686184"/>
              <a:ext cx="1779882" cy="17798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verivolt.com/web/image/product.template/331/image/300x300?unique=5df935f">
              <a:extLst>
                <a:ext uri="{FF2B5EF4-FFF2-40B4-BE49-F238E27FC236}">
                  <a16:creationId xmlns:a16="http://schemas.microsoft.com/office/drawing/2014/main" id="{138415FC-2305-40BC-9BCE-FBF94140C7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3087" y="1861530"/>
              <a:ext cx="2093810" cy="2093810"/>
            </a:xfrm>
            <a:prstGeom prst="rect">
              <a:avLst/>
            </a:prstGeom>
            <a:noFill/>
            <a:extLst>
              <a:ext uri="{909E8E84-426E-40DD-AFC4-6F175D3DCCD1}">
                <a14:hiddenFill xmlns:a14="http://schemas.microsoft.com/office/drawing/2010/main">
                  <a:solidFill>
                    <a:srgbClr val="FFFFFF"/>
                  </a:solidFill>
                </a14:hiddenFill>
              </a:ext>
            </a:extLst>
          </p:spPr>
        </p:pic>
        <p:sp>
          <p:nvSpPr>
            <p:cNvPr id="19" name="직사각형 18">
              <a:extLst>
                <a:ext uri="{FF2B5EF4-FFF2-40B4-BE49-F238E27FC236}">
                  <a16:creationId xmlns:a16="http://schemas.microsoft.com/office/drawing/2014/main" id="{95A7E695-3C27-4CC3-A2E1-EA992D3B1004}"/>
                </a:ext>
              </a:extLst>
            </p:cNvPr>
            <p:cNvSpPr/>
            <p:nvPr/>
          </p:nvSpPr>
          <p:spPr>
            <a:xfrm>
              <a:off x="7310537" y="521981"/>
              <a:ext cx="3944190" cy="3401826"/>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 name="제목 1"/>
          <p:cNvSpPr>
            <a:spLocks noGrp="1"/>
          </p:cNvSpPr>
          <p:nvPr>
            <p:ph type="title"/>
          </p:nvPr>
        </p:nvSpPr>
        <p:spPr>
          <a:xfrm>
            <a:off x="852994" y="1373584"/>
            <a:ext cx="3050219" cy="558153"/>
          </a:xfrm>
        </p:spPr>
        <p:txBody>
          <a:bodyPr>
            <a:noAutofit/>
          </a:bodyPr>
          <a:lstStyle/>
          <a:p>
            <a:r>
              <a:rPr lang="en-US" altLang="ko-KR" sz="3000" u="sng" dirty="0"/>
              <a:t>Connect &amp; ETC</a:t>
            </a:r>
            <a:endParaRPr lang="ko-KR" altLang="en-US" sz="3000" u="sng" dirty="0"/>
          </a:p>
        </p:txBody>
      </p:sp>
      <p:sp>
        <p:nvSpPr>
          <p:cNvPr id="4" name="TextBox 3"/>
          <p:cNvSpPr txBox="1"/>
          <p:nvPr/>
        </p:nvSpPr>
        <p:spPr>
          <a:xfrm>
            <a:off x="788895" y="2209155"/>
            <a:ext cx="1335622" cy="369332"/>
          </a:xfrm>
          <a:prstGeom prst="rect">
            <a:avLst/>
          </a:prstGeom>
          <a:noFill/>
        </p:spPr>
        <p:txBody>
          <a:bodyPr wrap="none" rtlCol="0">
            <a:spAutoFit/>
          </a:bodyPr>
          <a:lstStyle/>
          <a:p>
            <a:pPr marL="285750" indent="-285750">
              <a:buFont typeface="Arial" panose="020B0604020202020204" pitchFamily="34" charset="0"/>
              <a:buChar char="•"/>
            </a:pPr>
            <a:r>
              <a:rPr lang="en-US" altLang="ko-KR" dirty="0"/>
              <a:t>Connect</a:t>
            </a:r>
            <a:endParaRPr lang="ko-KR" altLang="en-US" dirty="0"/>
          </a:p>
        </p:txBody>
      </p:sp>
      <p:sp>
        <p:nvSpPr>
          <p:cNvPr id="12" name="TextBox 11"/>
          <p:cNvSpPr txBox="1"/>
          <p:nvPr/>
        </p:nvSpPr>
        <p:spPr>
          <a:xfrm>
            <a:off x="852993" y="3503809"/>
            <a:ext cx="7735195"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err="1"/>
              <a:t>Tranducer</a:t>
            </a:r>
            <a:endParaRPr lang="en-US" altLang="ko-KR" dirty="0"/>
          </a:p>
          <a:p>
            <a:r>
              <a:rPr lang="en-US" altLang="ko-KR" dirty="0"/>
              <a:t>                    </a:t>
            </a:r>
            <a:endParaRPr lang="ko-KR" altLang="en-US" dirty="0"/>
          </a:p>
        </p:txBody>
      </p:sp>
      <p:sp>
        <p:nvSpPr>
          <p:cNvPr id="9" name="TextBox 8">
            <a:extLst>
              <a:ext uri="{FF2B5EF4-FFF2-40B4-BE49-F238E27FC236}">
                <a16:creationId xmlns:a16="http://schemas.microsoft.com/office/drawing/2014/main" id="{5F7B6D1D-1489-41B7-90F5-934B12DC8414}"/>
              </a:ext>
            </a:extLst>
          </p:cNvPr>
          <p:cNvSpPr txBox="1"/>
          <p:nvPr/>
        </p:nvSpPr>
        <p:spPr>
          <a:xfrm>
            <a:off x="852994" y="4685860"/>
            <a:ext cx="7735195"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Filter</a:t>
            </a:r>
          </a:p>
          <a:p>
            <a:r>
              <a:rPr lang="en-US" altLang="ko-KR" dirty="0"/>
              <a:t>                    </a:t>
            </a:r>
            <a:endParaRPr lang="ko-KR" altLang="en-US" dirty="0"/>
          </a:p>
        </p:txBody>
      </p:sp>
      <p:sp>
        <p:nvSpPr>
          <p:cNvPr id="8" name="직사각형 7">
            <a:extLst>
              <a:ext uri="{FF2B5EF4-FFF2-40B4-BE49-F238E27FC236}">
                <a16:creationId xmlns:a16="http://schemas.microsoft.com/office/drawing/2014/main" id="{C75E8DAE-FCBB-4E70-B506-C1824B11EB1C}"/>
              </a:ext>
            </a:extLst>
          </p:cNvPr>
          <p:cNvSpPr/>
          <p:nvPr/>
        </p:nvSpPr>
        <p:spPr>
          <a:xfrm>
            <a:off x="2764436" y="2266011"/>
            <a:ext cx="5823752" cy="400110"/>
          </a:xfrm>
          <a:prstGeom prst="rect">
            <a:avLst/>
          </a:prstGeom>
        </p:spPr>
        <p:txBody>
          <a:bodyPr wrap="square">
            <a:spAutoFit/>
          </a:bodyPr>
          <a:lstStyle/>
          <a:p>
            <a:pPr marL="285750" indent="-285750">
              <a:buFont typeface="Wingdings" panose="05000000000000000000" pitchFamily="2" charset="2"/>
              <a:buChar char="§"/>
            </a:pPr>
            <a:r>
              <a:rPr lang="en-US" altLang="ko-KR" sz="1000" dirty="0" err="1"/>
              <a:t>EasyConnect</a:t>
            </a:r>
            <a:r>
              <a:rPr lang="en-US" altLang="ko-KR" sz="1000" dirty="0"/>
              <a:t> </a:t>
            </a:r>
            <a:r>
              <a:rPr lang="ko-KR" altLang="en-US" sz="1000" dirty="0"/>
              <a:t>와 터미널 제공</a:t>
            </a:r>
            <a:endParaRPr lang="en-US" altLang="ko-KR" sz="1000" dirty="0"/>
          </a:p>
          <a:p>
            <a:pPr marL="171450" indent="-171450">
              <a:buFont typeface="Wingdings" panose="05000000000000000000" pitchFamily="2" charset="2"/>
              <a:buChar char="§"/>
            </a:pPr>
            <a:endParaRPr lang="en-US" altLang="ko-KR" sz="1000" dirty="0">
              <a:latin typeface="+mj-ea"/>
              <a:ea typeface="+mj-ea"/>
            </a:endParaRPr>
          </a:p>
        </p:txBody>
      </p:sp>
      <p:sp>
        <p:nvSpPr>
          <p:cNvPr id="11" name="직사각형 10">
            <a:extLst>
              <a:ext uri="{FF2B5EF4-FFF2-40B4-BE49-F238E27FC236}">
                <a16:creationId xmlns:a16="http://schemas.microsoft.com/office/drawing/2014/main" id="{32E901C8-50E4-4CB4-A7B5-2E7EBD1807BE}"/>
              </a:ext>
            </a:extLst>
          </p:cNvPr>
          <p:cNvSpPr/>
          <p:nvPr/>
        </p:nvSpPr>
        <p:spPr>
          <a:xfrm>
            <a:off x="2764436" y="4838260"/>
            <a:ext cx="5823752" cy="1015663"/>
          </a:xfrm>
          <a:prstGeom prst="rect">
            <a:avLst/>
          </a:prstGeom>
        </p:spPr>
        <p:txBody>
          <a:bodyPr wrap="square">
            <a:spAutoFit/>
          </a:bodyPr>
          <a:lstStyle/>
          <a:p>
            <a:pPr marL="285750" indent="-285750">
              <a:buFont typeface="Wingdings" panose="05000000000000000000" pitchFamily="2" charset="2"/>
              <a:buChar char="§"/>
            </a:pPr>
            <a:r>
              <a:rPr lang="en-US" altLang="ko-KR" sz="1000" dirty="0"/>
              <a:t>DAQ</a:t>
            </a:r>
            <a:r>
              <a:rPr lang="ko-KR" altLang="en-US" sz="1000" dirty="0"/>
              <a:t>를 위한 </a:t>
            </a:r>
            <a:r>
              <a:rPr lang="en-US" altLang="ko-KR" sz="1000" dirty="0"/>
              <a:t>Drop-in Low pass filter</a:t>
            </a:r>
          </a:p>
          <a:p>
            <a:pPr marL="285750" indent="-285750">
              <a:buFont typeface="Wingdings" panose="05000000000000000000" pitchFamily="2" charset="2"/>
              <a:buChar char="§"/>
            </a:pPr>
            <a:r>
              <a:rPr lang="en-US" altLang="ko-KR" sz="1000" dirty="0"/>
              <a:t>0.1% </a:t>
            </a:r>
            <a:r>
              <a:rPr lang="ko-KR" altLang="en-US" sz="1000" dirty="0"/>
              <a:t>정확도</a:t>
            </a:r>
            <a:endParaRPr lang="en-US" altLang="ko-KR" sz="1000" dirty="0"/>
          </a:p>
          <a:p>
            <a:pPr marL="285750" indent="-285750">
              <a:buFont typeface="Wingdings" panose="05000000000000000000" pitchFamily="2" charset="2"/>
              <a:buChar char="§"/>
            </a:pPr>
            <a:r>
              <a:rPr lang="en-US" altLang="ko-KR" sz="1000" dirty="0"/>
              <a:t>7</a:t>
            </a:r>
            <a:r>
              <a:rPr lang="ko-KR" altLang="en-US" sz="1000" dirty="0"/>
              <a:t>차 </a:t>
            </a:r>
            <a:r>
              <a:rPr lang="en-US" altLang="ko-KR" sz="1000" dirty="0"/>
              <a:t>low-pass </a:t>
            </a:r>
            <a:r>
              <a:rPr lang="ko-KR" altLang="en-US" sz="1000" dirty="0"/>
              <a:t>＂</a:t>
            </a:r>
            <a:r>
              <a:rPr lang="en-US" altLang="ko-KR" sz="1000" dirty="0"/>
              <a:t>brick</a:t>
            </a:r>
            <a:r>
              <a:rPr lang="ko-KR" altLang="en-US" sz="1000" dirty="0"/>
              <a:t>＂</a:t>
            </a:r>
            <a:r>
              <a:rPr lang="en-US" altLang="ko-KR" sz="1000" dirty="0"/>
              <a:t> filter</a:t>
            </a:r>
          </a:p>
          <a:p>
            <a:pPr marL="285750" indent="-285750">
              <a:buFont typeface="Wingdings" panose="05000000000000000000" pitchFamily="2" charset="2"/>
              <a:buChar char="§"/>
            </a:pPr>
            <a:r>
              <a:rPr lang="en-US" altLang="ko-KR" sz="1000" dirty="0"/>
              <a:t>±10V </a:t>
            </a:r>
            <a:r>
              <a:rPr lang="ko-KR" altLang="en-US" sz="1000" dirty="0"/>
              <a:t>범위</a:t>
            </a:r>
            <a:endParaRPr lang="en-US" altLang="ko-KR" sz="1000" dirty="0"/>
          </a:p>
          <a:p>
            <a:pPr marL="285750" indent="-285750">
              <a:buFont typeface="Wingdings" panose="05000000000000000000" pitchFamily="2" charset="2"/>
              <a:buChar char="§"/>
            </a:pPr>
            <a:r>
              <a:rPr lang="ko-KR" altLang="en-US" sz="1000" dirty="0"/>
              <a:t>최소 왜곡을 위한 </a:t>
            </a:r>
            <a:r>
              <a:rPr lang="en-US" altLang="ko-KR" sz="1000" dirty="0"/>
              <a:t>1GOhm </a:t>
            </a:r>
            <a:r>
              <a:rPr lang="ko-KR" altLang="en-US" sz="1000" dirty="0"/>
              <a:t>이상의</a:t>
            </a:r>
            <a:r>
              <a:rPr lang="en-US" altLang="ko-KR" sz="1000" dirty="0"/>
              <a:t> </a:t>
            </a:r>
            <a:r>
              <a:rPr lang="ko-KR" altLang="en-US" sz="1000" dirty="0"/>
              <a:t>입력 임피던스</a:t>
            </a:r>
            <a:endParaRPr lang="en-US" altLang="ko-KR" sz="1000" dirty="0"/>
          </a:p>
          <a:p>
            <a:pPr marL="285750" indent="-285750">
              <a:buFont typeface="Wingdings" panose="05000000000000000000" pitchFamily="2" charset="2"/>
              <a:buChar char="§"/>
            </a:pPr>
            <a:r>
              <a:rPr lang="ko-KR" altLang="en-US" sz="1000" dirty="0"/>
              <a:t>최대 유연성을 위한 </a:t>
            </a:r>
            <a:r>
              <a:rPr lang="en-US" altLang="ko-KR" sz="1000" dirty="0"/>
              <a:t>50 Ohm </a:t>
            </a:r>
            <a:r>
              <a:rPr lang="ko-KR" altLang="en-US" sz="1000" dirty="0"/>
              <a:t>출력 임피던스</a:t>
            </a:r>
            <a:endParaRPr lang="en-US" altLang="ko-KR" sz="1000" dirty="0">
              <a:latin typeface="+mj-ea"/>
              <a:ea typeface="+mj-ea"/>
            </a:endParaRPr>
          </a:p>
        </p:txBody>
      </p:sp>
      <p:sp>
        <p:nvSpPr>
          <p:cNvPr id="13" name="직사각형 12">
            <a:extLst>
              <a:ext uri="{FF2B5EF4-FFF2-40B4-BE49-F238E27FC236}">
                <a16:creationId xmlns:a16="http://schemas.microsoft.com/office/drawing/2014/main" id="{3F4346C9-E974-46A7-B20F-35E0A35829AC}"/>
              </a:ext>
            </a:extLst>
          </p:cNvPr>
          <p:cNvSpPr/>
          <p:nvPr/>
        </p:nvSpPr>
        <p:spPr>
          <a:xfrm>
            <a:off x="2764436" y="3569864"/>
            <a:ext cx="5823752" cy="707886"/>
          </a:xfrm>
          <a:prstGeom prst="rect">
            <a:avLst/>
          </a:prstGeom>
        </p:spPr>
        <p:txBody>
          <a:bodyPr wrap="square">
            <a:spAutoFit/>
          </a:bodyPr>
          <a:lstStyle/>
          <a:p>
            <a:pPr marL="285750" indent="-285750">
              <a:buFont typeface="Wingdings" panose="05000000000000000000" pitchFamily="2" charset="2"/>
              <a:buChar char="§"/>
            </a:pPr>
            <a:r>
              <a:rPr lang="ko-KR" altLang="en-US" sz="1000" dirty="0"/>
              <a:t>전류 루프에서 쉬운 전압 강하</a:t>
            </a:r>
            <a:endParaRPr lang="en-US" altLang="ko-KR" sz="1000" dirty="0"/>
          </a:p>
          <a:p>
            <a:pPr marL="285750" indent="-285750">
              <a:buFont typeface="Wingdings" panose="05000000000000000000" pitchFamily="2" charset="2"/>
              <a:buChar char="§"/>
            </a:pPr>
            <a:r>
              <a:rPr lang="en-US" altLang="ko-KR" sz="1000" dirty="0" err="1"/>
              <a:t>Entube</a:t>
            </a:r>
            <a:r>
              <a:rPr lang="en-US" altLang="ko-KR" sz="1000" dirty="0"/>
              <a:t> TE</a:t>
            </a:r>
            <a:r>
              <a:rPr lang="ko-KR" altLang="en-US" sz="1000" dirty="0"/>
              <a:t>와 일치하도록 설계 </a:t>
            </a:r>
            <a:endParaRPr lang="en-US" altLang="ko-KR" sz="1000" dirty="0"/>
          </a:p>
          <a:p>
            <a:pPr marL="285750" indent="-285750">
              <a:buFont typeface="Wingdings" panose="05000000000000000000" pitchFamily="2" charset="2"/>
              <a:buChar char="§"/>
            </a:pPr>
            <a:r>
              <a:rPr lang="en-US" altLang="ko-KR" sz="1000" dirty="0"/>
              <a:t>0.2% </a:t>
            </a:r>
            <a:r>
              <a:rPr lang="ko-KR" altLang="en-US" sz="1000" dirty="0"/>
              <a:t>정확도</a:t>
            </a:r>
            <a:endParaRPr lang="en-US" altLang="ko-KR" sz="1000" dirty="0"/>
          </a:p>
          <a:p>
            <a:pPr marL="171450" indent="-171450">
              <a:buFont typeface="Wingdings" panose="05000000000000000000" pitchFamily="2" charset="2"/>
              <a:buChar char="§"/>
            </a:pPr>
            <a:endParaRPr lang="en-US" altLang="ko-KR" sz="1000" dirty="0">
              <a:latin typeface="+mj-ea"/>
              <a:ea typeface="+mj-ea"/>
            </a:endParaRPr>
          </a:p>
        </p:txBody>
      </p:sp>
      <p:sp>
        <p:nvSpPr>
          <p:cNvPr id="14" name="TextBox 13">
            <a:extLst>
              <a:ext uri="{FF2B5EF4-FFF2-40B4-BE49-F238E27FC236}">
                <a16:creationId xmlns:a16="http://schemas.microsoft.com/office/drawing/2014/main" id="{23591F73-E5BB-42D0-96D8-DDCC4FC8D0E8}"/>
              </a:ext>
            </a:extLst>
          </p:cNvPr>
          <p:cNvSpPr txBox="1"/>
          <p:nvPr/>
        </p:nvSpPr>
        <p:spPr>
          <a:xfrm>
            <a:off x="852993" y="6297489"/>
            <a:ext cx="5422767" cy="369332"/>
          </a:xfrm>
          <a:prstGeom prst="rect">
            <a:avLst/>
          </a:prstGeom>
          <a:noFill/>
        </p:spPr>
        <p:txBody>
          <a:bodyPr wrap="none" rtlCol="0">
            <a:spAutoFit/>
          </a:bodyPr>
          <a:lstStyle/>
          <a:p>
            <a:r>
              <a:rPr lang="en-US" altLang="ko-KR" dirty="0">
                <a:highlight>
                  <a:srgbClr val="FFFF00"/>
                </a:highlight>
              </a:rPr>
              <a:t>Table </a:t>
            </a:r>
            <a:r>
              <a:rPr lang="ko-KR" altLang="en-US" dirty="0">
                <a:highlight>
                  <a:srgbClr val="FFFF00"/>
                </a:highlight>
              </a:rPr>
              <a:t>폴더 </a:t>
            </a:r>
            <a:r>
              <a:rPr lang="en-US" altLang="ko-KR" dirty="0">
                <a:highlight>
                  <a:srgbClr val="FFFF00"/>
                </a:highlight>
              </a:rPr>
              <a:t>-&gt; </a:t>
            </a:r>
            <a:r>
              <a:rPr lang="en-US" altLang="ko-KR" dirty="0" err="1">
                <a:highlight>
                  <a:srgbClr val="FFFF00"/>
                </a:highlight>
              </a:rPr>
              <a:t>Verivolt</a:t>
            </a:r>
            <a:r>
              <a:rPr lang="en-US" altLang="ko-KR" dirty="0">
                <a:highlight>
                  <a:srgbClr val="FFFF00"/>
                </a:highlight>
              </a:rPr>
              <a:t> Spec table -&gt; Filter </a:t>
            </a:r>
            <a:r>
              <a:rPr lang="ko-KR" altLang="en-US" dirty="0">
                <a:highlight>
                  <a:srgbClr val="FFFF00"/>
                </a:highlight>
              </a:rPr>
              <a:t>탭 삽입</a:t>
            </a:r>
          </a:p>
        </p:txBody>
      </p:sp>
      <p:pic>
        <p:nvPicPr>
          <p:cNvPr id="15" name="Picture 2" descr="https://www.verivolt.com/web/image/product.template/627/image/300x300?unique=89e8af8">
            <a:extLst>
              <a:ext uri="{FF2B5EF4-FFF2-40B4-BE49-F238E27FC236}">
                <a16:creationId xmlns:a16="http://schemas.microsoft.com/office/drawing/2014/main" id="{365355DE-17FE-41AF-8ACA-71412133F9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10786" y="4685860"/>
            <a:ext cx="1803050" cy="18030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s://www.verivolt.com/web/image/product.template/630/image/300x300?unique=0e0ca68">
            <a:extLst>
              <a:ext uri="{FF2B5EF4-FFF2-40B4-BE49-F238E27FC236}">
                <a16:creationId xmlns:a16="http://schemas.microsoft.com/office/drawing/2014/main" id="{F28A0743-85F2-4506-96FE-6C06E829D7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34609" y="1221904"/>
            <a:ext cx="1974502" cy="19745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verivolt.com/web/image/product.template/641/image/300x300?unique=2666999">
            <a:extLst>
              <a:ext uri="{FF2B5EF4-FFF2-40B4-BE49-F238E27FC236}">
                <a16:creationId xmlns:a16="http://schemas.microsoft.com/office/drawing/2014/main" id="{8E8A4157-AE11-4391-B6D6-AE0BAE6BA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1978" y="686184"/>
            <a:ext cx="1779882" cy="177988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s://www.verivolt.com/web/image/product.template/331/image/300x300?unique=5df935f">
            <a:extLst>
              <a:ext uri="{FF2B5EF4-FFF2-40B4-BE49-F238E27FC236}">
                <a16:creationId xmlns:a16="http://schemas.microsoft.com/office/drawing/2014/main" id="{15461F26-D78F-44E2-86E8-4581FCB5C6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20026" y="2780069"/>
            <a:ext cx="2093810" cy="2093810"/>
          </a:xfrm>
          <a:prstGeom prst="rect">
            <a:avLst/>
          </a:prstGeom>
          <a:noFill/>
          <a:extLst>
            <a:ext uri="{909E8E84-426E-40DD-AFC4-6F175D3DCCD1}">
              <a14:hiddenFill xmlns:a14="http://schemas.microsoft.com/office/drawing/2010/main">
                <a:solidFill>
                  <a:srgbClr val="FFFFFF"/>
                </a:solidFill>
              </a14:hiddenFill>
            </a:ext>
          </a:extLst>
        </p:spPr>
      </p:pic>
      <p:sp>
        <p:nvSpPr>
          <p:cNvPr id="22" name="직사각형 21">
            <a:extLst>
              <a:ext uri="{FF2B5EF4-FFF2-40B4-BE49-F238E27FC236}">
                <a16:creationId xmlns:a16="http://schemas.microsoft.com/office/drawing/2014/main" id="{FA85C6BE-6AC4-422D-A12E-FED884AF086C}"/>
              </a:ext>
            </a:extLst>
          </p:cNvPr>
          <p:cNvSpPr/>
          <p:nvPr/>
        </p:nvSpPr>
        <p:spPr>
          <a:xfrm>
            <a:off x="13360046" y="3569864"/>
            <a:ext cx="5823752" cy="707886"/>
          </a:xfrm>
          <a:prstGeom prst="rect">
            <a:avLst/>
          </a:prstGeom>
        </p:spPr>
        <p:txBody>
          <a:bodyPr wrap="square">
            <a:spAutoFit/>
          </a:bodyPr>
          <a:lstStyle/>
          <a:p>
            <a:pPr marL="285750" indent="-285750">
              <a:buFont typeface="Wingdings" panose="05000000000000000000" pitchFamily="2" charset="2"/>
              <a:buChar char="§"/>
            </a:pPr>
            <a:r>
              <a:rPr lang="en-US" altLang="ko-KR" sz="1000" dirty="0"/>
              <a:t>Easy drop-in voltage to current loop</a:t>
            </a:r>
          </a:p>
          <a:p>
            <a:pPr marL="285750" indent="-285750">
              <a:buFont typeface="Wingdings" panose="05000000000000000000" pitchFamily="2" charset="2"/>
              <a:buChar char="§"/>
            </a:pPr>
            <a:r>
              <a:rPr lang="en-US" altLang="ko-KR" sz="1000" dirty="0"/>
              <a:t>Designed to mate with </a:t>
            </a:r>
            <a:r>
              <a:rPr lang="en-US" altLang="ko-KR" sz="1000" dirty="0" err="1"/>
              <a:t>Entube</a:t>
            </a:r>
            <a:r>
              <a:rPr lang="en-US" altLang="ko-KR" sz="1000" dirty="0"/>
              <a:t> TE</a:t>
            </a:r>
          </a:p>
          <a:p>
            <a:pPr marL="285750" indent="-285750">
              <a:buFont typeface="Wingdings" panose="05000000000000000000" pitchFamily="2" charset="2"/>
              <a:buChar char="§"/>
            </a:pPr>
            <a:r>
              <a:rPr lang="en-US" altLang="ko-KR" sz="1000" dirty="0"/>
              <a:t>0.2% accuracy</a:t>
            </a:r>
          </a:p>
          <a:p>
            <a:pPr marL="171450" indent="-171450">
              <a:buFont typeface="Wingdings" panose="05000000000000000000" pitchFamily="2" charset="2"/>
              <a:buChar char="§"/>
            </a:pPr>
            <a:endParaRPr lang="en-US" altLang="ko-KR" sz="1000" dirty="0">
              <a:latin typeface="+mj-ea"/>
              <a:ea typeface="+mj-ea"/>
            </a:endParaRPr>
          </a:p>
        </p:txBody>
      </p:sp>
      <p:sp>
        <p:nvSpPr>
          <p:cNvPr id="24" name="직사각형 23">
            <a:extLst>
              <a:ext uri="{FF2B5EF4-FFF2-40B4-BE49-F238E27FC236}">
                <a16:creationId xmlns:a16="http://schemas.microsoft.com/office/drawing/2014/main" id="{D937E226-8AD8-4533-925C-DABE7FCD258F}"/>
              </a:ext>
            </a:extLst>
          </p:cNvPr>
          <p:cNvSpPr/>
          <p:nvPr/>
        </p:nvSpPr>
        <p:spPr>
          <a:xfrm>
            <a:off x="14130446" y="5127938"/>
            <a:ext cx="5823752" cy="1169551"/>
          </a:xfrm>
          <a:prstGeom prst="rect">
            <a:avLst/>
          </a:prstGeom>
        </p:spPr>
        <p:txBody>
          <a:bodyPr wrap="square">
            <a:spAutoFit/>
          </a:bodyPr>
          <a:lstStyle/>
          <a:p>
            <a:pPr marL="285750" indent="-285750">
              <a:buFont typeface="Wingdings" panose="05000000000000000000" pitchFamily="2" charset="2"/>
              <a:buChar char="§"/>
            </a:pPr>
            <a:r>
              <a:rPr lang="en-US" altLang="ko-KR" sz="1000" dirty="0"/>
              <a:t>Drop-in low-pass filter for any DAQ</a:t>
            </a:r>
          </a:p>
          <a:p>
            <a:pPr marL="285750" indent="-285750">
              <a:buFont typeface="Wingdings" panose="05000000000000000000" pitchFamily="2" charset="2"/>
              <a:buChar char="§"/>
            </a:pPr>
            <a:r>
              <a:rPr lang="en-US" altLang="ko-KR" sz="1000" dirty="0"/>
              <a:t>0.1% accuracy</a:t>
            </a:r>
          </a:p>
          <a:p>
            <a:pPr marL="285750" indent="-285750">
              <a:buFont typeface="Wingdings" panose="05000000000000000000" pitchFamily="2" charset="2"/>
              <a:buChar char="§"/>
            </a:pPr>
            <a:r>
              <a:rPr lang="en-US" altLang="ko-KR" sz="1000" dirty="0"/>
              <a:t>7th order low-pass "brick" filter</a:t>
            </a:r>
          </a:p>
          <a:p>
            <a:pPr marL="285750" indent="-285750">
              <a:buFont typeface="Wingdings" panose="05000000000000000000" pitchFamily="2" charset="2"/>
              <a:buChar char="§"/>
            </a:pPr>
            <a:r>
              <a:rPr lang="en-US" altLang="ko-KR" sz="1000" dirty="0"/>
              <a:t>±10V range</a:t>
            </a:r>
          </a:p>
          <a:p>
            <a:pPr marL="285750" indent="-285750">
              <a:buFont typeface="Wingdings" panose="05000000000000000000" pitchFamily="2" charset="2"/>
              <a:buChar char="§"/>
            </a:pPr>
            <a:r>
              <a:rPr lang="en-US" altLang="ko-KR" sz="1000" dirty="0"/>
              <a:t>&gt;1GOhm input impedance for minimum distortion</a:t>
            </a:r>
          </a:p>
          <a:p>
            <a:pPr marL="285750" indent="-285750">
              <a:buFont typeface="Wingdings" panose="05000000000000000000" pitchFamily="2" charset="2"/>
              <a:buChar char="§"/>
            </a:pPr>
            <a:r>
              <a:rPr lang="en-US" altLang="ko-KR" sz="1000" dirty="0"/>
              <a:t>50 Ohm output impedance for maximum flexibility</a:t>
            </a:r>
          </a:p>
          <a:p>
            <a:pPr marL="171450" indent="-171450">
              <a:buFont typeface="Wingdings" panose="05000000000000000000" pitchFamily="2" charset="2"/>
              <a:buChar char="§"/>
            </a:pPr>
            <a:endParaRPr lang="en-US" altLang="ko-KR" sz="1000" dirty="0">
              <a:latin typeface="+mj-ea"/>
              <a:ea typeface="+mj-ea"/>
            </a:endParaRPr>
          </a:p>
        </p:txBody>
      </p:sp>
      <p:sp>
        <p:nvSpPr>
          <p:cNvPr id="25" name="TextBox 24">
            <a:extLst>
              <a:ext uri="{FF2B5EF4-FFF2-40B4-BE49-F238E27FC236}">
                <a16:creationId xmlns:a16="http://schemas.microsoft.com/office/drawing/2014/main" id="{AD3B390F-5C2E-4A1D-9DEC-F9E598867E40}"/>
              </a:ext>
            </a:extLst>
          </p:cNvPr>
          <p:cNvSpPr txBox="1"/>
          <p:nvPr/>
        </p:nvSpPr>
        <p:spPr>
          <a:xfrm>
            <a:off x="6809579" y="1373069"/>
            <a:ext cx="3943708" cy="646331"/>
          </a:xfrm>
          <a:prstGeom prst="rect">
            <a:avLst/>
          </a:prstGeom>
          <a:noFill/>
        </p:spPr>
        <p:txBody>
          <a:bodyPr wrap="none" rtlCol="0">
            <a:spAutoFit/>
          </a:bodyPr>
          <a:lstStyle/>
          <a:p>
            <a:r>
              <a:rPr lang="ko-KR" altLang="en-US" dirty="0">
                <a:highlight>
                  <a:srgbClr val="FFFF00"/>
                </a:highlight>
              </a:rPr>
              <a:t>배경은 이런 컨셉으로 </a:t>
            </a:r>
            <a:r>
              <a:rPr lang="ko-KR" altLang="en-US" dirty="0" err="1">
                <a:highlight>
                  <a:srgbClr val="FFFF00"/>
                </a:highlight>
              </a:rPr>
              <a:t>요청드립니다</a:t>
            </a:r>
            <a:r>
              <a:rPr lang="en-US" altLang="ko-KR" dirty="0">
                <a:highlight>
                  <a:srgbClr val="FFFF00"/>
                </a:highlight>
              </a:rPr>
              <a:t>.</a:t>
            </a:r>
          </a:p>
          <a:p>
            <a:r>
              <a:rPr lang="ko-KR" altLang="en-US" dirty="0">
                <a:highlight>
                  <a:srgbClr val="FFFF00"/>
                </a:highlight>
              </a:rPr>
              <a:t>배경은 수정 부탁드리겠습니다</a:t>
            </a:r>
            <a:r>
              <a:rPr lang="en-US" altLang="ko-KR" dirty="0">
                <a:highlight>
                  <a:srgbClr val="FFFF00"/>
                </a:highlight>
              </a:rPr>
              <a:t>.</a:t>
            </a:r>
            <a:endParaRPr lang="ko-KR" altLang="en-US" dirty="0">
              <a:highlight>
                <a:srgbClr val="FFFF00"/>
              </a:highlight>
            </a:endParaRPr>
          </a:p>
        </p:txBody>
      </p:sp>
    </p:spTree>
    <p:extLst>
      <p:ext uri="{BB962C8B-B14F-4D97-AF65-F5344CB8AC3E}">
        <p14:creationId xmlns:p14="http://schemas.microsoft.com/office/powerpoint/2010/main" val="2664902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5600" cy="558153"/>
          </a:xfrm>
        </p:spPr>
        <p:txBody>
          <a:bodyPr>
            <a:normAutofit fontScale="90000"/>
          </a:bodyPr>
          <a:lstStyle/>
          <a:p>
            <a:r>
              <a:rPr lang="en-US" altLang="ko-KR" dirty="0" err="1"/>
              <a:t>FlexLogger</a:t>
            </a:r>
            <a:endParaRPr lang="ko-KR" altLang="en-US" dirty="0"/>
          </a:p>
        </p:txBody>
      </p:sp>
      <p:sp>
        <p:nvSpPr>
          <p:cNvPr id="8" name="직사각형 7">
            <a:extLst>
              <a:ext uri="{FF2B5EF4-FFF2-40B4-BE49-F238E27FC236}">
                <a16:creationId xmlns:a16="http://schemas.microsoft.com/office/drawing/2014/main" id="{4A2A1CBB-C5DA-45E2-B9DD-F6C133F1C341}"/>
              </a:ext>
            </a:extLst>
          </p:cNvPr>
          <p:cNvSpPr/>
          <p:nvPr/>
        </p:nvSpPr>
        <p:spPr>
          <a:xfrm>
            <a:off x="16163" y="1368180"/>
            <a:ext cx="8610601" cy="1815882"/>
          </a:xfrm>
          <a:prstGeom prst="rect">
            <a:avLst/>
          </a:prstGeom>
        </p:spPr>
        <p:txBody>
          <a:bodyPr wrap="square">
            <a:spAutoFit/>
          </a:bodyPr>
          <a:lstStyle/>
          <a:p>
            <a:pPr latinLnBrk="0"/>
            <a:r>
              <a:rPr lang="en-US" altLang="ko-KR" sz="1600" dirty="0" err="1">
                <a:solidFill>
                  <a:srgbClr val="333333"/>
                </a:solidFill>
                <a:latin typeface="Helvetica Neue"/>
              </a:rPr>
              <a:t>FlexLogger</a:t>
            </a:r>
            <a:r>
              <a:rPr lang="ko-KR" altLang="en-US" sz="1600" dirty="0">
                <a:solidFill>
                  <a:srgbClr val="333333"/>
                </a:solidFill>
                <a:latin typeface="Helvetica Neue"/>
              </a:rPr>
              <a:t>는 신속한 센서 구성 및 혼합 신호의 데이터 로깅을 통해 프로그래밍 없이도 전자기계 시스템을 확인 및 검증할 수 있는 소프트웨어입니다</a:t>
            </a:r>
            <a:r>
              <a:rPr lang="en-US" altLang="ko-KR" sz="1600" dirty="0">
                <a:solidFill>
                  <a:srgbClr val="333333"/>
                </a:solidFill>
                <a:latin typeface="Helvetica Neue"/>
              </a:rPr>
              <a:t>.</a:t>
            </a:r>
          </a:p>
          <a:p>
            <a:pPr marL="742950" lvl="1" indent="-285750" latinLnBrk="0">
              <a:buFont typeface="Arial" panose="020B0604020202020204" pitchFamily="34" charset="0"/>
              <a:buChar char="•"/>
            </a:pPr>
            <a:r>
              <a:rPr lang="ko-KR" altLang="en-US" sz="1600" dirty="0">
                <a:solidFill>
                  <a:srgbClr val="333333"/>
                </a:solidFill>
                <a:latin typeface="Helvetica Neue"/>
              </a:rPr>
              <a:t>프로그래밍 없이  </a:t>
            </a:r>
            <a:r>
              <a:rPr lang="en-US" altLang="ko-KR" sz="1600" dirty="0">
                <a:solidFill>
                  <a:srgbClr val="333333"/>
                </a:solidFill>
                <a:latin typeface="Helvetica Neue"/>
              </a:rPr>
              <a:t>NI DAQ</a:t>
            </a:r>
            <a:r>
              <a:rPr lang="ko-KR" altLang="en-US" sz="1600" dirty="0">
                <a:solidFill>
                  <a:srgbClr val="333333"/>
                </a:solidFill>
                <a:latin typeface="Helvetica Neue"/>
              </a:rPr>
              <a:t>을 통해 유연하고 확장 가능한 데이터 로깅 시스템을 구축</a:t>
            </a:r>
            <a:endParaRPr lang="en-US" altLang="ko-KR" sz="1600" dirty="0">
              <a:solidFill>
                <a:srgbClr val="333333"/>
              </a:solidFill>
              <a:latin typeface="Helvetica Neue"/>
            </a:endParaRPr>
          </a:p>
          <a:p>
            <a:pPr marL="742950" lvl="1" indent="-285750" latinLnBrk="0">
              <a:buFont typeface="Arial" panose="020B0604020202020204" pitchFamily="34" charset="0"/>
              <a:buChar char="•"/>
            </a:pPr>
            <a:r>
              <a:rPr lang="ko-KR" altLang="en-US" sz="1600" dirty="0">
                <a:solidFill>
                  <a:srgbClr val="333333"/>
                </a:solidFill>
                <a:latin typeface="Helvetica Neue"/>
              </a:rPr>
              <a:t>아날로그 센서</a:t>
            </a:r>
            <a:r>
              <a:rPr lang="en-US" altLang="ko-KR" sz="1600" dirty="0">
                <a:solidFill>
                  <a:srgbClr val="333333"/>
                </a:solidFill>
                <a:latin typeface="Helvetica Neue"/>
              </a:rPr>
              <a:t>, </a:t>
            </a:r>
            <a:r>
              <a:rPr lang="ko-KR" altLang="en-US" sz="1600" dirty="0">
                <a:solidFill>
                  <a:srgbClr val="333333"/>
                </a:solidFill>
                <a:latin typeface="Helvetica Neue"/>
              </a:rPr>
              <a:t>디지털</a:t>
            </a:r>
            <a:r>
              <a:rPr lang="en-US" altLang="ko-KR" sz="1600" dirty="0">
                <a:solidFill>
                  <a:srgbClr val="333333"/>
                </a:solidFill>
                <a:latin typeface="Helvetica Neue"/>
              </a:rPr>
              <a:t>,</a:t>
            </a:r>
            <a:r>
              <a:rPr lang="ko-KR" altLang="en-US" sz="1600" dirty="0">
                <a:solidFill>
                  <a:srgbClr val="333333"/>
                </a:solidFill>
                <a:latin typeface="Helvetica Neue"/>
              </a:rPr>
              <a:t> 펄스 주파수 및 </a:t>
            </a:r>
            <a:r>
              <a:rPr lang="en-US" altLang="ko-KR" sz="1600" dirty="0">
                <a:solidFill>
                  <a:srgbClr val="333333"/>
                </a:solidFill>
                <a:latin typeface="Helvetica Neue"/>
              </a:rPr>
              <a:t>CAN </a:t>
            </a:r>
            <a:r>
              <a:rPr lang="ko-KR" altLang="en-US" sz="1600" dirty="0">
                <a:solidFill>
                  <a:srgbClr val="333333"/>
                </a:solidFill>
                <a:latin typeface="Helvetica Neue"/>
              </a:rPr>
              <a:t>측정을 신속하게 설정</a:t>
            </a:r>
            <a:r>
              <a:rPr lang="en-US" altLang="ko-KR" sz="1600" dirty="0">
                <a:solidFill>
                  <a:srgbClr val="333333"/>
                </a:solidFill>
                <a:latin typeface="Helvetica Neue"/>
              </a:rPr>
              <a:t>, </a:t>
            </a:r>
            <a:r>
              <a:rPr lang="ko-KR" altLang="en-US" sz="1600" dirty="0">
                <a:solidFill>
                  <a:srgbClr val="333333"/>
                </a:solidFill>
                <a:latin typeface="Helvetica Neue"/>
              </a:rPr>
              <a:t>시각화 및 로깅</a:t>
            </a:r>
            <a:endParaRPr lang="en-US" altLang="ko-KR" sz="1600" dirty="0">
              <a:solidFill>
                <a:srgbClr val="333333"/>
              </a:solidFill>
              <a:latin typeface="Helvetica Neue"/>
            </a:endParaRPr>
          </a:p>
          <a:p>
            <a:pPr marL="742950" lvl="1" indent="-285750" latinLnBrk="0">
              <a:buFont typeface="Arial" panose="020B0604020202020204" pitchFamily="34" charset="0"/>
              <a:buChar char="•"/>
            </a:pPr>
            <a:r>
              <a:rPr lang="ko-KR" altLang="en-US" sz="1600" dirty="0">
                <a:solidFill>
                  <a:srgbClr val="333333"/>
                </a:solidFill>
                <a:latin typeface="Helvetica Neue"/>
              </a:rPr>
              <a:t>자동으로 메타데이터를 저장하여 사용자의 테스트 설정을 문서화하므로 여러 저장데이터를 비교 가능</a:t>
            </a:r>
            <a:endParaRPr lang="en-US" altLang="ko-KR" sz="1600" dirty="0">
              <a:solidFill>
                <a:srgbClr val="333333"/>
              </a:solidFill>
              <a:latin typeface="Helvetica Neue"/>
            </a:endParaRPr>
          </a:p>
          <a:p>
            <a:pPr marL="742950" lvl="1" indent="-285750" latinLnBrk="0">
              <a:buFont typeface="Arial" panose="020B0604020202020204" pitchFamily="34" charset="0"/>
              <a:buChar char="•"/>
            </a:pPr>
            <a:r>
              <a:rPr lang="ko-KR" altLang="en-US" sz="1600" dirty="0">
                <a:solidFill>
                  <a:srgbClr val="333333"/>
                </a:solidFill>
                <a:latin typeface="Helvetica Neue"/>
              </a:rPr>
              <a:t>통합 데이터 뷰어에서 인터랙티브 방식으로 테스트 결과를 확인</a:t>
            </a:r>
            <a:endParaRPr lang="en-US" altLang="ko-KR" sz="1600" b="0" i="0" dirty="0">
              <a:solidFill>
                <a:srgbClr val="333333"/>
              </a:solidFill>
              <a:effectLst/>
              <a:latin typeface="Helvetica Neue"/>
            </a:endParaRPr>
          </a:p>
        </p:txBody>
      </p:sp>
      <p:sp>
        <p:nvSpPr>
          <p:cNvPr id="16" name="Rectangle 1">
            <a:extLst>
              <a:ext uri="{FF2B5EF4-FFF2-40B4-BE49-F238E27FC236}">
                <a16:creationId xmlns:a16="http://schemas.microsoft.com/office/drawing/2014/main" id="{74BFF620-E7A7-4539-BB31-93645AC64BDF}"/>
              </a:ext>
            </a:extLst>
          </p:cNvPr>
          <p:cNvSpPr>
            <a:spLocks noChangeArrowheads="1"/>
          </p:cNvSpPr>
          <p:nvPr/>
        </p:nvSpPr>
        <p:spPr bwMode="auto">
          <a:xfrm>
            <a:off x="4735584" y="3875185"/>
            <a:ext cx="7229517" cy="164658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br>
            <a:r>
              <a:rPr kumimoji="0" lang="ko-KR" altLang="ko-KR" b="0" i="0" u="none" strike="noStrike" cap="none" normalizeH="0" baseline="0" dirty="0" err="1">
                <a:ln>
                  <a:noFill/>
                </a:ln>
                <a:solidFill>
                  <a:srgbClr val="333333"/>
                </a:solidFill>
                <a:effectLst/>
                <a:latin typeface="Arial" panose="020B0604020202020204" pitchFamily="34" charset="0"/>
                <a:ea typeface="Roboto Condensed"/>
              </a:rPr>
              <a:t>FlexLogger로</a:t>
            </a:r>
            <a:r>
              <a:rPr kumimoji="0" lang="ko-KR" altLang="ko-KR" b="0" i="0" u="none" strike="noStrike" cap="none" normalizeH="0" baseline="0" dirty="0">
                <a:ln>
                  <a:noFill/>
                </a:ln>
                <a:solidFill>
                  <a:srgbClr val="333333"/>
                </a:solidFill>
                <a:effectLst/>
                <a:latin typeface="Arial" panose="020B0604020202020204" pitchFamily="34" charset="0"/>
                <a:ea typeface="Roboto Condensed"/>
              </a:rPr>
              <a:t> 할 수 있는 작업에 대해 알아보십시오</a:t>
            </a: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FlexLogger는</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사용자의 물리적 측정과 센서 종류에 맞게 구성 가능한 설정을 통해 테스트 설정 시간을 단축시켜 줍니다. 드래그 앤 드롭 </a:t>
            </a:r>
            <a:r>
              <a:rPr kumimoji="0" lang="ko-KR" altLang="en-US" sz="1200" b="0" i="0" u="none" strike="noStrike" cap="none" normalizeH="0" baseline="0" dirty="0">
                <a:ln>
                  <a:noFill/>
                </a:ln>
                <a:solidFill>
                  <a:srgbClr val="000000"/>
                </a:solidFill>
                <a:effectLst/>
                <a:latin typeface="Arial" panose="020B0604020202020204" pitchFamily="34" charset="0"/>
                <a:ea typeface="Helvetica Neue"/>
              </a:rPr>
              <a:t>방식을</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사용하여 테스트를 수행하면서 동시에 신속하게 데이터를 </a:t>
            </a: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시각화할</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수 있습니다. </a:t>
            </a:r>
            <a:endParaRPr kumimoji="0" lang="en-US" altLang="ko-KR" sz="1200" b="0" i="0" u="none" strike="noStrike" cap="none" normalizeH="0" baseline="0" dirty="0">
              <a:ln>
                <a:noFill/>
              </a:ln>
              <a:solidFill>
                <a:srgbClr val="000000"/>
              </a:solidFill>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dirty="0">
                <a:solidFill>
                  <a:srgbClr val="000000"/>
                </a:solidFill>
                <a:ea typeface="Helvetica Neue"/>
              </a:rPr>
              <a:t> </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사용자는 데이터 뷰어를 통해 </a:t>
            </a:r>
            <a:r>
              <a:rPr lang="ko-KR" altLang="en-US" sz="1200" dirty="0">
                <a:solidFill>
                  <a:srgbClr val="000000"/>
                </a:solidFill>
                <a:ea typeface="Helvetica Neue"/>
              </a:rPr>
              <a:t>저장</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된 데이터를 검토할 수 있으며, 이를 보편적인 파일 포맷으로 추출하여 공유할 수 있습니다.</a:t>
            </a:r>
            <a:r>
              <a:rPr kumimoji="0" lang="en-US" altLang="ko-KR" sz="1200" b="0" i="0" u="none" strike="noStrike" cap="none" normalizeH="0" baseline="0" dirty="0">
                <a:ln>
                  <a:noFill/>
                </a:ln>
                <a:solidFill>
                  <a:srgbClr val="000000"/>
                </a:solidFill>
                <a:effectLst/>
                <a:latin typeface="Arial" panose="020B0604020202020204" pitchFamily="34" charset="0"/>
                <a:ea typeface="Helvetica Neue"/>
              </a:rPr>
              <a:t> </a:t>
            </a:r>
            <a:r>
              <a:rPr kumimoji="0" lang="ko-KR" altLang="en-US" sz="1200" b="0" i="0" u="none" strike="noStrike" cap="none" normalizeH="0" baseline="0" dirty="0">
                <a:ln>
                  <a:noFill/>
                </a:ln>
                <a:solidFill>
                  <a:srgbClr val="000000"/>
                </a:solidFill>
                <a:effectLst/>
                <a:latin typeface="Arial" panose="020B0604020202020204" pitchFamily="34" charset="0"/>
                <a:ea typeface="Helvetica Neue"/>
              </a:rPr>
              <a:t>또한</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a:t>
            </a: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FlexLogger는</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기본적으로 사용자의 테스트 설정에 대한 중요한 세부사항을 문서화하므로 이전 테스트 구성의 결과를 추적할 수 있도록 도와줍니다.</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7" name="직사각형 16">
            <a:extLst>
              <a:ext uri="{FF2B5EF4-FFF2-40B4-BE49-F238E27FC236}">
                <a16:creationId xmlns:a16="http://schemas.microsoft.com/office/drawing/2014/main" id="{BB81D07D-9FC9-49F3-9532-6D84C4D2BA4C}"/>
              </a:ext>
            </a:extLst>
          </p:cNvPr>
          <p:cNvSpPr/>
          <p:nvPr/>
        </p:nvSpPr>
        <p:spPr>
          <a:xfrm>
            <a:off x="175596" y="3674478"/>
            <a:ext cx="3501980" cy="229729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noAutofit/>
          </a:bodyPr>
          <a:lstStyle/>
          <a:p>
            <a:r>
              <a:rPr lang="en-US" altLang="ko-KR" dirty="0"/>
              <a:t>https://www.youtube.com/watch?v=a5OWuoj17_c</a:t>
            </a:r>
            <a:endParaRPr lang="ko-KR" altLang="en-US" dirty="0"/>
          </a:p>
        </p:txBody>
      </p:sp>
      <p:sp>
        <p:nvSpPr>
          <p:cNvPr id="6" name="직사각형 5">
            <a:extLst>
              <a:ext uri="{FF2B5EF4-FFF2-40B4-BE49-F238E27FC236}">
                <a16:creationId xmlns:a16="http://schemas.microsoft.com/office/drawing/2014/main" id="{AFAC3CCF-3450-4BD4-AAD4-3F4B2AFF2D43}"/>
              </a:ext>
            </a:extLst>
          </p:cNvPr>
          <p:cNvSpPr/>
          <p:nvPr/>
        </p:nvSpPr>
        <p:spPr>
          <a:xfrm>
            <a:off x="12275172" y="1001713"/>
            <a:ext cx="10436888" cy="2062103"/>
          </a:xfrm>
          <a:prstGeom prst="rect">
            <a:avLst/>
          </a:prstGeom>
        </p:spPr>
        <p:txBody>
          <a:bodyPr wrap="square">
            <a:spAutoFit/>
          </a:bodyPr>
          <a:lstStyle/>
          <a:p>
            <a:pPr latinLnBrk="0"/>
            <a:r>
              <a:rPr lang="en-US" altLang="ko-KR" sz="1600" dirty="0" err="1">
                <a:solidFill>
                  <a:srgbClr val="333333"/>
                </a:solidFill>
                <a:latin typeface="Helvetica Neue"/>
              </a:rPr>
              <a:t>FlexLogger</a:t>
            </a:r>
            <a:r>
              <a:rPr lang="ko-KR" altLang="en-US" sz="1600" dirty="0">
                <a:solidFill>
                  <a:srgbClr val="333333"/>
                </a:solidFill>
                <a:latin typeface="Helvetica Neue"/>
              </a:rPr>
              <a:t>는 신속한 센서 구성 및 혼합 신호의 데이터 로깅을 통해 프로그래밍 없이도 전자기계 시스템을 확인 및 검증할 수 있는 소프트웨어입니다</a:t>
            </a:r>
            <a:r>
              <a:rPr lang="en-US" altLang="ko-KR" sz="1600" dirty="0">
                <a:solidFill>
                  <a:srgbClr val="333333"/>
                </a:solidFill>
                <a:latin typeface="Helvetica Neue"/>
              </a:rPr>
              <a:t>.</a:t>
            </a:r>
          </a:p>
          <a:p>
            <a:pPr latinLnBrk="0"/>
            <a:r>
              <a:rPr lang="en-US" altLang="ko-KR" sz="1600" dirty="0" err="1">
                <a:solidFill>
                  <a:srgbClr val="333333"/>
                </a:solidFill>
                <a:latin typeface="Helvetica Neue"/>
              </a:rPr>
              <a:t>FlexLogger</a:t>
            </a:r>
            <a:r>
              <a:rPr lang="ko-KR" altLang="en-US" sz="1600" dirty="0">
                <a:solidFill>
                  <a:srgbClr val="333333"/>
                </a:solidFill>
                <a:latin typeface="Helvetica Neue"/>
              </a:rPr>
              <a:t>를 사용하면 프로그래밍 없이도 </a:t>
            </a:r>
            <a:r>
              <a:rPr lang="en-US" altLang="ko-KR" sz="1600" dirty="0" err="1">
                <a:solidFill>
                  <a:srgbClr val="333333"/>
                </a:solidFill>
                <a:latin typeface="Helvetica Neue"/>
              </a:rPr>
              <a:t>CompactDAQ</a:t>
            </a:r>
            <a:r>
              <a:rPr lang="ko-KR" altLang="en-US" sz="1600" dirty="0">
                <a:solidFill>
                  <a:srgbClr val="333333"/>
                </a:solidFill>
                <a:latin typeface="Helvetica Neue"/>
              </a:rPr>
              <a:t>을 통해 유연하고 확장 가능한 데이터 로깅 시스템을 구축할 수 있습니다</a:t>
            </a:r>
            <a:r>
              <a:rPr lang="en-US" altLang="ko-KR" sz="1600" dirty="0">
                <a:solidFill>
                  <a:srgbClr val="333333"/>
                </a:solidFill>
                <a:latin typeface="Helvetica Neue"/>
              </a:rPr>
              <a:t>. </a:t>
            </a:r>
            <a:r>
              <a:rPr lang="ko-KR" altLang="en-US" sz="1600" dirty="0">
                <a:solidFill>
                  <a:srgbClr val="333333"/>
                </a:solidFill>
                <a:latin typeface="Helvetica Neue"/>
              </a:rPr>
              <a:t>사용자는 센서 특정 구성 작업 흐름을 사용하여 동기화된 아날로그 센서</a:t>
            </a:r>
            <a:r>
              <a:rPr lang="en-US" altLang="ko-KR" sz="1600" dirty="0">
                <a:solidFill>
                  <a:srgbClr val="333333"/>
                </a:solidFill>
                <a:latin typeface="Helvetica Neue"/>
              </a:rPr>
              <a:t>, </a:t>
            </a:r>
            <a:r>
              <a:rPr lang="ko-KR" altLang="en-US" sz="1600" dirty="0">
                <a:solidFill>
                  <a:srgbClr val="333333"/>
                </a:solidFill>
                <a:latin typeface="Helvetica Neue"/>
              </a:rPr>
              <a:t>디지털 펄스 주파수 및 </a:t>
            </a:r>
            <a:r>
              <a:rPr lang="en-US" altLang="ko-KR" sz="1600" dirty="0">
                <a:solidFill>
                  <a:srgbClr val="333333"/>
                </a:solidFill>
                <a:latin typeface="Helvetica Neue"/>
              </a:rPr>
              <a:t>CAN </a:t>
            </a:r>
            <a:r>
              <a:rPr lang="ko-KR" altLang="en-US" sz="1600" dirty="0">
                <a:solidFill>
                  <a:srgbClr val="333333"/>
                </a:solidFill>
                <a:latin typeface="Helvetica Neue"/>
              </a:rPr>
              <a:t>측정을 신속하게 설정</a:t>
            </a:r>
            <a:r>
              <a:rPr lang="en-US" altLang="ko-KR" sz="1600" dirty="0">
                <a:solidFill>
                  <a:srgbClr val="333333"/>
                </a:solidFill>
                <a:latin typeface="Helvetica Neue"/>
              </a:rPr>
              <a:t>, </a:t>
            </a:r>
            <a:r>
              <a:rPr lang="ko-KR" altLang="en-US" sz="1600" dirty="0">
                <a:solidFill>
                  <a:srgbClr val="333333"/>
                </a:solidFill>
                <a:latin typeface="Helvetica Neue"/>
              </a:rPr>
              <a:t>시각화 및 로깅할 수 있습니다</a:t>
            </a:r>
            <a:r>
              <a:rPr lang="en-US" altLang="ko-KR" sz="1600" dirty="0">
                <a:solidFill>
                  <a:srgbClr val="333333"/>
                </a:solidFill>
                <a:latin typeface="Helvetica Neue"/>
              </a:rPr>
              <a:t>. </a:t>
            </a:r>
            <a:r>
              <a:rPr lang="en-US" altLang="ko-KR" sz="1600" dirty="0" err="1">
                <a:solidFill>
                  <a:srgbClr val="333333"/>
                </a:solidFill>
                <a:latin typeface="Helvetica Neue"/>
              </a:rPr>
              <a:t>FlexLogger</a:t>
            </a:r>
            <a:r>
              <a:rPr lang="ko-KR" altLang="en-US" sz="1600" dirty="0">
                <a:solidFill>
                  <a:srgbClr val="333333"/>
                </a:solidFill>
                <a:latin typeface="Helvetica Neue"/>
              </a:rPr>
              <a:t>는 자동으로 메타데이터를 저장하여 사용자의 테스트 설정을 문서화하므로 여러 테스트에서 신속하게 테스트 결과를 추적하고 비교할 수 있습니다</a:t>
            </a:r>
            <a:r>
              <a:rPr lang="en-US" altLang="ko-KR" sz="1600" dirty="0">
                <a:solidFill>
                  <a:srgbClr val="333333"/>
                </a:solidFill>
                <a:latin typeface="Helvetica Neue"/>
              </a:rPr>
              <a:t>. </a:t>
            </a:r>
            <a:r>
              <a:rPr lang="ko-KR" altLang="en-US" sz="1600" dirty="0">
                <a:solidFill>
                  <a:srgbClr val="333333"/>
                </a:solidFill>
                <a:latin typeface="Helvetica Neue"/>
              </a:rPr>
              <a:t>또한</a:t>
            </a:r>
            <a:r>
              <a:rPr lang="en-US" altLang="ko-KR" sz="1600" dirty="0">
                <a:solidFill>
                  <a:srgbClr val="333333"/>
                </a:solidFill>
                <a:latin typeface="Helvetica Neue"/>
              </a:rPr>
              <a:t>, </a:t>
            </a:r>
            <a:r>
              <a:rPr lang="ko-KR" altLang="en-US" sz="1600" dirty="0">
                <a:solidFill>
                  <a:srgbClr val="333333"/>
                </a:solidFill>
                <a:latin typeface="Helvetica Neue"/>
              </a:rPr>
              <a:t>통합 데이터 뷰어에서 인터랙티브 방식으로 테스트 결과를 확인할 수 있어 데이터를 시각적으로 검사하고 결정을 내릴 수 있습니다</a:t>
            </a:r>
            <a:r>
              <a:rPr lang="en-US" altLang="ko-KR" sz="1600" dirty="0">
                <a:solidFill>
                  <a:srgbClr val="333333"/>
                </a:solidFill>
                <a:latin typeface="Helvetica Neue"/>
              </a:rPr>
              <a:t>.</a:t>
            </a:r>
            <a:endParaRPr lang="en-US" altLang="ko-KR" sz="1600" b="0" i="0" dirty="0">
              <a:solidFill>
                <a:srgbClr val="333333"/>
              </a:solidFill>
              <a:effectLst/>
              <a:latin typeface="Helvetica Neue"/>
            </a:endParaRPr>
          </a:p>
        </p:txBody>
      </p:sp>
      <p:sp>
        <p:nvSpPr>
          <p:cNvPr id="7" name="직사각형 6">
            <a:extLst>
              <a:ext uri="{FF2B5EF4-FFF2-40B4-BE49-F238E27FC236}">
                <a16:creationId xmlns:a16="http://schemas.microsoft.com/office/drawing/2014/main" id="{7183ACC8-AC50-4D82-958A-F5DD0A0AE021}"/>
              </a:ext>
            </a:extLst>
          </p:cNvPr>
          <p:cNvSpPr/>
          <p:nvPr/>
        </p:nvSpPr>
        <p:spPr>
          <a:xfrm>
            <a:off x="13242636" y="3429000"/>
            <a:ext cx="3501980" cy="229729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noAutofit/>
          </a:bodyPr>
          <a:lstStyle/>
          <a:p>
            <a:r>
              <a:rPr lang="ko-KR" altLang="en-US" dirty="0"/>
              <a:t>http://f1.media.brightcove.com/4/1326282160001/1326282160001_5743416557001_5720167805001.mp4?pubId=1326282160001&amp;videoId=5720167805001</a:t>
            </a:r>
          </a:p>
        </p:txBody>
      </p:sp>
      <p:pic>
        <p:nvPicPr>
          <p:cNvPr id="2050" name="Picture 2" descr="flexloggerì ëí ì´ë¯¸ì§ ê²ìê²°ê³¼">
            <a:extLst>
              <a:ext uri="{FF2B5EF4-FFF2-40B4-BE49-F238E27FC236}">
                <a16:creationId xmlns:a16="http://schemas.microsoft.com/office/drawing/2014/main" id="{5CF1EC93-D280-45F5-94A7-E86B89A07C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78" t="17074" r="81783" b="39154"/>
          <a:stretch/>
        </p:blipFill>
        <p:spPr bwMode="auto">
          <a:xfrm>
            <a:off x="96981" y="230403"/>
            <a:ext cx="669637" cy="7713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lexloggerì ëí ì´ë¯¸ì§ ê²ìê²°ê³¼">
            <a:extLst>
              <a:ext uri="{FF2B5EF4-FFF2-40B4-BE49-F238E27FC236}">
                <a16:creationId xmlns:a16="http://schemas.microsoft.com/office/drawing/2014/main" id="{6B108DE2-9738-4DEA-8B1F-FDEBC9E06B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5942" y="-728092"/>
            <a:ext cx="6477000" cy="17621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lexloggerì ëí ì´ë¯¸ì§ ê²ìê²°ê³¼">
            <a:extLst>
              <a:ext uri="{FF2B5EF4-FFF2-40B4-BE49-F238E27FC236}">
                <a16:creationId xmlns:a16="http://schemas.microsoft.com/office/drawing/2014/main" id="{5F00E217-9B48-4701-9EC5-6A8CC1E8C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14170" y="923278"/>
            <a:ext cx="3253477" cy="25026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1806281405230104.jpg">
            <a:extLst>
              <a:ext uri="{FF2B5EF4-FFF2-40B4-BE49-F238E27FC236}">
                <a16:creationId xmlns:a16="http://schemas.microsoft.com/office/drawing/2014/main" id="{59B7D6FD-7624-4295-9C9B-782D36DD2D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5230" y="1361990"/>
            <a:ext cx="2896428" cy="206396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
            <a:extLst>
              <a:ext uri="{FF2B5EF4-FFF2-40B4-BE49-F238E27FC236}">
                <a16:creationId xmlns:a16="http://schemas.microsoft.com/office/drawing/2014/main" id="{7302403D-205A-4A93-ACB5-C23EFAD0AACA}"/>
              </a:ext>
            </a:extLst>
          </p:cNvPr>
          <p:cNvSpPr>
            <a:spLocks noChangeArrowheads="1"/>
          </p:cNvSpPr>
          <p:nvPr/>
        </p:nvSpPr>
        <p:spPr bwMode="auto">
          <a:xfrm>
            <a:off x="12718999" y="5387462"/>
            <a:ext cx="7229517" cy="164658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br>
            <a:r>
              <a:rPr kumimoji="0" lang="ko-KR" altLang="ko-KR" b="0" i="0" u="none" strike="noStrike" cap="none" normalizeH="0" baseline="0" dirty="0" err="1">
                <a:ln>
                  <a:noFill/>
                </a:ln>
                <a:solidFill>
                  <a:srgbClr val="333333"/>
                </a:solidFill>
                <a:effectLst/>
                <a:latin typeface="Arial" panose="020B0604020202020204" pitchFamily="34" charset="0"/>
                <a:ea typeface="Roboto Condensed"/>
              </a:rPr>
              <a:t>FlexLogger로</a:t>
            </a:r>
            <a:r>
              <a:rPr kumimoji="0" lang="ko-KR" altLang="ko-KR" b="0" i="0" u="none" strike="noStrike" cap="none" normalizeH="0" baseline="0" dirty="0">
                <a:ln>
                  <a:noFill/>
                </a:ln>
                <a:solidFill>
                  <a:srgbClr val="333333"/>
                </a:solidFill>
                <a:effectLst/>
                <a:latin typeface="Arial" panose="020B0604020202020204" pitchFamily="34" charset="0"/>
                <a:ea typeface="Roboto Condensed"/>
              </a:rPr>
              <a:t> 할 수 있는 작업에 대해 알아보십시오</a:t>
            </a: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FlexLogger는</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사용자의 물리적 측정과 센서 종류에 맞게 구성 가능한 설정을 통해 테스트 설정 시간을 단축시켜 줍니다. 드래그 앤 드롭 엔지니어링 </a:t>
            </a: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인디케이터를</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사용하여 테스트를 수행하면서 동시에 신속하게 데이터를 </a:t>
            </a: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시각화할</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수 있습니다. 또한, 사용자는 통합 데이터 뷰어를 통해 인터렉티브 방식으로 </a:t>
            </a: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로깅된</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데이터를 검토할 수 있으며, 이를 보편적인 파일 포맷으로 추출하여 공유할 수 있습니다. </a:t>
            </a: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FlexLogger는</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기본적으로 사용자의 테스트 설정에 대한 중요한 세부사항을 문서화하므로 이전 테스트 구성의 결과를 추적할 수 있도록 도와줍니다.</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805B4709-C621-4983-80E6-997297A33614}"/>
              </a:ext>
            </a:extLst>
          </p:cNvPr>
          <p:cNvSpPr txBox="1"/>
          <p:nvPr/>
        </p:nvSpPr>
        <p:spPr>
          <a:xfrm>
            <a:off x="8807504" y="1061332"/>
            <a:ext cx="2127505" cy="369332"/>
          </a:xfrm>
          <a:prstGeom prst="rect">
            <a:avLst/>
          </a:prstGeom>
          <a:noFill/>
        </p:spPr>
        <p:txBody>
          <a:bodyPr wrap="none" rtlCol="0">
            <a:spAutoFit/>
          </a:bodyPr>
          <a:lstStyle/>
          <a:p>
            <a:r>
              <a:rPr lang="ko-KR" altLang="en-US" dirty="0">
                <a:highlight>
                  <a:srgbClr val="FFFF00"/>
                </a:highlight>
              </a:rPr>
              <a:t>이 로고 삭제 요청 </a:t>
            </a:r>
          </a:p>
        </p:txBody>
      </p:sp>
      <p:sp>
        <p:nvSpPr>
          <p:cNvPr id="4" name="직사각형 3">
            <a:extLst>
              <a:ext uri="{FF2B5EF4-FFF2-40B4-BE49-F238E27FC236}">
                <a16:creationId xmlns:a16="http://schemas.microsoft.com/office/drawing/2014/main" id="{D59EB601-7177-4198-A40F-543D11A32EE7}"/>
              </a:ext>
            </a:extLst>
          </p:cNvPr>
          <p:cNvSpPr/>
          <p:nvPr/>
        </p:nvSpPr>
        <p:spPr>
          <a:xfrm>
            <a:off x="8955230" y="1430664"/>
            <a:ext cx="1121643" cy="3827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91106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7F2D37DE-C245-4919-A3D9-95DB063A5B0D}"/>
              </a:ext>
            </a:extLst>
          </p:cNvPr>
          <p:cNvSpPr>
            <a:spLocks noChangeArrowheads="1"/>
          </p:cNvSpPr>
          <p:nvPr/>
        </p:nvSpPr>
        <p:spPr bwMode="auto">
          <a:xfrm>
            <a:off x="518527" y="582613"/>
            <a:ext cx="8013412"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2400" b="0" i="0" u="none" strike="noStrike" cap="none" normalizeH="0" baseline="0" dirty="0">
                <a:ln>
                  <a:noFill/>
                </a:ln>
                <a:solidFill>
                  <a:srgbClr val="333333"/>
                </a:solidFill>
                <a:effectLst/>
                <a:latin typeface="Arial" panose="020B0604020202020204" pitchFamily="34" charset="0"/>
                <a:ea typeface="Roboto Condensed"/>
              </a:rPr>
              <a:t>신속하게 측정 작업 구성</a:t>
            </a:r>
            <a:endParaRPr kumimoji="0" lang="ko-KR" altLang="ko-KR" sz="1200" b="0" i="0" u="none" strike="noStrike" cap="none" normalizeH="0" baseline="0" dirty="0">
              <a:ln>
                <a:noFill/>
              </a:ln>
              <a:solidFill>
                <a:srgbClr val="000000"/>
              </a:solidFill>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FlexLogger를</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사용하면 </a:t>
            </a: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CompactDAQ</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하드웨어를 자동으로 감지하여 신속하게 혼합 측정 작</a:t>
            </a:r>
            <a:r>
              <a:rPr kumimoji="0" lang="ko-KR" altLang="en-US" sz="1200" b="0" i="0" u="none" strike="noStrike" cap="none" normalizeH="0" baseline="0" dirty="0">
                <a:ln>
                  <a:noFill/>
                </a:ln>
                <a:solidFill>
                  <a:srgbClr val="000000"/>
                </a:solidFill>
                <a:effectLst/>
                <a:latin typeface="Arial" panose="020B0604020202020204" pitchFamily="34" charset="0"/>
                <a:ea typeface="Helvetica Neue"/>
              </a:rPr>
              <a:t>업</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을 구성할 수 있습니다. </a:t>
            </a:r>
            <a:endParaRPr kumimoji="0" lang="en-US" altLang="ko-KR" sz="1200" b="0" i="0" u="none" strike="noStrike" cap="none" normalizeH="0" baseline="0" dirty="0">
              <a:ln>
                <a:noFill/>
              </a:ln>
              <a:solidFill>
                <a:srgbClr val="000000"/>
              </a:solidFill>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이를 통해 소프트웨어 셋업 시간을 단축하고 핵심 인사이트를 파악하기 위한 데이터 확인에 집중할 수 있습니다.</a:t>
            </a:r>
          </a:p>
        </p:txBody>
      </p:sp>
      <p:sp>
        <p:nvSpPr>
          <p:cNvPr id="6" name="직사각형 5">
            <a:extLst>
              <a:ext uri="{FF2B5EF4-FFF2-40B4-BE49-F238E27FC236}">
                <a16:creationId xmlns:a16="http://schemas.microsoft.com/office/drawing/2014/main" id="{859BF8BF-6791-48B1-B956-74F658FBDDEE}"/>
              </a:ext>
            </a:extLst>
          </p:cNvPr>
          <p:cNvSpPr/>
          <p:nvPr/>
        </p:nvSpPr>
        <p:spPr>
          <a:xfrm>
            <a:off x="163503" y="-27828"/>
            <a:ext cx="3520516" cy="553998"/>
          </a:xfrm>
          <a:prstGeom prst="rect">
            <a:avLst/>
          </a:prstGeom>
        </p:spPr>
        <p:txBody>
          <a:bodyPr wrap="none">
            <a:spAutoFit/>
          </a:bodyPr>
          <a:lstStyle/>
          <a:p>
            <a:pPr lvl="0" eaLnBrk="0" fontAlgn="base" latinLnBrk="0" hangingPunct="0">
              <a:spcBef>
                <a:spcPct val="0"/>
              </a:spcBef>
              <a:spcAft>
                <a:spcPct val="0"/>
              </a:spcAft>
            </a:pPr>
            <a:r>
              <a:rPr lang="ko-KR" altLang="ko-KR" sz="3000" b="1" dirty="0" err="1">
                <a:solidFill>
                  <a:srgbClr val="333333"/>
                </a:solidFill>
                <a:latin typeface="Arial" panose="020B0604020202020204" pitchFamily="34" charset="0"/>
                <a:ea typeface="Roboto Condensed"/>
              </a:rPr>
              <a:t>FlexLogger의</a:t>
            </a:r>
            <a:r>
              <a:rPr lang="ko-KR" altLang="ko-KR" sz="3000" b="1" dirty="0">
                <a:solidFill>
                  <a:srgbClr val="333333"/>
                </a:solidFill>
                <a:latin typeface="Arial" panose="020B0604020202020204" pitchFamily="34" charset="0"/>
                <a:ea typeface="Roboto Condensed"/>
              </a:rPr>
              <a:t> 장점</a:t>
            </a:r>
          </a:p>
        </p:txBody>
      </p:sp>
      <p:sp>
        <p:nvSpPr>
          <p:cNvPr id="7" name="Rectangle 8">
            <a:extLst>
              <a:ext uri="{FF2B5EF4-FFF2-40B4-BE49-F238E27FC236}">
                <a16:creationId xmlns:a16="http://schemas.microsoft.com/office/drawing/2014/main" id="{EE6303F7-CA0D-4450-909E-912DB4C29754}"/>
              </a:ext>
            </a:extLst>
          </p:cNvPr>
          <p:cNvSpPr>
            <a:spLocks noChangeArrowheads="1"/>
          </p:cNvSpPr>
          <p:nvPr/>
        </p:nvSpPr>
        <p:spPr bwMode="auto">
          <a:xfrm>
            <a:off x="456298" y="1377720"/>
            <a:ext cx="8679335"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a:t>
            </a:r>
            <a:endParaRPr kumimoji="0" lang="ko-KR" altLang="ko-K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2400" b="0" i="0" u="none" strike="noStrike" cap="none" normalizeH="0" baseline="0" dirty="0">
                <a:ln>
                  <a:noFill/>
                </a:ln>
                <a:solidFill>
                  <a:srgbClr val="333333"/>
                </a:solidFill>
                <a:effectLst/>
                <a:latin typeface="Arial" panose="020B0604020202020204" pitchFamily="34" charset="0"/>
                <a:ea typeface="Roboto Condensed"/>
              </a:rPr>
              <a:t>확실하게 테스트 수행</a:t>
            </a:r>
            <a:endParaRPr kumimoji="0" lang="ko-KR" altLang="ko-KR" sz="1200" b="0" i="0" u="none" strike="noStrike" cap="none" normalizeH="0" baseline="0" dirty="0">
              <a:ln>
                <a:noFill/>
              </a:ln>
              <a:solidFill>
                <a:srgbClr val="000000"/>
              </a:solidFill>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FlexLogger를</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사용하면 테스트가 수행되는 동안 테스트가 정확하게 수행되고 있는지 확인하기 위해 </a:t>
            </a: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인디케이터와</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알람이 포함된 스크린을 생성할 수 있습니다. </a:t>
            </a:r>
            <a:endParaRPr kumimoji="0" lang="en-US" altLang="ko-KR" sz="1200" b="0" i="0" u="none" strike="noStrike" cap="none" normalizeH="0" baseline="0" dirty="0">
              <a:ln>
                <a:noFill/>
              </a:ln>
              <a:solidFill>
                <a:srgbClr val="000000"/>
              </a:solidFill>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로그 파일에 하드웨어 설정, 센서 시리얼 번호 등을 메타데이터로 포함하여 해당 데이터를 이용하는 모든 사용자들이 어떻게 데이터가 수집되었는지 정확하게 파악할 수 있습니다.</a:t>
            </a:r>
            <a:endParaRPr kumimoji="0" lang="ko-KR" altLang="ko-KR" sz="8400" b="0" i="0" u="none" strike="noStrike" cap="none" normalizeH="0" baseline="0" dirty="0">
              <a:ln>
                <a:noFill/>
              </a:ln>
              <a:solidFill>
                <a:srgbClr val="000000"/>
              </a:solidFill>
              <a:effectLst/>
              <a:latin typeface="Arial" panose="020B0604020202020204" pitchFamily="34" charset="0"/>
              <a:ea typeface="Helvetica Neue"/>
            </a:endParaRPr>
          </a:p>
        </p:txBody>
      </p:sp>
      <p:sp>
        <p:nvSpPr>
          <p:cNvPr id="8" name="Rectangle 10">
            <a:extLst>
              <a:ext uri="{FF2B5EF4-FFF2-40B4-BE49-F238E27FC236}">
                <a16:creationId xmlns:a16="http://schemas.microsoft.com/office/drawing/2014/main" id="{348F3CC5-9E3E-4820-A2E0-2F09AD272A65}"/>
              </a:ext>
            </a:extLst>
          </p:cNvPr>
          <p:cNvSpPr>
            <a:spLocks noChangeArrowheads="1"/>
          </p:cNvSpPr>
          <p:nvPr/>
        </p:nvSpPr>
        <p:spPr bwMode="auto">
          <a:xfrm>
            <a:off x="456298" y="2816657"/>
            <a:ext cx="8679335" cy="10156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a:t>
            </a:r>
            <a:endParaRPr kumimoji="0" lang="ko-KR" altLang="ko-K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2400" b="0" i="0" u="none" strike="noStrike" cap="none" normalizeH="0" baseline="0" dirty="0">
                <a:ln>
                  <a:noFill/>
                </a:ln>
                <a:solidFill>
                  <a:srgbClr val="333333"/>
                </a:solidFill>
                <a:effectLst/>
                <a:latin typeface="Arial" panose="020B0604020202020204" pitchFamily="34" charset="0"/>
                <a:ea typeface="Roboto Condensed"/>
              </a:rPr>
              <a:t>통합 데이터 뷰어를 통한 테스트 인사이트 제공</a:t>
            </a:r>
            <a:endParaRPr kumimoji="0" lang="ko-KR" altLang="ko-KR" sz="1200" b="0" i="0" u="none" strike="noStrike" cap="none" normalizeH="0" baseline="0" dirty="0">
              <a:ln>
                <a:noFill/>
              </a:ln>
              <a:solidFill>
                <a:srgbClr val="000000"/>
              </a:solidFill>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데이터 뷰어를 사용하면 </a:t>
            </a: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CAN을</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포함한 다수의 채널 및 소스에서 데이터를 확인할 수 있으며 플레이백을 위해 손쉽게 데이터를 동기화 및 </a:t>
            </a: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디스플레이할</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수 있을 뿐만 아니라 데이터를 여러 가지 포맷으로 추출할 수 있습니다.</a:t>
            </a:r>
            <a:endParaRPr kumimoji="0" lang="ko-KR" altLang="ko-KR" sz="8400" b="0" i="0" u="none" strike="noStrike" cap="none" normalizeH="0" baseline="0" dirty="0">
              <a:ln>
                <a:noFill/>
              </a:ln>
              <a:solidFill>
                <a:srgbClr val="000000"/>
              </a:solidFill>
              <a:effectLst/>
              <a:latin typeface="Arial" panose="020B0604020202020204" pitchFamily="34" charset="0"/>
              <a:ea typeface="Helvetica Neue"/>
            </a:endParaRPr>
          </a:p>
        </p:txBody>
      </p:sp>
      <p:sp>
        <p:nvSpPr>
          <p:cNvPr id="10" name="Rectangle 12">
            <a:extLst>
              <a:ext uri="{FF2B5EF4-FFF2-40B4-BE49-F238E27FC236}">
                <a16:creationId xmlns:a16="http://schemas.microsoft.com/office/drawing/2014/main" id="{70B7488F-8A30-42F0-B1D9-FC03B26FBEB6}"/>
              </a:ext>
            </a:extLst>
          </p:cNvPr>
          <p:cNvSpPr>
            <a:spLocks noChangeArrowheads="1"/>
          </p:cNvSpPr>
          <p:nvPr/>
        </p:nvSpPr>
        <p:spPr bwMode="auto">
          <a:xfrm>
            <a:off x="518528" y="4073471"/>
            <a:ext cx="8617106"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a:t>
            </a:r>
            <a:endParaRPr kumimoji="0" lang="ko-KR" altLang="ko-K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2400" b="0" i="0" u="none" strike="noStrike" cap="none" normalizeH="0" baseline="0" dirty="0" err="1">
                <a:ln>
                  <a:noFill/>
                </a:ln>
                <a:solidFill>
                  <a:srgbClr val="333333"/>
                </a:solidFill>
                <a:effectLst/>
                <a:latin typeface="Arial" panose="020B0604020202020204" pitchFamily="34" charset="0"/>
                <a:ea typeface="Roboto Condensed"/>
              </a:rPr>
              <a:t>DIAdem을</a:t>
            </a:r>
            <a:r>
              <a:rPr kumimoji="0" lang="ko-KR" altLang="ko-KR" sz="2400" b="0" i="0" u="none" strike="noStrike" cap="none" normalizeH="0" baseline="0" dirty="0">
                <a:ln>
                  <a:noFill/>
                </a:ln>
                <a:solidFill>
                  <a:srgbClr val="333333"/>
                </a:solidFill>
                <a:effectLst/>
                <a:latin typeface="Arial" panose="020B0604020202020204" pitchFamily="34" charset="0"/>
                <a:ea typeface="Roboto Condensed"/>
              </a:rPr>
              <a:t> 통한 테스트 결과 분석 및 전달</a:t>
            </a:r>
            <a:endParaRPr kumimoji="0" lang="ko-KR" altLang="ko-KR" sz="1200" b="0" i="0" u="none" strike="noStrike" cap="none" normalizeH="0" baseline="0" dirty="0">
              <a:ln>
                <a:noFill/>
              </a:ln>
              <a:solidFill>
                <a:srgbClr val="000000"/>
              </a:solidFill>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NI는</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a:t>
            </a: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DIAdem과</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a:t>
            </a: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FlexLogger를</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함께 사용함으로써, 포함된 분석 라이브러리나 사용자 정의 수식을 활용하여 신속하게 데이터를 검색, 검사 및 분석하는 것을 </a:t>
            </a: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권장합니니다</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a:t>
            </a:r>
            <a:endParaRPr kumimoji="0" lang="en-US" altLang="ko-KR" sz="1200" b="0" i="0" u="none" strike="noStrike" cap="none" normalizeH="0" baseline="0" dirty="0">
              <a:ln>
                <a:noFill/>
              </a:ln>
              <a:solidFill>
                <a:srgbClr val="000000"/>
              </a:solidFill>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이를 통해 자동으로 새로운 데이터를 입력하는 표준 템플릿을 생성하여 일관성 있게 문서화된 리포트를 만들 수 있습니다.</a:t>
            </a:r>
            <a:endParaRPr kumimoji="0" lang="ko-KR" altLang="ko-KR" sz="8400" b="0" i="0" u="none" strike="noStrike" cap="none" normalizeH="0" baseline="0" dirty="0">
              <a:ln>
                <a:noFill/>
              </a:ln>
              <a:solidFill>
                <a:srgbClr val="000000"/>
              </a:solidFill>
              <a:effectLst/>
              <a:latin typeface="Arial" panose="020B0604020202020204" pitchFamily="34" charset="0"/>
              <a:ea typeface="Helvetica Neue"/>
            </a:endParaRPr>
          </a:p>
        </p:txBody>
      </p:sp>
      <p:pic>
        <p:nvPicPr>
          <p:cNvPr id="3080" name="Picture 8" descr="flexloggerì ëí ì´ë¯¸ì§ ê²ìê²°ê³¼">
            <a:extLst>
              <a:ext uri="{FF2B5EF4-FFF2-40B4-BE49-F238E27FC236}">
                <a16:creationId xmlns:a16="http://schemas.microsoft.com/office/drawing/2014/main" id="{74722679-181C-4B3C-9E27-09C0C9A224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6920" y="3040495"/>
            <a:ext cx="2778133" cy="2137025"/>
          </a:xfrm>
          <a:prstGeom prst="rect">
            <a:avLst/>
          </a:prstGeom>
          <a:noFill/>
          <a:extLst>
            <a:ext uri="{909E8E84-426E-40DD-AFC4-6F175D3DCCD1}">
              <a14:hiddenFill xmlns:a14="http://schemas.microsoft.com/office/drawing/2010/main">
                <a:solidFill>
                  <a:srgbClr val="FFFFFF"/>
                </a:solidFill>
              </a14:hiddenFill>
            </a:ext>
          </a:extLst>
        </p:spPr>
      </p:pic>
      <p:sp>
        <p:nvSpPr>
          <p:cNvPr id="13" name="타원 12">
            <a:extLst>
              <a:ext uri="{FF2B5EF4-FFF2-40B4-BE49-F238E27FC236}">
                <a16:creationId xmlns:a16="http://schemas.microsoft.com/office/drawing/2014/main" id="{485B43F2-E320-4763-B8F8-A5E6C80DDA1A}"/>
              </a:ext>
            </a:extLst>
          </p:cNvPr>
          <p:cNvSpPr/>
          <p:nvPr/>
        </p:nvSpPr>
        <p:spPr>
          <a:xfrm>
            <a:off x="0" y="582613"/>
            <a:ext cx="456298" cy="45629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accent1"/>
                </a:solidFill>
              </a:rPr>
              <a:t>1</a:t>
            </a:r>
            <a:endParaRPr lang="ko-KR" altLang="en-US" sz="2400" b="1" dirty="0">
              <a:solidFill>
                <a:schemeClr val="accent1"/>
              </a:solidFill>
            </a:endParaRPr>
          </a:p>
        </p:txBody>
      </p:sp>
      <p:sp>
        <p:nvSpPr>
          <p:cNvPr id="14" name="타원 13">
            <a:extLst>
              <a:ext uri="{FF2B5EF4-FFF2-40B4-BE49-F238E27FC236}">
                <a16:creationId xmlns:a16="http://schemas.microsoft.com/office/drawing/2014/main" id="{FE3EE338-FEDA-447B-B4FF-E224045CF7CD}"/>
              </a:ext>
            </a:extLst>
          </p:cNvPr>
          <p:cNvSpPr/>
          <p:nvPr/>
        </p:nvSpPr>
        <p:spPr>
          <a:xfrm>
            <a:off x="0" y="1727443"/>
            <a:ext cx="456298" cy="45629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accent1"/>
                </a:solidFill>
              </a:rPr>
              <a:t>2</a:t>
            </a:r>
            <a:endParaRPr lang="ko-KR" altLang="en-US" sz="2400" b="1" dirty="0">
              <a:solidFill>
                <a:schemeClr val="accent1"/>
              </a:solidFill>
            </a:endParaRPr>
          </a:p>
        </p:txBody>
      </p:sp>
      <p:sp>
        <p:nvSpPr>
          <p:cNvPr id="15" name="타원 14">
            <a:extLst>
              <a:ext uri="{FF2B5EF4-FFF2-40B4-BE49-F238E27FC236}">
                <a16:creationId xmlns:a16="http://schemas.microsoft.com/office/drawing/2014/main" id="{E9738397-1BAE-48EE-8FD3-710F6EB9D938}"/>
              </a:ext>
            </a:extLst>
          </p:cNvPr>
          <p:cNvSpPr/>
          <p:nvPr/>
        </p:nvSpPr>
        <p:spPr>
          <a:xfrm>
            <a:off x="0" y="2956852"/>
            <a:ext cx="456298" cy="45629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accent1"/>
                </a:solidFill>
              </a:rPr>
              <a:t>3</a:t>
            </a:r>
            <a:endParaRPr lang="ko-KR" altLang="en-US" sz="2400" b="1" dirty="0">
              <a:solidFill>
                <a:schemeClr val="accent1"/>
              </a:solidFill>
            </a:endParaRPr>
          </a:p>
        </p:txBody>
      </p:sp>
      <p:sp>
        <p:nvSpPr>
          <p:cNvPr id="16" name="타원 15">
            <a:extLst>
              <a:ext uri="{FF2B5EF4-FFF2-40B4-BE49-F238E27FC236}">
                <a16:creationId xmlns:a16="http://schemas.microsoft.com/office/drawing/2014/main" id="{12B13865-9A4A-410B-9298-F7B178106716}"/>
              </a:ext>
            </a:extLst>
          </p:cNvPr>
          <p:cNvSpPr/>
          <p:nvPr/>
        </p:nvSpPr>
        <p:spPr>
          <a:xfrm>
            <a:off x="0" y="4428475"/>
            <a:ext cx="456298" cy="45629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accent1"/>
                </a:solidFill>
              </a:rPr>
              <a:t>4</a:t>
            </a:r>
            <a:endParaRPr lang="ko-KR" altLang="en-US" sz="2400" b="1" dirty="0">
              <a:solidFill>
                <a:schemeClr val="accent1"/>
              </a:solidFill>
            </a:endParaRPr>
          </a:p>
        </p:txBody>
      </p:sp>
      <p:pic>
        <p:nvPicPr>
          <p:cNvPr id="9" name="그림 8">
            <a:extLst>
              <a:ext uri="{FF2B5EF4-FFF2-40B4-BE49-F238E27FC236}">
                <a16:creationId xmlns:a16="http://schemas.microsoft.com/office/drawing/2014/main" id="{C3407028-213D-43AB-9A19-97A9EF670454}"/>
              </a:ext>
            </a:extLst>
          </p:cNvPr>
          <p:cNvPicPr>
            <a:picLocks noChangeAspect="1"/>
          </p:cNvPicPr>
          <p:nvPr/>
        </p:nvPicPr>
        <p:blipFill rotWithShape="1">
          <a:blip r:embed="rId4">
            <a:extLst>
              <a:ext uri="{28A0092B-C50C-407E-A947-70E740481C1C}">
                <a14:useLocalDpi xmlns:a14="http://schemas.microsoft.com/office/drawing/2010/main" val="0"/>
              </a:ext>
            </a:extLst>
          </a:blip>
          <a:srcRect l="35560" t="25325" r="35331" b="24195"/>
          <a:stretch/>
        </p:blipFill>
        <p:spPr>
          <a:xfrm>
            <a:off x="9276919" y="752059"/>
            <a:ext cx="2778133" cy="2032471"/>
          </a:xfrm>
          <a:prstGeom prst="rect">
            <a:avLst/>
          </a:prstGeom>
        </p:spPr>
      </p:pic>
      <p:sp>
        <p:nvSpPr>
          <p:cNvPr id="17" name="직사각형 16">
            <a:extLst>
              <a:ext uri="{FF2B5EF4-FFF2-40B4-BE49-F238E27FC236}">
                <a16:creationId xmlns:a16="http://schemas.microsoft.com/office/drawing/2014/main" id="{B8A7207C-6328-425B-91AB-A6304379CBFB}"/>
              </a:ext>
            </a:extLst>
          </p:cNvPr>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65086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A33B3642-9699-4553-BD8A-816F6238EE5C}"/>
              </a:ext>
            </a:extLst>
          </p:cNvPr>
          <p:cNvSpPr/>
          <p:nvPr/>
        </p:nvSpPr>
        <p:spPr>
          <a:xfrm>
            <a:off x="4173858" y="-748117"/>
            <a:ext cx="4591257" cy="369332"/>
          </a:xfrm>
          <a:prstGeom prst="rect">
            <a:avLst/>
          </a:prstGeom>
        </p:spPr>
        <p:txBody>
          <a:bodyPr wrap="none">
            <a:spAutoFit/>
          </a:bodyPr>
          <a:lstStyle/>
          <a:p>
            <a:r>
              <a:rPr lang="ko-KR" altLang="en-US" dirty="0"/>
              <a:t>http://www.ni.com/white-paper/54482/ko/</a:t>
            </a:r>
          </a:p>
        </p:txBody>
      </p:sp>
      <p:sp>
        <p:nvSpPr>
          <p:cNvPr id="8" name="화살표: U자형 7">
            <a:extLst>
              <a:ext uri="{FF2B5EF4-FFF2-40B4-BE49-F238E27FC236}">
                <a16:creationId xmlns:a16="http://schemas.microsoft.com/office/drawing/2014/main" id="{8CD08379-9B89-4C40-967F-8F77D489F80E}"/>
              </a:ext>
            </a:extLst>
          </p:cNvPr>
          <p:cNvSpPr/>
          <p:nvPr/>
        </p:nvSpPr>
        <p:spPr>
          <a:xfrm rot="5400000">
            <a:off x="3693893" y="-2237798"/>
            <a:ext cx="4804214" cy="11572275"/>
          </a:xfrm>
          <a:prstGeom prst="uturnArrow">
            <a:avLst>
              <a:gd name="adj1" fmla="val 23718"/>
              <a:gd name="adj2" fmla="val 25000"/>
              <a:gd name="adj3" fmla="val 17857"/>
              <a:gd name="adj4" fmla="val 43750"/>
              <a:gd name="adj5" fmla="val 100000"/>
            </a:avLst>
          </a:prstGeom>
          <a:solidFill>
            <a:schemeClr val="accent1">
              <a:lumMod val="60000"/>
              <a:lumOff val="40000"/>
              <a:alpha val="48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3080" name="Picture 8" descr="http://www.ni.com/cms/images/devzone/tut/Figure_1-FlexLogger_Specifications_Tab_20180219171414.png">
            <a:extLst>
              <a:ext uri="{FF2B5EF4-FFF2-40B4-BE49-F238E27FC236}">
                <a16:creationId xmlns:a16="http://schemas.microsoft.com/office/drawing/2014/main" id="{D6B57D14-865E-4725-8C88-6D297FDF98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4509" y="907553"/>
            <a:ext cx="3799268" cy="158302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www.ni.com/cms/images/devzone/tut/Figure_2-FlexLogger_General_Info_Tab.png">
            <a:extLst>
              <a:ext uri="{FF2B5EF4-FFF2-40B4-BE49-F238E27FC236}">
                <a16:creationId xmlns:a16="http://schemas.microsoft.com/office/drawing/2014/main" id="{E9F8C192-DA60-47A9-AB6F-BBF7CFA98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5741" y="907553"/>
            <a:ext cx="4091189" cy="15587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www.ni.com/cms/images/devzone/tut/Figure_3-FlexLogger_Add_CAN_Signals.png">
            <a:extLst>
              <a:ext uri="{FF2B5EF4-FFF2-40B4-BE49-F238E27FC236}">
                <a16:creationId xmlns:a16="http://schemas.microsoft.com/office/drawing/2014/main" id="{79144D1F-B62F-407C-8F43-82654EBC2B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5740" y="3991270"/>
            <a:ext cx="4091189" cy="15587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www.ni.com/cms/images/devzone/tut/Figure_4-FlexLogger_Calculated_Channels.png">
            <a:extLst>
              <a:ext uri="{FF2B5EF4-FFF2-40B4-BE49-F238E27FC236}">
                <a16:creationId xmlns:a16="http://schemas.microsoft.com/office/drawing/2014/main" id="{E1E06731-B677-457B-AC34-3B96B72E52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4508" y="3971961"/>
            <a:ext cx="3803381" cy="1449049"/>
          </a:xfrm>
          <a:prstGeom prst="rect">
            <a:avLst/>
          </a:prstGeom>
          <a:noFill/>
          <a:extLst>
            <a:ext uri="{909E8E84-426E-40DD-AFC4-6F175D3DCCD1}">
              <a14:hiddenFill xmlns:a14="http://schemas.microsoft.com/office/drawing/2010/main">
                <a:solidFill>
                  <a:srgbClr val="FFFFFF"/>
                </a:solidFill>
              </a14:hiddenFill>
            </a:ext>
          </a:extLst>
        </p:spPr>
      </p:pic>
      <p:sp>
        <p:nvSpPr>
          <p:cNvPr id="14" name="화살표: 오른쪽 13">
            <a:extLst>
              <a:ext uri="{FF2B5EF4-FFF2-40B4-BE49-F238E27FC236}">
                <a16:creationId xmlns:a16="http://schemas.microsoft.com/office/drawing/2014/main" id="{8F7A7B4C-EF53-4578-AC70-B267FEFE568E}"/>
              </a:ext>
            </a:extLst>
          </p:cNvPr>
          <p:cNvSpPr/>
          <p:nvPr/>
        </p:nvSpPr>
        <p:spPr>
          <a:xfrm>
            <a:off x="5424959" y="1602010"/>
            <a:ext cx="307714" cy="213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화살표: 오른쪽 14">
            <a:extLst>
              <a:ext uri="{FF2B5EF4-FFF2-40B4-BE49-F238E27FC236}">
                <a16:creationId xmlns:a16="http://schemas.microsoft.com/office/drawing/2014/main" id="{ED2017AC-DEF1-41A1-906C-932F630C969C}"/>
              </a:ext>
            </a:extLst>
          </p:cNvPr>
          <p:cNvSpPr/>
          <p:nvPr/>
        </p:nvSpPr>
        <p:spPr>
          <a:xfrm rot="10800000">
            <a:off x="5449145" y="4631394"/>
            <a:ext cx="325339" cy="213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3D570C6-38C2-445F-858F-877778A447BA}"/>
              </a:ext>
            </a:extLst>
          </p:cNvPr>
          <p:cNvSpPr txBox="1"/>
          <p:nvPr/>
        </p:nvSpPr>
        <p:spPr>
          <a:xfrm>
            <a:off x="2106920" y="2490581"/>
            <a:ext cx="2434446" cy="523220"/>
          </a:xfrm>
          <a:prstGeom prst="rect">
            <a:avLst/>
          </a:prstGeom>
          <a:noFill/>
        </p:spPr>
        <p:txBody>
          <a:bodyPr wrap="square" rtlCol="0">
            <a:spAutoFit/>
          </a:bodyPr>
          <a:lstStyle/>
          <a:p>
            <a:r>
              <a:rPr lang="en-US" altLang="ko-KR" sz="1400" dirty="0"/>
              <a:t>Step 1 </a:t>
            </a:r>
            <a:r>
              <a:rPr lang="en-US" altLang="ko-KR" sz="1400" i="1" dirty="0" err="1"/>
              <a:t>FlexLogger</a:t>
            </a:r>
            <a:r>
              <a:rPr lang="ko-KR" altLang="en-US" sz="1400" i="1" dirty="0"/>
              <a:t>를 통해 구성된 측정 작업 확인</a:t>
            </a:r>
            <a:endParaRPr lang="en-US" altLang="ko-KR" sz="1400" dirty="0"/>
          </a:p>
        </p:txBody>
      </p:sp>
      <p:sp>
        <p:nvSpPr>
          <p:cNvPr id="17" name="직사각형 16">
            <a:extLst>
              <a:ext uri="{FF2B5EF4-FFF2-40B4-BE49-F238E27FC236}">
                <a16:creationId xmlns:a16="http://schemas.microsoft.com/office/drawing/2014/main" id="{F5BEE45A-BF93-4C5B-909C-8145A99558CA}"/>
              </a:ext>
            </a:extLst>
          </p:cNvPr>
          <p:cNvSpPr/>
          <p:nvPr/>
        </p:nvSpPr>
        <p:spPr>
          <a:xfrm>
            <a:off x="5993891" y="2497398"/>
            <a:ext cx="4091189" cy="738664"/>
          </a:xfrm>
          <a:prstGeom prst="rect">
            <a:avLst/>
          </a:prstGeom>
        </p:spPr>
        <p:txBody>
          <a:bodyPr wrap="square">
            <a:spAutoFit/>
          </a:bodyPr>
          <a:lstStyle/>
          <a:p>
            <a:r>
              <a:rPr lang="en-US" altLang="ko-KR" sz="1400" b="0" i="0" dirty="0">
                <a:solidFill>
                  <a:srgbClr val="333333"/>
                </a:solidFill>
                <a:effectLst/>
                <a:latin typeface="Arial" panose="020B0604020202020204" pitchFamily="34" charset="0"/>
              </a:rPr>
              <a:t>Step 2. </a:t>
            </a:r>
            <a:r>
              <a:rPr lang="en-US" altLang="ko-KR" sz="1400" i="1" dirty="0"/>
              <a:t>Configure a Vibration Measurement in the General Info </a:t>
            </a:r>
            <a:r>
              <a:rPr lang="ko-KR" altLang="en-US" sz="1400" i="1" dirty="0"/>
              <a:t>일반 정보 창에서 진동 측정 작업을 구성</a:t>
            </a:r>
            <a:endParaRPr lang="ko-KR" altLang="en-US" sz="1400" dirty="0"/>
          </a:p>
        </p:txBody>
      </p:sp>
      <p:sp>
        <p:nvSpPr>
          <p:cNvPr id="18" name="직사각형 17">
            <a:extLst>
              <a:ext uri="{FF2B5EF4-FFF2-40B4-BE49-F238E27FC236}">
                <a16:creationId xmlns:a16="http://schemas.microsoft.com/office/drawing/2014/main" id="{FBB4B26E-F865-4004-829A-6901B52D0F4F}"/>
              </a:ext>
            </a:extLst>
          </p:cNvPr>
          <p:cNvSpPr/>
          <p:nvPr/>
        </p:nvSpPr>
        <p:spPr>
          <a:xfrm>
            <a:off x="7051635" y="5550775"/>
            <a:ext cx="1963577" cy="307777"/>
          </a:xfrm>
          <a:prstGeom prst="rect">
            <a:avLst/>
          </a:prstGeom>
        </p:spPr>
        <p:txBody>
          <a:bodyPr wrap="square">
            <a:spAutoFit/>
          </a:bodyPr>
          <a:lstStyle/>
          <a:p>
            <a:r>
              <a:rPr lang="en-US" altLang="ko-KR" sz="1400" b="0" i="0" dirty="0">
                <a:solidFill>
                  <a:srgbClr val="333333"/>
                </a:solidFill>
                <a:effectLst/>
                <a:latin typeface="Arial" panose="020B0604020202020204" pitchFamily="34" charset="0"/>
              </a:rPr>
              <a:t>Step3. </a:t>
            </a:r>
            <a:r>
              <a:rPr lang="en-US" altLang="ko-KR" sz="1400" i="1" dirty="0"/>
              <a:t>CAN </a:t>
            </a:r>
            <a:r>
              <a:rPr lang="ko-KR" altLang="en-US" sz="1400" i="1" dirty="0"/>
              <a:t>신호 추가</a:t>
            </a:r>
            <a:r>
              <a:rPr lang="ko-KR" altLang="en-US" sz="1400" b="0" i="0" dirty="0">
                <a:solidFill>
                  <a:srgbClr val="333333"/>
                </a:solidFill>
                <a:effectLst/>
                <a:latin typeface="Arial" panose="020B0604020202020204" pitchFamily="34" charset="0"/>
              </a:rPr>
              <a:t> </a:t>
            </a:r>
            <a:endParaRPr lang="ko-KR" altLang="en-US" sz="1400" dirty="0"/>
          </a:p>
        </p:txBody>
      </p:sp>
      <p:sp>
        <p:nvSpPr>
          <p:cNvPr id="19" name="직사각형 18">
            <a:extLst>
              <a:ext uri="{FF2B5EF4-FFF2-40B4-BE49-F238E27FC236}">
                <a16:creationId xmlns:a16="http://schemas.microsoft.com/office/drawing/2014/main" id="{701BE1BB-5E90-4E70-855A-B3CEE165C94B}"/>
              </a:ext>
            </a:extLst>
          </p:cNvPr>
          <p:cNvSpPr/>
          <p:nvPr/>
        </p:nvSpPr>
        <p:spPr>
          <a:xfrm>
            <a:off x="1483735" y="5531753"/>
            <a:ext cx="3680816" cy="307777"/>
          </a:xfrm>
          <a:prstGeom prst="rect">
            <a:avLst/>
          </a:prstGeom>
        </p:spPr>
        <p:txBody>
          <a:bodyPr wrap="none">
            <a:spAutoFit/>
          </a:bodyPr>
          <a:lstStyle/>
          <a:p>
            <a:r>
              <a:rPr lang="en-US" altLang="ko-KR" sz="1400" b="0" i="1" dirty="0">
                <a:solidFill>
                  <a:srgbClr val="333333"/>
                </a:solidFill>
                <a:effectLst/>
                <a:latin typeface="Arial" panose="020B0604020202020204" pitchFamily="34" charset="0"/>
              </a:rPr>
              <a:t>Step4. </a:t>
            </a:r>
            <a:r>
              <a:rPr lang="en-US" altLang="ko-KR" sz="1400" i="1" dirty="0" err="1"/>
              <a:t>FlexLogger</a:t>
            </a:r>
            <a:r>
              <a:rPr lang="ko-KR" altLang="en-US" sz="1400" i="1" dirty="0"/>
              <a:t>를 통해 계산된 채널 생성</a:t>
            </a:r>
            <a:endParaRPr lang="ko-KR" altLang="en-US" sz="1400" dirty="0"/>
          </a:p>
        </p:txBody>
      </p:sp>
      <p:sp>
        <p:nvSpPr>
          <p:cNvPr id="20" name="TextBox 19">
            <a:extLst>
              <a:ext uri="{FF2B5EF4-FFF2-40B4-BE49-F238E27FC236}">
                <a16:creationId xmlns:a16="http://schemas.microsoft.com/office/drawing/2014/main" id="{F2CA4E77-695F-42FC-9085-17260E763917}"/>
              </a:ext>
            </a:extLst>
          </p:cNvPr>
          <p:cNvSpPr txBox="1"/>
          <p:nvPr/>
        </p:nvSpPr>
        <p:spPr>
          <a:xfrm>
            <a:off x="309862" y="289392"/>
            <a:ext cx="6495689" cy="553998"/>
          </a:xfrm>
          <a:prstGeom prst="rect">
            <a:avLst/>
          </a:prstGeom>
          <a:noFill/>
        </p:spPr>
        <p:txBody>
          <a:bodyPr wrap="none" rtlCol="0">
            <a:spAutoFit/>
          </a:bodyPr>
          <a:lstStyle/>
          <a:p>
            <a:r>
              <a:rPr lang="en-US" altLang="ko-KR" sz="3000" b="1" u="sng" dirty="0" err="1"/>
              <a:t>FlexLogger</a:t>
            </a:r>
            <a:r>
              <a:rPr lang="en-US" altLang="ko-KR" sz="3000" b="1" u="sng" dirty="0"/>
              <a:t>™</a:t>
            </a:r>
            <a:r>
              <a:rPr lang="ko-KR" altLang="en-US" sz="3000" b="1" u="sng" dirty="0"/>
              <a:t>를 통해 측정 작업 구성</a:t>
            </a:r>
          </a:p>
        </p:txBody>
      </p:sp>
      <p:sp>
        <p:nvSpPr>
          <p:cNvPr id="21" name="직사각형 20">
            <a:extLst>
              <a:ext uri="{FF2B5EF4-FFF2-40B4-BE49-F238E27FC236}">
                <a16:creationId xmlns:a16="http://schemas.microsoft.com/office/drawing/2014/main" id="{54982F10-8139-403C-86E6-D5F2E87486E2}"/>
              </a:ext>
            </a:extLst>
          </p:cNvPr>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38814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5600" cy="558153"/>
          </a:xfrm>
        </p:spPr>
        <p:txBody>
          <a:bodyPr>
            <a:normAutofit fontScale="90000"/>
          </a:bodyPr>
          <a:lstStyle/>
          <a:p>
            <a:r>
              <a:rPr lang="en-US" altLang="ko-KR" dirty="0"/>
              <a:t>PC</a:t>
            </a:r>
            <a:r>
              <a:rPr lang="ko-KR" altLang="en-US" dirty="0"/>
              <a:t>형 </a:t>
            </a:r>
            <a:r>
              <a:rPr lang="en-US" altLang="ko-KR" dirty="0"/>
              <a:t>DAQ</a:t>
            </a:r>
            <a:endParaRPr lang="ko-KR" altLang="en-US" dirty="0"/>
          </a:p>
        </p:txBody>
      </p:sp>
      <p:sp>
        <p:nvSpPr>
          <p:cNvPr id="7" name="직사각형 6"/>
          <p:cNvSpPr/>
          <p:nvPr/>
        </p:nvSpPr>
        <p:spPr>
          <a:xfrm>
            <a:off x="917080" y="1496970"/>
            <a:ext cx="6165207" cy="2031325"/>
          </a:xfrm>
          <a:prstGeom prst="rect">
            <a:avLst/>
          </a:prstGeom>
        </p:spPr>
        <p:txBody>
          <a:bodyPr wrap="square">
            <a:spAutoFit/>
          </a:bodyPr>
          <a:lstStyle/>
          <a:p>
            <a:r>
              <a:rPr lang="en-US" altLang="ko-KR" dirty="0">
                <a:solidFill>
                  <a:srgbClr val="333333"/>
                </a:solidFill>
                <a:latin typeface="Arial" panose="020B0604020202020204" pitchFamily="34" charset="0"/>
              </a:rPr>
              <a:t>NI </a:t>
            </a:r>
            <a:r>
              <a:rPr lang="ko-KR" altLang="en-US" b="0" i="0" dirty="0">
                <a:solidFill>
                  <a:srgbClr val="333333"/>
                </a:solidFill>
                <a:effectLst/>
                <a:latin typeface="Arial" panose="020B0604020202020204" pitchFamily="34" charset="0"/>
              </a:rPr>
              <a:t>다기능 데이터 수집 디바이스</a:t>
            </a:r>
            <a:r>
              <a:rPr lang="en-US" altLang="ko-KR" dirty="0">
                <a:solidFill>
                  <a:srgbClr val="333333"/>
                </a:solidFill>
                <a:latin typeface="Arial" panose="020B0604020202020204" pitchFamily="34" charset="0"/>
              </a:rPr>
              <a:t> (DAQ) </a:t>
            </a:r>
            <a:r>
              <a:rPr lang="ko-KR" altLang="en-US" b="0" i="0" dirty="0">
                <a:solidFill>
                  <a:srgbClr val="333333"/>
                </a:solidFill>
                <a:effectLst/>
                <a:latin typeface="Arial" panose="020B0604020202020204" pitchFamily="34" charset="0"/>
              </a:rPr>
              <a:t>는 </a:t>
            </a:r>
            <a:endParaRPr lang="en-US" altLang="ko-KR" b="0" i="0" dirty="0">
              <a:solidFill>
                <a:srgbClr val="333333"/>
              </a:solidFill>
              <a:effectLst/>
              <a:latin typeface="Arial" panose="020B0604020202020204" pitchFamily="34" charset="0"/>
            </a:endParaRPr>
          </a:p>
          <a:p>
            <a:r>
              <a:rPr lang="ko-KR" altLang="en-US" b="0" i="0" dirty="0">
                <a:solidFill>
                  <a:srgbClr val="333333"/>
                </a:solidFill>
                <a:effectLst/>
                <a:latin typeface="Arial" panose="020B0604020202020204" pitchFamily="34" charset="0"/>
              </a:rPr>
              <a:t>아날로그 </a:t>
            </a:r>
            <a:r>
              <a:rPr lang="en-US" altLang="ko-KR" b="0" i="0" dirty="0">
                <a:solidFill>
                  <a:srgbClr val="333333"/>
                </a:solidFill>
                <a:effectLst/>
                <a:latin typeface="Arial" panose="020B0604020202020204" pitchFamily="34" charset="0"/>
              </a:rPr>
              <a:t>I/O, </a:t>
            </a:r>
            <a:r>
              <a:rPr lang="ko-KR" altLang="en-US" b="0" i="0" dirty="0">
                <a:solidFill>
                  <a:srgbClr val="333333"/>
                </a:solidFill>
                <a:effectLst/>
                <a:latin typeface="Arial" panose="020B0604020202020204" pitchFamily="34" charset="0"/>
              </a:rPr>
              <a:t>디지털 </a:t>
            </a:r>
            <a:r>
              <a:rPr lang="en-US" altLang="ko-KR" b="0" i="0" dirty="0">
                <a:solidFill>
                  <a:srgbClr val="333333"/>
                </a:solidFill>
                <a:effectLst/>
                <a:latin typeface="Arial" panose="020B0604020202020204" pitchFamily="34" charset="0"/>
              </a:rPr>
              <a:t>I/O, </a:t>
            </a:r>
            <a:r>
              <a:rPr lang="ko-KR" altLang="en-US" b="0" i="0" dirty="0">
                <a:solidFill>
                  <a:srgbClr val="333333"/>
                </a:solidFill>
                <a:effectLst/>
                <a:latin typeface="Arial" panose="020B0604020202020204" pitchFamily="34" charset="0"/>
              </a:rPr>
              <a:t>카운터</a:t>
            </a:r>
            <a:r>
              <a:rPr lang="en-US" altLang="ko-KR" b="0" i="0" dirty="0">
                <a:solidFill>
                  <a:srgbClr val="333333"/>
                </a:solidFill>
                <a:effectLst/>
                <a:latin typeface="Arial" panose="020B0604020202020204" pitchFamily="34" charset="0"/>
              </a:rPr>
              <a:t>/</a:t>
            </a:r>
            <a:r>
              <a:rPr lang="ko-KR" altLang="en-US" b="0" i="0" dirty="0">
                <a:solidFill>
                  <a:srgbClr val="333333"/>
                </a:solidFill>
                <a:effectLst/>
                <a:latin typeface="Arial" panose="020B0604020202020204" pitchFamily="34" charset="0"/>
              </a:rPr>
              <a:t>타이머 회로를 제공합니다</a:t>
            </a:r>
            <a:r>
              <a:rPr lang="en-US" altLang="ko-KR" b="0" i="0" dirty="0">
                <a:solidFill>
                  <a:srgbClr val="333333"/>
                </a:solidFill>
                <a:effectLst/>
                <a:latin typeface="Arial" panose="020B0604020202020204" pitchFamily="34" charset="0"/>
              </a:rPr>
              <a:t>. </a:t>
            </a:r>
          </a:p>
          <a:p>
            <a:endParaRPr lang="en-US" altLang="ko-KR" dirty="0">
              <a:solidFill>
                <a:srgbClr val="333333"/>
              </a:solidFill>
              <a:latin typeface="Arial" panose="020B0604020202020204" pitchFamily="34" charset="0"/>
            </a:endParaRPr>
          </a:p>
          <a:p>
            <a:r>
              <a:rPr lang="ko-KR" altLang="en-US" b="0" i="0" dirty="0">
                <a:solidFill>
                  <a:srgbClr val="333333"/>
                </a:solidFill>
                <a:effectLst/>
                <a:latin typeface="Arial" panose="020B0604020202020204" pitchFamily="34" charset="0"/>
              </a:rPr>
              <a:t>저가 디바이스에서 </a:t>
            </a:r>
            <a:r>
              <a:rPr lang="ko-KR" altLang="en-US" b="0" i="0" dirty="0" err="1">
                <a:solidFill>
                  <a:srgbClr val="333333"/>
                </a:solidFill>
                <a:effectLst/>
                <a:latin typeface="Arial" panose="020B0604020202020204" pitchFamily="34" charset="0"/>
              </a:rPr>
              <a:t>고정밀</a:t>
            </a:r>
            <a:r>
              <a:rPr lang="ko-KR" altLang="en-US" b="0" i="0" dirty="0">
                <a:solidFill>
                  <a:srgbClr val="333333"/>
                </a:solidFill>
                <a:effectLst/>
                <a:latin typeface="Arial" panose="020B0604020202020204" pitchFamily="34" charset="0"/>
              </a:rPr>
              <a:t> 범위에 이르는 다양한 종류의 제품군이</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사용하기 쉬우면서 뛰어난 안정성과 성능</a:t>
            </a:r>
            <a:r>
              <a:rPr lang="ko-KR" altLang="en-US" dirty="0">
                <a:solidFill>
                  <a:srgbClr val="333333"/>
                </a:solidFill>
                <a:latin typeface="Arial" panose="020B0604020202020204" pitchFamily="34" charset="0"/>
              </a:rPr>
              <a:t>으로</a:t>
            </a:r>
            <a:r>
              <a:rPr lang="ko-KR" altLang="en-US" b="0" i="0" dirty="0">
                <a:solidFill>
                  <a:srgbClr val="333333"/>
                </a:solidFill>
                <a:effectLst/>
                <a:latin typeface="Arial" panose="020B0604020202020204" pitchFamily="34" charset="0"/>
              </a:rPr>
              <a:t> 이미 전세계 엔지니어에게 신뢰받은 </a:t>
            </a:r>
            <a:r>
              <a:rPr lang="en-US" altLang="ko-KR" b="0" i="0" dirty="0">
                <a:solidFill>
                  <a:srgbClr val="333333"/>
                </a:solidFill>
                <a:effectLst/>
                <a:latin typeface="Arial" panose="020B0604020202020204" pitchFamily="34" charset="0"/>
              </a:rPr>
              <a:t>market</a:t>
            </a:r>
            <a:r>
              <a:rPr lang="ko-KR" altLang="en-US" b="0" i="0" dirty="0">
                <a:solidFill>
                  <a:srgbClr val="333333"/>
                </a:solidFill>
                <a:effectLst/>
                <a:latin typeface="Arial" panose="020B0604020202020204" pitchFamily="34" charset="0"/>
              </a:rPr>
              <a:t>내 가장 우수한 </a:t>
            </a:r>
            <a:r>
              <a:rPr lang="ko-KR" altLang="en-US" dirty="0">
                <a:solidFill>
                  <a:srgbClr val="333333"/>
                </a:solidFill>
                <a:latin typeface="Arial" panose="020B0604020202020204" pitchFamily="34" charset="0"/>
              </a:rPr>
              <a:t>제품입니다</a:t>
            </a:r>
            <a:r>
              <a:rPr lang="en-US" altLang="ko-KR" dirty="0">
                <a:solidFill>
                  <a:srgbClr val="333333"/>
                </a:solidFill>
                <a:latin typeface="Arial" panose="020B0604020202020204" pitchFamily="34" charset="0"/>
              </a:rPr>
              <a:t>.</a:t>
            </a:r>
            <a:r>
              <a:rPr lang="ko-KR" altLang="en-US" b="0" i="0" dirty="0">
                <a:solidFill>
                  <a:srgbClr val="333333"/>
                </a:solidFill>
                <a:effectLst/>
                <a:latin typeface="Arial" panose="020B0604020202020204" pitchFamily="34" charset="0"/>
              </a:rPr>
              <a:t> </a:t>
            </a:r>
            <a:endParaRPr lang="ko-KR" altLang="en-US" dirty="0"/>
          </a:p>
        </p:txBody>
      </p:sp>
      <p:sp>
        <p:nvSpPr>
          <p:cNvPr id="14" name="직사각형 13"/>
          <p:cNvSpPr/>
          <p:nvPr/>
        </p:nvSpPr>
        <p:spPr>
          <a:xfrm>
            <a:off x="1387136" y="2374133"/>
            <a:ext cx="9966663" cy="369332"/>
          </a:xfrm>
          <a:prstGeom prst="rect">
            <a:avLst/>
          </a:prstGeom>
        </p:spPr>
        <p:txBody>
          <a:bodyPr wrap="square">
            <a:spAutoFit/>
          </a:bodyPr>
          <a:lstStyle/>
          <a:p>
            <a:endParaRPr lang="ko-KR" altLang="en-US" dirty="0"/>
          </a:p>
        </p:txBody>
      </p:sp>
      <p:sp>
        <p:nvSpPr>
          <p:cNvPr id="3" name="직사각형 2"/>
          <p:cNvSpPr/>
          <p:nvPr/>
        </p:nvSpPr>
        <p:spPr>
          <a:xfrm>
            <a:off x="7254043" y="1334995"/>
            <a:ext cx="3807534" cy="1946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DAQ with LabVIEW</a:t>
            </a:r>
          </a:p>
          <a:p>
            <a:pPr algn="ctr"/>
            <a:r>
              <a:rPr lang="en-US" altLang="ko-KR" dirty="0"/>
              <a:t>https://www.youtube.com/watch?v=uobD6T9xby8</a:t>
            </a:r>
            <a:endParaRPr lang="ko-KR" altLang="en-US" dirty="0"/>
          </a:p>
        </p:txBody>
      </p:sp>
      <p:sp>
        <p:nvSpPr>
          <p:cNvPr id="9" name="직사각형 8">
            <a:extLst>
              <a:ext uri="{FF2B5EF4-FFF2-40B4-BE49-F238E27FC236}">
                <a16:creationId xmlns:a16="http://schemas.microsoft.com/office/drawing/2014/main" id="{5C77EFC4-561F-43C1-90A5-F8FD800025CA}"/>
              </a:ext>
            </a:extLst>
          </p:cNvPr>
          <p:cNvSpPr/>
          <p:nvPr/>
        </p:nvSpPr>
        <p:spPr>
          <a:xfrm>
            <a:off x="860208" y="3441796"/>
            <a:ext cx="10019929" cy="646331"/>
          </a:xfrm>
          <a:prstGeom prst="rect">
            <a:avLst/>
          </a:prstGeom>
        </p:spPr>
        <p:txBody>
          <a:bodyPr wrap="square">
            <a:spAutoFit/>
          </a:bodyPr>
          <a:lstStyle/>
          <a:p>
            <a:r>
              <a:rPr lang="en-US" altLang="ko-KR" b="0" i="0" dirty="0">
                <a:solidFill>
                  <a:srgbClr val="333333"/>
                </a:solidFill>
                <a:effectLst/>
                <a:latin typeface="Arial" panose="020B0604020202020204" pitchFamily="34" charset="0"/>
              </a:rPr>
              <a:t>NI DAQ </a:t>
            </a:r>
            <a:r>
              <a:rPr lang="ko-KR" altLang="en-US" dirty="0">
                <a:solidFill>
                  <a:srgbClr val="333333"/>
                </a:solidFill>
                <a:latin typeface="Arial" panose="020B0604020202020204" pitchFamily="34" charset="0"/>
              </a:rPr>
              <a:t>는 다양한 </a:t>
            </a:r>
            <a:r>
              <a:rPr lang="en-US" altLang="ko-KR" dirty="0">
                <a:solidFill>
                  <a:srgbClr val="333333"/>
                </a:solidFill>
                <a:latin typeface="Arial" panose="020B0604020202020204" pitchFamily="34" charset="0"/>
              </a:rPr>
              <a:t>Bus </a:t>
            </a:r>
            <a:r>
              <a:rPr lang="ko-KR" altLang="en-US" dirty="0">
                <a:solidFill>
                  <a:srgbClr val="333333"/>
                </a:solidFill>
                <a:latin typeface="Arial" panose="020B0604020202020204" pitchFamily="34" charset="0"/>
              </a:rPr>
              <a:t>타입의 </a:t>
            </a:r>
            <a:r>
              <a:rPr lang="en-US" altLang="ko-KR" dirty="0">
                <a:solidFill>
                  <a:srgbClr val="333333"/>
                </a:solidFill>
                <a:latin typeface="Arial" panose="020B0604020202020204" pitchFamily="34" charset="0"/>
              </a:rPr>
              <a:t>( PCI</a:t>
            </a:r>
            <a:r>
              <a:rPr lang="en-US" altLang="ko-KR" sz="1400" dirty="0">
                <a:solidFill>
                  <a:srgbClr val="333333"/>
                </a:solidFill>
                <a:latin typeface="Arial" panose="020B0604020202020204" pitchFamily="34" charset="0"/>
              </a:rPr>
              <a:t>(e), </a:t>
            </a:r>
            <a:r>
              <a:rPr lang="en-US" altLang="ko-KR" dirty="0">
                <a:solidFill>
                  <a:srgbClr val="333333"/>
                </a:solidFill>
                <a:latin typeface="Arial" panose="020B0604020202020204" pitchFamily="34" charset="0"/>
              </a:rPr>
              <a:t>PXI</a:t>
            </a:r>
            <a:r>
              <a:rPr lang="en-US" altLang="ko-KR" sz="1400" dirty="0">
                <a:solidFill>
                  <a:srgbClr val="333333"/>
                </a:solidFill>
                <a:latin typeface="Arial" panose="020B0604020202020204" pitchFamily="34" charset="0"/>
              </a:rPr>
              <a:t>(e), </a:t>
            </a:r>
            <a:r>
              <a:rPr lang="en-US" altLang="ko-KR" dirty="0">
                <a:solidFill>
                  <a:srgbClr val="333333"/>
                </a:solidFill>
                <a:latin typeface="Arial" panose="020B0604020202020204" pitchFamily="34" charset="0"/>
              </a:rPr>
              <a:t>USB, Wi-Fi ) </a:t>
            </a:r>
            <a:r>
              <a:rPr lang="ko-KR" altLang="en-US" dirty="0">
                <a:solidFill>
                  <a:srgbClr val="333333"/>
                </a:solidFill>
                <a:latin typeface="Arial" panose="020B0604020202020204" pitchFamily="34" charset="0"/>
              </a:rPr>
              <a:t>다양한 성능의 제품을 공급하며</a:t>
            </a:r>
            <a:r>
              <a:rPr lang="en-US" altLang="ko-KR" dirty="0">
                <a:solidFill>
                  <a:srgbClr val="333333"/>
                </a:solidFill>
                <a:latin typeface="Arial" panose="020B0604020202020204" pitchFamily="34" charset="0"/>
              </a:rPr>
              <a:t>, </a:t>
            </a:r>
            <a:r>
              <a:rPr lang="ko-KR" altLang="en-US" dirty="0">
                <a:solidFill>
                  <a:srgbClr val="333333"/>
                </a:solidFill>
                <a:latin typeface="Arial" panose="020B0604020202020204" pitchFamily="34" charset="0"/>
              </a:rPr>
              <a:t>액세서리 또한 </a:t>
            </a:r>
            <a:r>
              <a:rPr lang="en-US" altLang="ko-KR" dirty="0">
                <a:solidFill>
                  <a:srgbClr val="333333"/>
                </a:solidFill>
                <a:latin typeface="Arial" panose="020B0604020202020204" pitchFamily="34" charset="0"/>
              </a:rPr>
              <a:t>User</a:t>
            </a:r>
            <a:r>
              <a:rPr lang="ko-KR" altLang="en-US" dirty="0">
                <a:solidFill>
                  <a:srgbClr val="333333"/>
                </a:solidFill>
                <a:latin typeface="Arial" panose="020B0604020202020204" pitchFamily="34" charset="0"/>
              </a:rPr>
              <a:t>의 선택의 폭을 넓혀 제공하고 있습니다</a:t>
            </a:r>
            <a:r>
              <a:rPr lang="en-US" altLang="ko-KR" dirty="0">
                <a:solidFill>
                  <a:srgbClr val="333333"/>
                </a:solidFill>
                <a:latin typeface="Arial" panose="020B0604020202020204" pitchFamily="34" charset="0"/>
              </a:rPr>
              <a:t>.</a:t>
            </a:r>
            <a:endParaRPr lang="ko-KR" altLang="en-US" dirty="0"/>
          </a:p>
        </p:txBody>
      </p:sp>
      <p:pic>
        <p:nvPicPr>
          <p:cNvPr id="10" name="Picture 6" descr="USB-6002">
            <a:extLst>
              <a:ext uri="{FF2B5EF4-FFF2-40B4-BE49-F238E27FC236}">
                <a16:creationId xmlns:a16="http://schemas.microsoft.com/office/drawing/2014/main" id="{1FC7631B-1F91-45B2-A8AE-2622DC87D3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09" t="10982" r="7302" b="14564"/>
          <a:stretch/>
        </p:blipFill>
        <p:spPr bwMode="auto">
          <a:xfrm>
            <a:off x="13062171" y="-265981"/>
            <a:ext cx="2324613" cy="17471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버스 구동 (최대 400 kS/s, 32채널, 16비트)">
            <a:extLst>
              <a:ext uri="{FF2B5EF4-FFF2-40B4-BE49-F238E27FC236}">
                <a16:creationId xmlns:a16="http://schemas.microsoft.com/office/drawing/2014/main" id="{3DF21A98-DF35-45B3-BE9C-4FF7808D4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7205" y="4194320"/>
            <a:ext cx="2360337" cy="2210917"/>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21E83255-551B-4AE1-A443-4850E05AA8D3}"/>
              </a:ext>
            </a:extLst>
          </p:cNvPr>
          <p:cNvPicPr>
            <a:picLocks noChangeAspect="1"/>
          </p:cNvPicPr>
          <p:nvPr/>
        </p:nvPicPr>
        <p:blipFill>
          <a:blip r:embed="rId4"/>
          <a:stretch>
            <a:fillRect/>
          </a:stretch>
        </p:blipFill>
        <p:spPr>
          <a:xfrm>
            <a:off x="12657227" y="-919668"/>
            <a:ext cx="1038017" cy="2088928"/>
          </a:xfrm>
          <a:prstGeom prst="rect">
            <a:avLst/>
          </a:prstGeom>
        </p:spPr>
      </p:pic>
      <p:pic>
        <p:nvPicPr>
          <p:cNvPr id="13" name="그림 12">
            <a:extLst>
              <a:ext uri="{FF2B5EF4-FFF2-40B4-BE49-F238E27FC236}">
                <a16:creationId xmlns:a16="http://schemas.microsoft.com/office/drawing/2014/main" id="{C38229DC-4ACC-404B-99D6-F36C19F6D04B}"/>
              </a:ext>
            </a:extLst>
          </p:cNvPr>
          <p:cNvPicPr>
            <a:picLocks noChangeAspect="1"/>
          </p:cNvPicPr>
          <p:nvPr/>
        </p:nvPicPr>
        <p:blipFill rotWithShape="1">
          <a:blip r:embed="rId5"/>
          <a:srcRect t="5518" r="52298"/>
          <a:stretch/>
        </p:blipFill>
        <p:spPr>
          <a:xfrm>
            <a:off x="477960" y="4441672"/>
            <a:ext cx="1760030" cy="1855540"/>
          </a:xfrm>
          <a:prstGeom prst="rect">
            <a:avLst/>
          </a:prstGeom>
        </p:spPr>
      </p:pic>
      <p:pic>
        <p:nvPicPr>
          <p:cNvPr id="15" name="그림 14">
            <a:extLst>
              <a:ext uri="{FF2B5EF4-FFF2-40B4-BE49-F238E27FC236}">
                <a16:creationId xmlns:a16="http://schemas.microsoft.com/office/drawing/2014/main" id="{8BC50AF2-CB90-48E4-AC67-5B279384C3D3}"/>
              </a:ext>
            </a:extLst>
          </p:cNvPr>
          <p:cNvPicPr>
            <a:picLocks noChangeAspect="1"/>
          </p:cNvPicPr>
          <p:nvPr/>
        </p:nvPicPr>
        <p:blipFill rotWithShape="1">
          <a:blip r:embed="rId5"/>
          <a:srcRect l="48811" t="20133"/>
          <a:stretch/>
        </p:blipFill>
        <p:spPr>
          <a:xfrm>
            <a:off x="5398750" y="4441672"/>
            <a:ext cx="2234327" cy="1855540"/>
          </a:xfrm>
          <a:prstGeom prst="rect">
            <a:avLst/>
          </a:prstGeom>
        </p:spPr>
      </p:pic>
      <p:pic>
        <p:nvPicPr>
          <p:cNvPr id="4" name="그림 3">
            <a:extLst>
              <a:ext uri="{FF2B5EF4-FFF2-40B4-BE49-F238E27FC236}">
                <a16:creationId xmlns:a16="http://schemas.microsoft.com/office/drawing/2014/main" id="{230D7E28-60DF-4FA3-BC4A-22CA05342ED9}"/>
              </a:ext>
            </a:extLst>
          </p:cNvPr>
          <p:cNvPicPr>
            <a:picLocks noChangeAspect="1"/>
          </p:cNvPicPr>
          <p:nvPr/>
        </p:nvPicPr>
        <p:blipFill>
          <a:blip r:embed="rId6"/>
          <a:stretch>
            <a:fillRect/>
          </a:stretch>
        </p:blipFill>
        <p:spPr>
          <a:xfrm>
            <a:off x="12324968" y="923278"/>
            <a:ext cx="6962775" cy="5591175"/>
          </a:xfrm>
          <a:prstGeom prst="rect">
            <a:avLst/>
          </a:prstGeom>
        </p:spPr>
      </p:pic>
      <p:pic>
        <p:nvPicPr>
          <p:cNvPr id="16" name="그림 15">
            <a:extLst>
              <a:ext uri="{FF2B5EF4-FFF2-40B4-BE49-F238E27FC236}">
                <a16:creationId xmlns:a16="http://schemas.microsoft.com/office/drawing/2014/main" id="{C8E807E9-1DD6-4A30-8565-480F2D690188}"/>
              </a:ext>
            </a:extLst>
          </p:cNvPr>
          <p:cNvPicPr>
            <a:picLocks noChangeAspect="1"/>
          </p:cNvPicPr>
          <p:nvPr/>
        </p:nvPicPr>
        <p:blipFill>
          <a:blip r:embed="rId6"/>
          <a:stretch>
            <a:fillRect/>
          </a:stretch>
        </p:blipFill>
        <p:spPr>
          <a:xfrm>
            <a:off x="8355493" y="3912879"/>
            <a:ext cx="3440241" cy="2762545"/>
          </a:xfrm>
          <a:prstGeom prst="rect">
            <a:avLst/>
          </a:prstGeom>
        </p:spPr>
      </p:pic>
      <p:sp>
        <p:nvSpPr>
          <p:cNvPr id="18" name="TextBox 17">
            <a:extLst>
              <a:ext uri="{FF2B5EF4-FFF2-40B4-BE49-F238E27FC236}">
                <a16:creationId xmlns:a16="http://schemas.microsoft.com/office/drawing/2014/main" id="{AA3B53EB-291D-4988-B507-FBF6C41F89FF}"/>
              </a:ext>
            </a:extLst>
          </p:cNvPr>
          <p:cNvSpPr txBox="1"/>
          <p:nvPr/>
        </p:nvSpPr>
        <p:spPr>
          <a:xfrm>
            <a:off x="8267782" y="6555574"/>
            <a:ext cx="4636206" cy="369332"/>
          </a:xfrm>
          <a:prstGeom prst="rect">
            <a:avLst/>
          </a:prstGeom>
          <a:noFill/>
        </p:spPr>
        <p:txBody>
          <a:bodyPr wrap="none" rtlCol="0">
            <a:spAutoFit/>
          </a:bodyPr>
          <a:lstStyle/>
          <a:p>
            <a:r>
              <a:rPr lang="ko-KR" altLang="en-US" dirty="0">
                <a:highlight>
                  <a:srgbClr val="FFFF00"/>
                </a:highlight>
              </a:rPr>
              <a:t>글씨가 보이게 선명하게 부탁드리겠습니다</a:t>
            </a:r>
            <a:r>
              <a:rPr lang="en-US" altLang="ko-KR" dirty="0">
                <a:highlight>
                  <a:srgbClr val="FFFF00"/>
                </a:highlight>
              </a:rPr>
              <a:t>.</a:t>
            </a:r>
            <a:endParaRPr lang="ko-KR" altLang="en-US" dirty="0">
              <a:highlight>
                <a:srgbClr val="FFFF00"/>
              </a:highlight>
            </a:endParaRPr>
          </a:p>
        </p:txBody>
      </p:sp>
    </p:spTree>
    <p:extLst>
      <p:ext uri="{BB962C8B-B14F-4D97-AF65-F5344CB8AC3E}">
        <p14:creationId xmlns:p14="http://schemas.microsoft.com/office/powerpoint/2010/main" val="1838789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58A66DB1-46BC-4A1A-B0A6-E8F2DF7F4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9755" y="906117"/>
            <a:ext cx="9173964" cy="2373381"/>
          </a:xfrm>
          <a:prstGeom prst="rect">
            <a:avLst/>
          </a:prstGeom>
        </p:spPr>
      </p:pic>
      <p:sp>
        <p:nvSpPr>
          <p:cNvPr id="15" name="직사각형 14">
            <a:extLst>
              <a:ext uri="{FF2B5EF4-FFF2-40B4-BE49-F238E27FC236}">
                <a16:creationId xmlns:a16="http://schemas.microsoft.com/office/drawing/2014/main" id="{5468EEFF-3749-46EF-8242-3106DB8BF8E8}"/>
              </a:ext>
            </a:extLst>
          </p:cNvPr>
          <p:cNvSpPr/>
          <p:nvPr/>
        </p:nvSpPr>
        <p:spPr>
          <a:xfrm>
            <a:off x="1070731" y="450900"/>
            <a:ext cx="1685077" cy="369332"/>
          </a:xfrm>
          <a:prstGeom prst="rect">
            <a:avLst/>
          </a:prstGeom>
        </p:spPr>
        <p:txBody>
          <a:bodyPr wrap="none">
            <a:spAutoFit/>
          </a:bodyPr>
          <a:lstStyle/>
          <a:p>
            <a:r>
              <a:rPr lang="en-US" altLang="ko-KR" b="1" dirty="0">
                <a:solidFill>
                  <a:srgbClr val="333333"/>
                </a:solidFill>
                <a:latin typeface="Roboto Condensed"/>
              </a:rPr>
              <a:t>DAQ </a:t>
            </a:r>
            <a:r>
              <a:rPr lang="ko-KR" altLang="en-US" b="1" dirty="0">
                <a:solidFill>
                  <a:srgbClr val="333333"/>
                </a:solidFill>
                <a:latin typeface="Roboto Condensed"/>
              </a:rPr>
              <a:t>구성요소</a:t>
            </a:r>
            <a:endParaRPr lang="ko-KR" altLang="en-US" dirty="0"/>
          </a:p>
        </p:txBody>
      </p:sp>
      <p:sp>
        <p:nvSpPr>
          <p:cNvPr id="18" name="사각형: 둥근 모서리 17">
            <a:extLst>
              <a:ext uri="{FF2B5EF4-FFF2-40B4-BE49-F238E27FC236}">
                <a16:creationId xmlns:a16="http://schemas.microsoft.com/office/drawing/2014/main" id="{183A6462-1ADA-4DFC-9B1B-BA21A54768F4}"/>
              </a:ext>
            </a:extLst>
          </p:cNvPr>
          <p:cNvSpPr/>
          <p:nvPr/>
        </p:nvSpPr>
        <p:spPr>
          <a:xfrm>
            <a:off x="1235346" y="1388970"/>
            <a:ext cx="9255390" cy="2499710"/>
          </a:xfrm>
          <a:prstGeom prst="roundRect">
            <a:avLst>
              <a:gd name="adj" fmla="val 65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사각형: 둥근 모서리 18">
            <a:extLst>
              <a:ext uri="{FF2B5EF4-FFF2-40B4-BE49-F238E27FC236}">
                <a16:creationId xmlns:a16="http://schemas.microsoft.com/office/drawing/2014/main" id="{B418911B-0607-4173-BFCE-45B7206306EC}"/>
              </a:ext>
            </a:extLst>
          </p:cNvPr>
          <p:cNvSpPr/>
          <p:nvPr/>
        </p:nvSpPr>
        <p:spPr>
          <a:xfrm>
            <a:off x="1538700" y="1909925"/>
            <a:ext cx="1856341" cy="672578"/>
          </a:xfrm>
          <a:prstGeom prst="roundRect">
            <a:avLst>
              <a:gd name="adj" fmla="val 4452"/>
            </a:avLst>
          </a:prstGeom>
          <a:solidFill>
            <a:srgbClr val="499B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latin typeface="맑은 고딕" panose="020B0503020000020004" pitchFamily="50" charset="-127"/>
                <a:ea typeface="맑은 고딕" panose="020B0503020000020004" pitchFamily="50" charset="-127"/>
              </a:rPr>
              <a:t>센서 </a:t>
            </a:r>
            <a:r>
              <a:rPr lang="en-US" altLang="ko-KR" sz="1600" b="1" dirty="0">
                <a:latin typeface="맑은 고딕" panose="020B0503020000020004" pitchFamily="50" charset="-127"/>
                <a:ea typeface="맑은 고딕" panose="020B0503020000020004" pitchFamily="50" charset="-127"/>
              </a:rPr>
              <a:t>&amp; </a:t>
            </a:r>
            <a:r>
              <a:rPr lang="ko-KR" altLang="en-US" sz="1600" b="1" dirty="0">
                <a:latin typeface="맑은 고딕" panose="020B0503020000020004" pitchFamily="50" charset="-127"/>
                <a:ea typeface="맑은 고딕" panose="020B0503020000020004" pitchFamily="50" charset="-127"/>
              </a:rPr>
              <a:t>신호</a:t>
            </a:r>
          </a:p>
        </p:txBody>
      </p:sp>
      <p:sp>
        <p:nvSpPr>
          <p:cNvPr id="20" name="사각형: 둥근 모서리 19">
            <a:extLst>
              <a:ext uri="{FF2B5EF4-FFF2-40B4-BE49-F238E27FC236}">
                <a16:creationId xmlns:a16="http://schemas.microsoft.com/office/drawing/2014/main" id="{5A084389-ED67-4ACC-AB39-4972B8B2C791}"/>
              </a:ext>
            </a:extLst>
          </p:cNvPr>
          <p:cNvSpPr/>
          <p:nvPr/>
        </p:nvSpPr>
        <p:spPr>
          <a:xfrm>
            <a:off x="4914499" y="1909925"/>
            <a:ext cx="1856341" cy="672578"/>
          </a:xfrm>
          <a:prstGeom prst="roundRect">
            <a:avLst>
              <a:gd name="adj" fmla="val 4452"/>
            </a:avLst>
          </a:prstGeom>
          <a:solidFill>
            <a:srgbClr val="499B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ea typeface="맑은 고딕" panose="020B0503020000020004" pitchFamily="50" charset="-127"/>
              </a:rPr>
              <a:t>DAQ </a:t>
            </a:r>
            <a:r>
              <a:rPr lang="ko-KR" altLang="en-US" sz="1600" b="1" dirty="0">
                <a:latin typeface="맑은 고딕" panose="020B0503020000020004" pitchFamily="50" charset="-127"/>
                <a:ea typeface="맑은 고딕" panose="020B0503020000020004" pitchFamily="50" charset="-127"/>
              </a:rPr>
              <a:t>하드웨어</a:t>
            </a:r>
          </a:p>
        </p:txBody>
      </p:sp>
      <p:sp>
        <p:nvSpPr>
          <p:cNvPr id="21" name="사각형: 둥근 모서리 20">
            <a:extLst>
              <a:ext uri="{FF2B5EF4-FFF2-40B4-BE49-F238E27FC236}">
                <a16:creationId xmlns:a16="http://schemas.microsoft.com/office/drawing/2014/main" id="{B8AB1324-83C2-4384-96EC-3CFC130E58C6}"/>
              </a:ext>
            </a:extLst>
          </p:cNvPr>
          <p:cNvSpPr/>
          <p:nvPr/>
        </p:nvSpPr>
        <p:spPr>
          <a:xfrm>
            <a:off x="8290300" y="1909925"/>
            <a:ext cx="1856341" cy="672578"/>
          </a:xfrm>
          <a:prstGeom prst="roundRect">
            <a:avLst>
              <a:gd name="adj" fmla="val 4452"/>
            </a:avLst>
          </a:prstGeom>
          <a:solidFill>
            <a:srgbClr val="499B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latin typeface="맑은 고딕" panose="020B0503020000020004" pitchFamily="50" charset="-127"/>
                <a:ea typeface="맑은 고딕" panose="020B0503020000020004" pitchFamily="50" charset="-127"/>
              </a:rPr>
              <a:t>컴퓨터</a:t>
            </a:r>
          </a:p>
        </p:txBody>
      </p:sp>
      <p:cxnSp>
        <p:nvCxnSpPr>
          <p:cNvPr id="22" name="직선 화살표 연결선 21">
            <a:extLst>
              <a:ext uri="{FF2B5EF4-FFF2-40B4-BE49-F238E27FC236}">
                <a16:creationId xmlns:a16="http://schemas.microsoft.com/office/drawing/2014/main" id="{C8ED493E-3307-4EFF-8A2E-DF634F324452}"/>
              </a:ext>
            </a:extLst>
          </p:cNvPr>
          <p:cNvCxnSpPr>
            <a:cxnSpLocks/>
          </p:cNvCxnSpPr>
          <p:nvPr/>
        </p:nvCxnSpPr>
        <p:spPr>
          <a:xfrm>
            <a:off x="3707195" y="2252034"/>
            <a:ext cx="895150" cy="0"/>
          </a:xfrm>
          <a:prstGeom prst="straightConnector1">
            <a:avLst/>
          </a:prstGeom>
          <a:ln w="508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283D1366-CE98-4A54-A925-BB00F4740258}"/>
              </a:ext>
            </a:extLst>
          </p:cNvPr>
          <p:cNvCxnSpPr>
            <a:cxnSpLocks/>
          </p:cNvCxnSpPr>
          <p:nvPr/>
        </p:nvCxnSpPr>
        <p:spPr>
          <a:xfrm>
            <a:off x="7082995" y="2252034"/>
            <a:ext cx="895150" cy="0"/>
          </a:xfrm>
          <a:prstGeom prst="straightConnector1">
            <a:avLst/>
          </a:prstGeom>
          <a:ln w="508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사각형: 둥근 모서리 23">
            <a:extLst>
              <a:ext uri="{FF2B5EF4-FFF2-40B4-BE49-F238E27FC236}">
                <a16:creationId xmlns:a16="http://schemas.microsoft.com/office/drawing/2014/main" id="{A0D37EBC-003E-4204-983D-6254856D7C20}"/>
              </a:ext>
            </a:extLst>
          </p:cNvPr>
          <p:cNvSpPr/>
          <p:nvPr/>
        </p:nvSpPr>
        <p:spPr>
          <a:xfrm>
            <a:off x="6602399" y="768140"/>
            <a:ext cx="1856341" cy="3020302"/>
          </a:xfrm>
          <a:prstGeom prst="roundRect">
            <a:avLst>
              <a:gd name="adj" fmla="val 4452"/>
            </a:avLst>
          </a:prstGeom>
          <a:solidFill>
            <a:schemeClr val="bg1">
              <a:alpha val="5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사각형: 둥근 모서리 24">
            <a:extLst>
              <a:ext uri="{FF2B5EF4-FFF2-40B4-BE49-F238E27FC236}">
                <a16:creationId xmlns:a16="http://schemas.microsoft.com/office/drawing/2014/main" id="{A6C3AF2B-8E60-4182-8472-31D6CAD0AAB4}"/>
              </a:ext>
            </a:extLst>
          </p:cNvPr>
          <p:cNvSpPr/>
          <p:nvPr/>
        </p:nvSpPr>
        <p:spPr>
          <a:xfrm>
            <a:off x="3226600" y="768141"/>
            <a:ext cx="1856341" cy="3020302"/>
          </a:xfrm>
          <a:prstGeom prst="roundRect">
            <a:avLst>
              <a:gd name="adj" fmla="val 4452"/>
            </a:avLst>
          </a:prstGeom>
          <a:solidFill>
            <a:schemeClr val="bg1">
              <a:alpha val="5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CD463E79-318C-4464-AFA6-1190BAE96F57}"/>
              </a:ext>
            </a:extLst>
          </p:cNvPr>
          <p:cNvSpPr/>
          <p:nvPr/>
        </p:nvSpPr>
        <p:spPr>
          <a:xfrm>
            <a:off x="3329064" y="880784"/>
            <a:ext cx="1651414" cy="369332"/>
          </a:xfrm>
          <a:prstGeom prst="rect">
            <a:avLst/>
          </a:prstGeom>
        </p:spPr>
        <p:txBody>
          <a:bodyPr wrap="none">
            <a:spAutoFit/>
          </a:bodyPr>
          <a:lstStyle/>
          <a:p>
            <a:pPr algn="ctr"/>
            <a:r>
              <a:rPr lang="ko-KR" altLang="en-US" dirty="0">
                <a:solidFill>
                  <a:schemeClr val="bg2">
                    <a:lumMod val="50000"/>
                  </a:schemeClr>
                </a:solidFill>
                <a:latin typeface="맑은 고딕" panose="020B0503020000020004" pitchFamily="50" charset="-127"/>
                <a:ea typeface="맑은 고딕" panose="020B0503020000020004" pitchFamily="50" charset="-127"/>
              </a:rPr>
              <a:t>신호 </a:t>
            </a:r>
            <a:r>
              <a:rPr lang="ko-KR" altLang="en-US" dirty="0" err="1">
                <a:solidFill>
                  <a:schemeClr val="bg2">
                    <a:lumMod val="50000"/>
                  </a:schemeClr>
                </a:solidFill>
                <a:latin typeface="맑은 고딕" panose="020B0503020000020004" pitchFamily="50" charset="-127"/>
                <a:ea typeface="맑은 고딕" panose="020B0503020000020004" pitchFamily="50" charset="-127"/>
              </a:rPr>
              <a:t>컨디셔닝</a:t>
            </a:r>
            <a:endParaRPr lang="ko-KR" altLang="en-US" dirty="0">
              <a:solidFill>
                <a:schemeClr val="bg2">
                  <a:lumMod val="50000"/>
                </a:schemeClr>
              </a:solidFill>
              <a:latin typeface="맑은 고딕" panose="020B0503020000020004" pitchFamily="50" charset="-127"/>
              <a:ea typeface="맑은 고딕" panose="020B0503020000020004" pitchFamily="50" charset="-127"/>
            </a:endParaRPr>
          </a:p>
        </p:txBody>
      </p:sp>
      <p:sp>
        <p:nvSpPr>
          <p:cNvPr id="27" name="직사각형 26">
            <a:extLst>
              <a:ext uri="{FF2B5EF4-FFF2-40B4-BE49-F238E27FC236}">
                <a16:creationId xmlns:a16="http://schemas.microsoft.com/office/drawing/2014/main" id="{C61713E1-1B7A-4B57-A4EE-12BB4F44A87C}"/>
              </a:ext>
            </a:extLst>
          </p:cNvPr>
          <p:cNvSpPr/>
          <p:nvPr/>
        </p:nvSpPr>
        <p:spPr>
          <a:xfrm>
            <a:off x="7027869" y="880784"/>
            <a:ext cx="1005403" cy="369332"/>
          </a:xfrm>
          <a:prstGeom prst="rect">
            <a:avLst/>
          </a:prstGeom>
        </p:spPr>
        <p:txBody>
          <a:bodyPr wrap="none">
            <a:spAutoFit/>
          </a:bodyPr>
          <a:lstStyle/>
          <a:p>
            <a:pPr algn="ctr"/>
            <a:r>
              <a:rPr lang="en-US" altLang="ko-KR" dirty="0">
                <a:solidFill>
                  <a:schemeClr val="bg2">
                    <a:lumMod val="50000"/>
                  </a:schemeClr>
                </a:solidFill>
                <a:latin typeface="맑은 고딕" panose="020B0503020000020004" pitchFamily="50" charset="-127"/>
                <a:ea typeface="맑은 고딕" panose="020B0503020000020004" pitchFamily="50" charset="-127"/>
              </a:rPr>
              <a:t>PC </a:t>
            </a:r>
            <a:r>
              <a:rPr lang="ko-KR" altLang="en-US" dirty="0">
                <a:solidFill>
                  <a:schemeClr val="bg2">
                    <a:lumMod val="50000"/>
                  </a:schemeClr>
                </a:solidFill>
                <a:latin typeface="맑은 고딕" panose="020B0503020000020004" pitchFamily="50" charset="-127"/>
                <a:ea typeface="맑은 고딕" panose="020B0503020000020004" pitchFamily="50" charset="-127"/>
              </a:rPr>
              <a:t>버스</a:t>
            </a:r>
          </a:p>
        </p:txBody>
      </p:sp>
      <p:sp>
        <p:nvSpPr>
          <p:cNvPr id="28" name="직사각형 27">
            <a:extLst>
              <a:ext uri="{FF2B5EF4-FFF2-40B4-BE49-F238E27FC236}">
                <a16:creationId xmlns:a16="http://schemas.microsoft.com/office/drawing/2014/main" id="{AB4C72E3-8902-49EF-923C-5A7BA441BCE3}"/>
              </a:ext>
            </a:extLst>
          </p:cNvPr>
          <p:cNvSpPr/>
          <p:nvPr/>
        </p:nvSpPr>
        <p:spPr>
          <a:xfrm>
            <a:off x="3371544" y="1469254"/>
            <a:ext cx="1566454" cy="307777"/>
          </a:xfrm>
          <a:prstGeom prst="rect">
            <a:avLst/>
          </a:prstGeom>
        </p:spPr>
        <p:txBody>
          <a:bodyPr wrap="none">
            <a:spAutoFit/>
          </a:bodyPr>
          <a:lstStyle/>
          <a:p>
            <a:pPr algn="ctr"/>
            <a:r>
              <a:rPr lang="ko-KR" altLang="en-US" sz="1400" dirty="0">
                <a:solidFill>
                  <a:schemeClr val="bg2">
                    <a:lumMod val="50000"/>
                  </a:schemeClr>
                </a:solidFill>
                <a:latin typeface="맑은 고딕" panose="020B0503020000020004" pitchFamily="50" charset="-127"/>
                <a:ea typeface="맑은 고딕" panose="020B0503020000020004" pitchFamily="50" charset="-127"/>
              </a:rPr>
              <a:t>프런트 </a:t>
            </a:r>
            <a:r>
              <a:rPr lang="ko-KR" altLang="en-US" sz="1400" dirty="0" err="1">
                <a:solidFill>
                  <a:schemeClr val="bg2">
                    <a:lumMod val="50000"/>
                  </a:schemeClr>
                </a:solidFill>
                <a:latin typeface="맑은 고딕" panose="020B0503020000020004" pitchFamily="50" charset="-127"/>
                <a:ea typeface="맑은 고딕" panose="020B0503020000020004" pitchFamily="50" charset="-127"/>
              </a:rPr>
              <a:t>앤드</a:t>
            </a:r>
            <a:r>
              <a:rPr lang="ko-KR" altLang="en-US" sz="1400" dirty="0">
                <a:solidFill>
                  <a:schemeClr val="bg2">
                    <a:lumMod val="50000"/>
                  </a:schemeClr>
                </a:solidFill>
                <a:latin typeface="맑은 고딕" panose="020B0503020000020004" pitchFamily="50" charset="-127"/>
                <a:ea typeface="맑은 고딕" panose="020B0503020000020004" pitchFamily="50" charset="-127"/>
              </a:rPr>
              <a:t> 통합</a:t>
            </a:r>
          </a:p>
        </p:txBody>
      </p:sp>
      <p:sp>
        <p:nvSpPr>
          <p:cNvPr id="29" name="직사각형 28">
            <a:extLst>
              <a:ext uri="{FF2B5EF4-FFF2-40B4-BE49-F238E27FC236}">
                <a16:creationId xmlns:a16="http://schemas.microsoft.com/office/drawing/2014/main" id="{A44B0B36-8318-45D1-9C3F-A2074FB5C653}"/>
              </a:ext>
            </a:extLst>
          </p:cNvPr>
          <p:cNvSpPr/>
          <p:nvPr/>
        </p:nvSpPr>
        <p:spPr>
          <a:xfrm>
            <a:off x="6837112" y="1469254"/>
            <a:ext cx="1386918" cy="307777"/>
          </a:xfrm>
          <a:prstGeom prst="rect">
            <a:avLst/>
          </a:prstGeom>
        </p:spPr>
        <p:txBody>
          <a:bodyPr wrap="none">
            <a:spAutoFit/>
          </a:bodyPr>
          <a:lstStyle/>
          <a:p>
            <a:pPr algn="ctr"/>
            <a:r>
              <a:rPr lang="ko-KR" altLang="en-US" sz="1400" dirty="0">
                <a:solidFill>
                  <a:schemeClr val="bg2">
                    <a:lumMod val="50000"/>
                  </a:schemeClr>
                </a:solidFill>
                <a:latin typeface="맑은 고딕" panose="020B0503020000020004" pitchFamily="50" charset="-127"/>
                <a:ea typeface="맑은 고딕" panose="020B0503020000020004" pitchFamily="50" charset="-127"/>
              </a:rPr>
              <a:t>내부 또는 외부</a:t>
            </a:r>
          </a:p>
        </p:txBody>
      </p:sp>
      <p:pic>
        <p:nvPicPr>
          <p:cNvPr id="30" name="Picture 4" descr="sensorì ëí ì´ë¯¸ì§ ê²ìê²°ê³¼">
            <a:extLst>
              <a:ext uri="{FF2B5EF4-FFF2-40B4-BE49-F238E27FC236}">
                <a16:creationId xmlns:a16="http://schemas.microsoft.com/office/drawing/2014/main" id="{97A09FC0-B7E8-4E58-ACD2-51B8AEE6E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100" y="2647575"/>
            <a:ext cx="888886" cy="603172"/>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그룹 30">
            <a:extLst>
              <a:ext uri="{FF2B5EF4-FFF2-40B4-BE49-F238E27FC236}">
                <a16:creationId xmlns:a16="http://schemas.microsoft.com/office/drawing/2014/main" id="{CFE8823A-DDD0-4BC3-94CF-AE0F1891C7E0}"/>
              </a:ext>
            </a:extLst>
          </p:cNvPr>
          <p:cNvGrpSpPr/>
          <p:nvPr/>
        </p:nvGrpSpPr>
        <p:grpSpPr>
          <a:xfrm>
            <a:off x="8584177" y="2502291"/>
            <a:ext cx="1466604" cy="1466602"/>
            <a:chOff x="4491015" y="1732949"/>
            <a:chExt cx="4648200" cy="4648200"/>
          </a:xfrm>
        </p:grpSpPr>
        <p:pic>
          <p:nvPicPr>
            <p:cNvPr id="32" name="Picture 6" descr="ë¸í¸ë¶ì ëí ì´ë¯¸ì§ ê²ìê²°ê³¼">
              <a:extLst>
                <a:ext uri="{FF2B5EF4-FFF2-40B4-BE49-F238E27FC236}">
                  <a16:creationId xmlns:a16="http://schemas.microsoft.com/office/drawing/2014/main" id="{CFA36EFC-B710-4785-ADA1-A10ADF8786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1015" y="1732949"/>
              <a:ext cx="4648200" cy="4648200"/>
            </a:xfrm>
            <a:prstGeom prst="rect">
              <a:avLst/>
            </a:prstGeom>
            <a:noFill/>
            <a:extLst>
              <a:ext uri="{909E8E84-426E-40DD-AFC4-6F175D3DCCD1}">
                <a14:hiddenFill xmlns:a14="http://schemas.microsoft.com/office/drawing/2010/main">
                  <a:solidFill>
                    <a:srgbClr val="FFFFFF"/>
                  </a:solidFill>
                </a14:hiddenFill>
              </a:ext>
            </a:extLst>
          </p:spPr>
        </p:pic>
        <p:pic>
          <p:nvPicPr>
            <p:cNvPr id="33" name="그림 32">
              <a:extLst>
                <a:ext uri="{FF2B5EF4-FFF2-40B4-BE49-F238E27FC236}">
                  <a16:creationId xmlns:a16="http://schemas.microsoft.com/office/drawing/2014/main" id="{6340355F-9FA3-480A-A323-5EC7F625DB7F}"/>
                </a:ext>
              </a:extLst>
            </p:cNvPr>
            <p:cNvPicPr>
              <a:picLocks noChangeAspect="1"/>
            </p:cNvPicPr>
            <p:nvPr/>
          </p:nvPicPr>
          <p:blipFill>
            <a:blip r:embed="rId5"/>
            <a:stretch>
              <a:fillRect/>
            </a:stretch>
          </p:blipFill>
          <p:spPr>
            <a:xfrm>
              <a:off x="4930297" y="2567925"/>
              <a:ext cx="3748883" cy="2107865"/>
            </a:xfrm>
            <a:prstGeom prst="rect">
              <a:avLst/>
            </a:prstGeom>
          </p:spPr>
        </p:pic>
      </p:grpSp>
      <p:pic>
        <p:nvPicPr>
          <p:cNvPr id="39" name="Picture 18" descr="ì¼ìì ëí ì´ë¯¸ì§ ê²ìê²°ê³¼">
            <a:extLst>
              <a:ext uri="{FF2B5EF4-FFF2-40B4-BE49-F238E27FC236}">
                <a16:creationId xmlns:a16="http://schemas.microsoft.com/office/drawing/2014/main" id="{F0E8FC20-076C-47F5-A103-473686A2A9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9791" y="3279498"/>
            <a:ext cx="721906" cy="50894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2" descr="ê´ë ¨ ì´ë¯¸ì§">
            <a:extLst>
              <a:ext uri="{FF2B5EF4-FFF2-40B4-BE49-F238E27FC236}">
                <a16:creationId xmlns:a16="http://schemas.microsoft.com/office/drawing/2014/main" id="{D4D08ED5-86A7-4E91-83DC-4345D77928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24448" y="3315235"/>
            <a:ext cx="700494" cy="44114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4" descr="ìì½ëì ëí ì´ë¯¸ì§ ê²ìê²°ê³¼">
            <a:extLst>
              <a:ext uri="{FF2B5EF4-FFF2-40B4-BE49-F238E27FC236}">
                <a16:creationId xmlns:a16="http://schemas.microsoft.com/office/drawing/2014/main" id="{466CFEA1-9BA4-4D3E-A574-5B11E442A0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32272" y="3186043"/>
            <a:ext cx="742612" cy="69585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6" descr="ëª¨í°ì ëí ì´ë¯¸ì§ ê²ìê²°ê³¼">
            <a:extLst>
              <a:ext uri="{FF2B5EF4-FFF2-40B4-BE49-F238E27FC236}">
                <a16:creationId xmlns:a16="http://schemas.microsoft.com/office/drawing/2014/main" id="{DC41373E-C65D-4A44-AF84-A19C68D925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93707" y="2556450"/>
            <a:ext cx="964064" cy="72304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29C4B68-86AE-47C3-993E-753B1D9F9ED2}"/>
              </a:ext>
            </a:extLst>
          </p:cNvPr>
          <p:cNvSpPr txBox="1"/>
          <p:nvPr/>
        </p:nvSpPr>
        <p:spPr>
          <a:xfrm>
            <a:off x="3091968" y="4269766"/>
            <a:ext cx="5492209" cy="369332"/>
          </a:xfrm>
          <a:prstGeom prst="rect">
            <a:avLst/>
          </a:prstGeom>
          <a:noFill/>
        </p:spPr>
        <p:txBody>
          <a:bodyPr wrap="none" rtlCol="0">
            <a:spAutoFit/>
          </a:bodyPr>
          <a:lstStyle/>
          <a:p>
            <a:r>
              <a:rPr lang="ko-KR" altLang="en-US" dirty="0">
                <a:highlight>
                  <a:srgbClr val="FFFF00"/>
                </a:highlight>
              </a:rPr>
              <a:t>이미지들 흰색배경 삭제 후</a:t>
            </a:r>
            <a:r>
              <a:rPr lang="en-US" altLang="ko-KR" dirty="0">
                <a:highlight>
                  <a:srgbClr val="FFFF00"/>
                </a:highlight>
              </a:rPr>
              <a:t>, </a:t>
            </a:r>
            <a:r>
              <a:rPr lang="ko-KR" altLang="en-US" dirty="0">
                <a:highlight>
                  <a:srgbClr val="FFFF00"/>
                </a:highlight>
              </a:rPr>
              <a:t>정리 부탁드리겠습니다</a:t>
            </a:r>
            <a:r>
              <a:rPr lang="en-US" altLang="ko-KR" dirty="0">
                <a:highlight>
                  <a:srgbClr val="FFFF00"/>
                </a:highlight>
              </a:rPr>
              <a:t>.</a:t>
            </a:r>
            <a:endParaRPr lang="ko-KR" altLang="en-US" dirty="0">
              <a:highlight>
                <a:srgbClr val="FFFF00"/>
              </a:highlight>
            </a:endParaRPr>
          </a:p>
        </p:txBody>
      </p:sp>
      <p:pic>
        <p:nvPicPr>
          <p:cNvPr id="2" name="그림 1">
            <a:extLst>
              <a:ext uri="{FF2B5EF4-FFF2-40B4-BE49-F238E27FC236}">
                <a16:creationId xmlns:a16="http://schemas.microsoft.com/office/drawing/2014/main" id="{9D0B11D6-67D3-495C-AB1A-D0DE4A9076EB}"/>
              </a:ext>
            </a:extLst>
          </p:cNvPr>
          <p:cNvPicPr>
            <a:picLocks noChangeAspect="1"/>
          </p:cNvPicPr>
          <p:nvPr/>
        </p:nvPicPr>
        <p:blipFill>
          <a:blip r:embed="rId10"/>
          <a:stretch>
            <a:fillRect/>
          </a:stretch>
        </p:blipFill>
        <p:spPr>
          <a:xfrm>
            <a:off x="4541339" y="2652195"/>
            <a:ext cx="2439562" cy="978090"/>
          </a:xfrm>
          <a:prstGeom prst="rect">
            <a:avLst/>
          </a:prstGeom>
        </p:spPr>
      </p:pic>
    </p:spTree>
    <p:extLst>
      <p:ext uri="{BB962C8B-B14F-4D97-AF65-F5344CB8AC3E}">
        <p14:creationId xmlns:p14="http://schemas.microsoft.com/office/powerpoint/2010/main" val="226731644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7667</TotalTime>
  <Words>6001</Words>
  <Application>Microsoft Office PowerPoint</Application>
  <PresentationFormat>와이드스크린</PresentationFormat>
  <Paragraphs>980</Paragraphs>
  <Slides>44</Slides>
  <Notes>2</Notes>
  <HiddenSlides>2</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44</vt:i4>
      </vt:variant>
    </vt:vector>
  </HeadingPairs>
  <TitlesOfParts>
    <vt:vector size="56" baseType="lpstr">
      <vt:lpstr>Helvetica Neue</vt:lpstr>
      <vt:lpstr>hmcL</vt:lpstr>
      <vt:lpstr>LiberationSansRegular</vt:lpstr>
      <vt:lpstr>Malgun Gothic Semilight</vt:lpstr>
      <vt:lpstr>Microsoft YaHei</vt:lpstr>
      <vt:lpstr>Roboto Condensed</vt:lpstr>
      <vt:lpstr>맑은 고딕</vt:lpstr>
      <vt:lpstr>맑은 고딕</vt:lpstr>
      <vt:lpstr>Arial</vt:lpstr>
      <vt:lpstr>Tahoma</vt:lpstr>
      <vt:lpstr>Wingdings</vt:lpstr>
      <vt:lpstr>Office 테마</vt:lpstr>
      <vt:lpstr>PowerPoint 프레젠테이션</vt:lpstr>
      <vt:lpstr>제품소개</vt:lpstr>
      <vt:lpstr>LabVIEW</vt:lpstr>
      <vt:lpstr>PowerPoint 프레젠테이션</vt:lpstr>
      <vt:lpstr>FlexLogger</vt:lpstr>
      <vt:lpstr>PowerPoint 프레젠테이션</vt:lpstr>
      <vt:lpstr>PowerPoint 프레젠테이션</vt:lpstr>
      <vt:lpstr>PC형 DAQ</vt:lpstr>
      <vt:lpstr>PowerPoint 프레젠테이션</vt:lpstr>
      <vt:lpstr>PowerPoint 프레젠테이션</vt:lpstr>
      <vt:lpstr>모듈형 DAQ</vt:lpstr>
      <vt:lpstr>PowerPoint 프레젠테이션</vt:lpstr>
      <vt:lpstr>Compact RIO ( 임베디드 시스템 )</vt:lpstr>
      <vt:lpstr>PowerPoint 프레젠테이션</vt:lpstr>
      <vt:lpstr>PowerPoint 프레젠테이션</vt:lpstr>
      <vt:lpstr>PowerPoint 프레젠테이션</vt:lpstr>
      <vt:lpstr>PowerPoint 프레젠테이션</vt:lpstr>
      <vt:lpstr>PowerPoint 프레젠테이션</vt:lpstr>
      <vt:lpstr>PXI</vt:lpstr>
      <vt:lpstr>PowerPoint 프레젠테이션</vt:lpstr>
      <vt:lpstr>PowerPoint 프레젠테이션</vt:lpstr>
      <vt:lpstr>PowerPoint 프레젠테이션</vt:lpstr>
      <vt:lpstr>VirtualBench</vt:lpstr>
      <vt:lpstr>PowerPoint 프레젠테이션</vt:lpstr>
      <vt:lpstr>VirtualBench ( 올인원 계측기 )</vt:lpstr>
      <vt:lpstr>GPIB</vt:lpstr>
      <vt:lpstr>CAN</vt:lpstr>
      <vt:lpstr>파워써플라이</vt:lpstr>
      <vt:lpstr>PowerPoint 프레젠테이션</vt:lpstr>
      <vt:lpstr>Power Supply - SMPS</vt:lpstr>
      <vt:lpstr>PowerPoint 프레젠테이션</vt:lpstr>
      <vt:lpstr>Power Supply - Linear</vt:lpstr>
      <vt:lpstr>PowerPoint 프레젠테이션</vt:lpstr>
      <vt:lpstr>Power Supply - 전자로드</vt:lpstr>
      <vt:lpstr>PowerPoint 프레젠테이션</vt:lpstr>
      <vt:lpstr>PowerPoint 프레젠테이션</vt:lpstr>
      <vt:lpstr>PowerPoint 프레젠테이션</vt:lpstr>
      <vt:lpstr>PowerPoint 프레젠테이션</vt:lpstr>
      <vt:lpstr>Current</vt:lpstr>
      <vt:lpstr>PowerPoint 프레젠테이션</vt:lpstr>
      <vt:lpstr>Voltage</vt:lpstr>
      <vt:lpstr>PowerPoint 프레젠테이션</vt:lpstr>
      <vt:lpstr>Isolate</vt:lpstr>
      <vt:lpstr>Connect &amp; ETC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제품소개</dc:title>
  <dc:creator>임해광</dc:creator>
  <cp:lastModifiedBy>민재 김</cp:lastModifiedBy>
  <cp:revision>263</cp:revision>
  <dcterms:created xsi:type="dcterms:W3CDTF">2016-08-08T04:05:42Z</dcterms:created>
  <dcterms:modified xsi:type="dcterms:W3CDTF">2018-08-14T10:17:23Z</dcterms:modified>
</cp:coreProperties>
</file>